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8" r:id="rId2"/>
    <p:sldId id="1967" r:id="rId3"/>
    <p:sldId id="1916" r:id="rId4"/>
    <p:sldId id="1868" r:id="rId5"/>
    <p:sldId id="1968" r:id="rId6"/>
    <p:sldId id="1869" r:id="rId7"/>
    <p:sldId id="1887" r:id="rId8"/>
    <p:sldId id="640" r:id="rId9"/>
    <p:sldId id="434" r:id="rId10"/>
    <p:sldId id="1941" r:id="rId11"/>
    <p:sldId id="1942" r:id="rId12"/>
    <p:sldId id="1901" r:id="rId13"/>
    <p:sldId id="1943" r:id="rId14"/>
    <p:sldId id="1912" r:id="rId15"/>
    <p:sldId id="1820" r:id="rId16"/>
    <p:sldId id="1906" r:id="rId17"/>
    <p:sldId id="1917" r:id="rId18"/>
    <p:sldId id="1936" r:id="rId19"/>
    <p:sldId id="1937" r:id="rId20"/>
    <p:sldId id="1833" r:id="rId21"/>
    <p:sldId id="1865" r:id="rId22"/>
    <p:sldId id="1915" r:id="rId23"/>
    <p:sldId id="1904" r:id="rId24"/>
    <p:sldId id="1914" r:id="rId25"/>
    <p:sldId id="1935" r:id="rId26"/>
    <p:sldId id="1944" r:id="rId27"/>
    <p:sldId id="717" r:id="rId28"/>
    <p:sldId id="1934" r:id="rId29"/>
    <p:sldId id="1945" r:id="rId30"/>
    <p:sldId id="1952" r:id="rId31"/>
    <p:sldId id="1954" r:id="rId32"/>
    <p:sldId id="1959" r:id="rId33"/>
    <p:sldId id="1946" r:id="rId34"/>
    <p:sldId id="1950" r:id="rId35"/>
    <p:sldId id="1951" r:id="rId36"/>
    <p:sldId id="1949" r:id="rId37"/>
    <p:sldId id="1956" r:id="rId38"/>
    <p:sldId id="1958" r:id="rId39"/>
    <p:sldId id="1938" r:id="rId40"/>
    <p:sldId id="1842" r:id="rId41"/>
    <p:sldId id="1829" r:id="rId42"/>
    <p:sldId id="1919" r:id="rId43"/>
    <p:sldId id="1965" r:id="rId44"/>
    <p:sldId id="327" r:id="rId45"/>
    <p:sldId id="1908" r:id="rId46"/>
    <p:sldId id="1920" r:id="rId47"/>
    <p:sldId id="1907" r:id="rId48"/>
    <p:sldId id="1832" r:id="rId49"/>
    <p:sldId id="1905" r:id="rId50"/>
    <p:sldId id="1933" r:id="rId51"/>
    <p:sldId id="1851" r:id="rId52"/>
    <p:sldId id="1834" r:id="rId53"/>
    <p:sldId id="1835" r:id="rId54"/>
    <p:sldId id="1894" r:id="rId55"/>
    <p:sldId id="1836" r:id="rId56"/>
    <p:sldId id="1837" r:id="rId57"/>
    <p:sldId id="1863" r:id="rId58"/>
    <p:sldId id="1862" r:id="rId59"/>
    <p:sldId id="1846" r:id="rId60"/>
    <p:sldId id="1960" r:id="rId61"/>
    <p:sldId id="1961" r:id="rId62"/>
    <p:sldId id="1964" r:id="rId63"/>
    <p:sldId id="1963" r:id="rId64"/>
    <p:sldId id="1847" r:id="rId65"/>
    <p:sldId id="1848" r:id="rId66"/>
    <p:sldId id="1849" r:id="rId67"/>
    <p:sldId id="1948" r:id="rId68"/>
    <p:sldId id="1852" r:id="rId69"/>
    <p:sldId id="1854" r:id="rId70"/>
    <p:sldId id="1855" r:id="rId71"/>
    <p:sldId id="1864" r:id="rId72"/>
    <p:sldId id="1966" r:id="rId73"/>
    <p:sldId id="1940" r:id="rId74"/>
    <p:sldId id="1872" r:id="rId75"/>
    <p:sldId id="1873" r:id="rId76"/>
    <p:sldId id="1874" r:id="rId77"/>
    <p:sldId id="1875" r:id="rId78"/>
    <p:sldId id="1876" r:id="rId79"/>
    <p:sldId id="1878" r:id="rId80"/>
    <p:sldId id="1939" r:id="rId81"/>
    <p:sldId id="1879" r:id="rId82"/>
    <p:sldId id="1880" r:id="rId83"/>
    <p:sldId id="1969" r:id="rId84"/>
    <p:sldId id="1970" r:id="rId85"/>
    <p:sldId id="1811" r:id="rId86"/>
    <p:sldId id="1812" r:id="rId87"/>
    <p:sldId id="1813" r:id="rId88"/>
    <p:sldId id="1814" r:id="rId89"/>
    <p:sldId id="1815" r:id="rId90"/>
    <p:sldId id="1825" r:id="rId91"/>
    <p:sldId id="1824" r:id="rId92"/>
    <p:sldId id="1823" r:id="rId93"/>
    <p:sldId id="1826" r:id="rId94"/>
    <p:sldId id="1822" r:id="rId95"/>
    <p:sldId id="1821" r:id="rId96"/>
    <p:sldId id="1827" r:id="rId97"/>
    <p:sldId id="1831" r:id="rId98"/>
    <p:sldId id="1830" r:id="rId99"/>
    <p:sldId id="1883" r:id="rId100"/>
  </p:sldIdLst>
  <p:sldSz cx="9144000" cy="6858000" type="screen4x3"/>
  <p:notesSz cx="6815138" cy="9931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68" autoAdjust="0"/>
    <p:restoredTop sz="94660"/>
  </p:normalViewPr>
  <p:slideViewPr>
    <p:cSldViewPr>
      <p:cViewPr varScale="1">
        <p:scale>
          <a:sx n="108" d="100"/>
          <a:sy n="108" d="100"/>
        </p:scale>
        <p:origin x="2310"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52274-3E19-4097-BD11-ACB4DE45DFE3}" type="doc">
      <dgm:prSet loTypeId="urn:microsoft.com/office/officeart/2005/8/layout/cycle8" loCatId="cycle" qsTypeId="urn:microsoft.com/office/officeart/2005/8/quickstyle/simple1" qsCatId="simple" csTypeId="urn:microsoft.com/office/officeart/2005/8/colors/accent1_2" csCatId="accent1" phldr="1"/>
      <dgm:spPr/>
    </dgm:pt>
    <dgm:pt modelId="{44BEA0B0-6287-4E1C-95BA-0B2BF7FEEC53}">
      <dgm:prSet phldrT="[텍스트]" custT="1"/>
      <dgm:spPr/>
      <dgm:t>
        <a:bodyPr/>
        <a:lstStyle/>
        <a:p>
          <a:pPr latinLnBrk="1"/>
          <a:r>
            <a:rPr lang="en-US" sz="1400" b="0" i="0" dirty="0"/>
            <a:t>Behavior</a:t>
          </a:r>
          <a:endParaRPr lang="ko-KR" altLang="en-US" sz="1400" dirty="0"/>
        </a:p>
      </dgm:t>
    </dgm:pt>
    <dgm:pt modelId="{1BA1B1E8-DB51-43A3-B471-5CD09AC6BD99}" type="parTrans" cxnId="{D8F71275-FDD1-463D-9798-255747D1B036}">
      <dgm:prSet/>
      <dgm:spPr/>
      <dgm:t>
        <a:bodyPr/>
        <a:lstStyle/>
        <a:p>
          <a:pPr latinLnBrk="1"/>
          <a:endParaRPr lang="ko-KR" altLang="en-US"/>
        </a:p>
      </dgm:t>
    </dgm:pt>
    <dgm:pt modelId="{DB7B3A6C-177B-4BD3-8C31-899ACDBB2264}" type="sibTrans" cxnId="{D8F71275-FDD1-463D-9798-255747D1B036}">
      <dgm:prSet/>
      <dgm:spPr/>
      <dgm:t>
        <a:bodyPr/>
        <a:lstStyle/>
        <a:p>
          <a:pPr latinLnBrk="1"/>
          <a:endParaRPr lang="ko-KR" altLang="en-US"/>
        </a:p>
      </dgm:t>
    </dgm:pt>
    <dgm:pt modelId="{6C76D844-F465-4815-AA0F-2B015DA043B5}">
      <dgm:prSet phldrT="[텍스트]" custT="1"/>
      <dgm:spPr/>
      <dgm:t>
        <a:bodyPr/>
        <a:lstStyle/>
        <a:p>
          <a:pPr latinLnBrk="1"/>
          <a:r>
            <a:rPr lang="en-US" sz="1400" b="1" i="0" dirty="0"/>
            <a:t>Attitude</a:t>
          </a:r>
          <a:endParaRPr lang="ko-KR" altLang="en-US" sz="1400" dirty="0"/>
        </a:p>
      </dgm:t>
    </dgm:pt>
    <dgm:pt modelId="{92B7D74F-9488-45B9-8E5F-13A48343B42E}" type="parTrans" cxnId="{EBFED2EA-EB50-483F-88BD-E048CA8FB14B}">
      <dgm:prSet/>
      <dgm:spPr/>
      <dgm:t>
        <a:bodyPr/>
        <a:lstStyle/>
        <a:p>
          <a:pPr latinLnBrk="1"/>
          <a:endParaRPr lang="ko-KR" altLang="en-US"/>
        </a:p>
      </dgm:t>
    </dgm:pt>
    <dgm:pt modelId="{1F13C9DF-6B16-47E1-8684-B9D75F8E5120}" type="sibTrans" cxnId="{EBFED2EA-EB50-483F-88BD-E048CA8FB14B}">
      <dgm:prSet/>
      <dgm:spPr/>
      <dgm:t>
        <a:bodyPr/>
        <a:lstStyle/>
        <a:p>
          <a:pPr latinLnBrk="1"/>
          <a:endParaRPr lang="ko-KR" altLang="en-US"/>
        </a:p>
      </dgm:t>
    </dgm:pt>
    <dgm:pt modelId="{CE9D76F8-3ADA-473B-A95C-7C3595E4E944}">
      <dgm:prSet phldrT="[텍스트]" custT="1"/>
      <dgm:spPr/>
      <dgm:t>
        <a:bodyPr/>
        <a:lstStyle/>
        <a:p>
          <a:pPr latinLnBrk="1"/>
          <a:r>
            <a:rPr lang="en-US" altLang="ko-KR" sz="1400" dirty="0"/>
            <a:t>Skill</a:t>
          </a:r>
          <a:endParaRPr lang="ko-KR" altLang="en-US" sz="1400" dirty="0"/>
        </a:p>
      </dgm:t>
    </dgm:pt>
    <dgm:pt modelId="{19898B26-AD5B-4EDF-ABE4-5B2B878E1408}" type="parTrans" cxnId="{641F8E0E-6681-418B-BC59-938CE7B98D40}">
      <dgm:prSet/>
      <dgm:spPr/>
      <dgm:t>
        <a:bodyPr/>
        <a:lstStyle/>
        <a:p>
          <a:pPr latinLnBrk="1"/>
          <a:endParaRPr lang="ko-KR" altLang="en-US"/>
        </a:p>
      </dgm:t>
    </dgm:pt>
    <dgm:pt modelId="{2FFBCD3F-A05B-4F0C-AF63-F461334C94FC}" type="sibTrans" cxnId="{641F8E0E-6681-418B-BC59-938CE7B98D40}">
      <dgm:prSet/>
      <dgm:spPr/>
      <dgm:t>
        <a:bodyPr/>
        <a:lstStyle/>
        <a:p>
          <a:pPr latinLnBrk="1"/>
          <a:endParaRPr lang="ko-KR" altLang="en-US"/>
        </a:p>
      </dgm:t>
    </dgm:pt>
    <dgm:pt modelId="{24B895D4-AA53-46AD-8083-BB11A80320AC}" type="pres">
      <dgm:prSet presAssocID="{71852274-3E19-4097-BD11-ACB4DE45DFE3}" presName="compositeShape" presStyleCnt="0">
        <dgm:presLayoutVars>
          <dgm:chMax val="7"/>
          <dgm:dir/>
          <dgm:resizeHandles val="exact"/>
        </dgm:presLayoutVars>
      </dgm:prSet>
      <dgm:spPr/>
    </dgm:pt>
    <dgm:pt modelId="{7B9E49BC-FC6B-4465-BBBC-B5D7600FFF5C}" type="pres">
      <dgm:prSet presAssocID="{71852274-3E19-4097-BD11-ACB4DE45DFE3}" presName="wedge1" presStyleLbl="node1" presStyleIdx="0" presStyleCnt="3"/>
      <dgm:spPr/>
    </dgm:pt>
    <dgm:pt modelId="{7F8CCF5C-37BE-4734-BF6A-F1276046D774}" type="pres">
      <dgm:prSet presAssocID="{71852274-3E19-4097-BD11-ACB4DE45DFE3}" presName="dummy1a" presStyleCnt="0"/>
      <dgm:spPr/>
    </dgm:pt>
    <dgm:pt modelId="{BF4095AA-7A0F-44B5-B5CA-6363EA81CE29}" type="pres">
      <dgm:prSet presAssocID="{71852274-3E19-4097-BD11-ACB4DE45DFE3}" presName="dummy1b" presStyleCnt="0"/>
      <dgm:spPr/>
    </dgm:pt>
    <dgm:pt modelId="{ECB2502A-CD5F-4603-BF48-BE0DEBA50820}" type="pres">
      <dgm:prSet presAssocID="{71852274-3E19-4097-BD11-ACB4DE45DFE3}" presName="wedge1Tx" presStyleLbl="node1" presStyleIdx="0" presStyleCnt="3">
        <dgm:presLayoutVars>
          <dgm:chMax val="0"/>
          <dgm:chPref val="0"/>
          <dgm:bulletEnabled val="1"/>
        </dgm:presLayoutVars>
      </dgm:prSet>
      <dgm:spPr/>
    </dgm:pt>
    <dgm:pt modelId="{553FF57D-6CD8-4C7D-9EA7-3E1915AB6EF8}" type="pres">
      <dgm:prSet presAssocID="{71852274-3E19-4097-BD11-ACB4DE45DFE3}" presName="wedge2" presStyleLbl="node1" presStyleIdx="1" presStyleCnt="3" custLinFactNeighborX="452" custLinFactNeighborY="-734"/>
      <dgm:spPr/>
    </dgm:pt>
    <dgm:pt modelId="{18BBA050-9F23-49C3-A658-DD128043FDB4}" type="pres">
      <dgm:prSet presAssocID="{71852274-3E19-4097-BD11-ACB4DE45DFE3}" presName="dummy2a" presStyleCnt="0"/>
      <dgm:spPr/>
    </dgm:pt>
    <dgm:pt modelId="{B22274FE-F476-4BCD-9CDD-471AC04FE987}" type="pres">
      <dgm:prSet presAssocID="{71852274-3E19-4097-BD11-ACB4DE45DFE3}" presName="dummy2b" presStyleCnt="0"/>
      <dgm:spPr/>
    </dgm:pt>
    <dgm:pt modelId="{515CA6B4-7687-4588-B4ED-3B49C80C628D}" type="pres">
      <dgm:prSet presAssocID="{71852274-3E19-4097-BD11-ACB4DE45DFE3}" presName="wedge2Tx" presStyleLbl="node1" presStyleIdx="1" presStyleCnt="3">
        <dgm:presLayoutVars>
          <dgm:chMax val="0"/>
          <dgm:chPref val="0"/>
          <dgm:bulletEnabled val="1"/>
        </dgm:presLayoutVars>
      </dgm:prSet>
      <dgm:spPr/>
    </dgm:pt>
    <dgm:pt modelId="{E2A009E6-F5D5-4BE2-B203-456EBCE60EC0}" type="pres">
      <dgm:prSet presAssocID="{71852274-3E19-4097-BD11-ACB4DE45DFE3}" presName="wedge3" presStyleLbl="node1" presStyleIdx="2" presStyleCnt="3" custScaleX="95514"/>
      <dgm:spPr/>
    </dgm:pt>
    <dgm:pt modelId="{E8D59E13-A524-4F97-8659-F033E5277960}" type="pres">
      <dgm:prSet presAssocID="{71852274-3E19-4097-BD11-ACB4DE45DFE3}" presName="dummy3a" presStyleCnt="0"/>
      <dgm:spPr/>
    </dgm:pt>
    <dgm:pt modelId="{1649217B-CFE7-43F2-A42E-422287B89165}" type="pres">
      <dgm:prSet presAssocID="{71852274-3E19-4097-BD11-ACB4DE45DFE3}" presName="dummy3b" presStyleCnt="0"/>
      <dgm:spPr/>
    </dgm:pt>
    <dgm:pt modelId="{10BF2BB1-963A-4453-A6C6-5D838E4E26DB}" type="pres">
      <dgm:prSet presAssocID="{71852274-3E19-4097-BD11-ACB4DE45DFE3}" presName="wedge3Tx" presStyleLbl="node1" presStyleIdx="2" presStyleCnt="3">
        <dgm:presLayoutVars>
          <dgm:chMax val="0"/>
          <dgm:chPref val="0"/>
          <dgm:bulletEnabled val="1"/>
        </dgm:presLayoutVars>
      </dgm:prSet>
      <dgm:spPr/>
    </dgm:pt>
    <dgm:pt modelId="{DA2EE374-CC8B-4B07-B036-5B60CF335346}" type="pres">
      <dgm:prSet presAssocID="{DB7B3A6C-177B-4BD3-8C31-899ACDBB2264}" presName="arrowWedge1" presStyleLbl="fgSibTrans2D1" presStyleIdx="0" presStyleCnt="3"/>
      <dgm:spPr/>
    </dgm:pt>
    <dgm:pt modelId="{3E21128C-41F9-4993-B958-3FB2C9ADC00D}" type="pres">
      <dgm:prSet presAssocID="{1F13C9DF-6B16-47E1-8684-B9D75F8E5120}" presName="arrowWedge2" presStyleLbl="fgSibTrans2D1" presStyleIdx="1" presStyleCnt="3"/>
      <dgm:spPr/>
    </dgm:pt>
    <dgm:pt modelId="{954DF1E5-A1C1-4D80-870C-1EDFD37E32EC}" type="pres">
      <dgm:prSet presAssocID="{2FFBCD3F-A05B-4F0C-AF63-F461334C94FC}" presName="arrowWedge3" presStyleLbl="fgSibTrans2D1" presStyleIdx="2" presStyleCnt="3"/>
      <dgm:spPr/>
    </dgm:pt>
  </dgm:ptLst>
  <dgm:cxnLst>
    <dgm:cxn modelId="{641F8E0E-6681-418B-BC59-938CE7B98D40}" srcId="{71852274-3E19-4097-BD11-ACB4DE45DFE3}" destId="{CE9D76F8-3ADA-473B-A95C-7C3595E4E944}" srcOrd="2" destOrd="0" parTransId="{19898B26-AD5B-4EDF-ABE4-5B2B878E1408}" sibTransId="{2FFBCD3F-A05B-4F0C-AF63-F461334C94FC}"/>
    <dgm:cxn modelId="{6140FA25-90A0-429E-9B26-3DB12DF0C262}" type="presOf" srcId="{CE9D76F8-3ADA-473B-A95C-7C3595E4E944}" destId="{10BF2BB1-963A-4453-A6C6-5D838E4E26DB}" srcOrd="1" destOrd="0" presId="urn:microsoft.com/office/officeart/2005/8/layout/cycle8"/>
    <dgm:cxn modelId="{D8F71275-FDD1-463D-9798-255747D1B036}" srcId="{71852274-3E19-4097-BD11-ACB4DE45DFE3}" destId="{44BEA0B0-6287-4E1C-95BA-0B2BF7FEEC53}" srcOrd="0" destOrd="0" parTransId="{1BA1B1E8-DB51-43A3-B471-5CD09AC6BD99}" sibTransId="{DB7B3A6C-177B-4BD3-8C31-899ACDBB2264}"/>
    <dgm:cxn modelId="{577CBFAC-DBF1-42C0-BB8D-6AFA95C46BA7}" type="presOf" srcId="{6C76D844-F465-4815-AA0F-2B015DA043B5}" destId="{515CA6B4-7687-4588-B4ED-3B49C80C628D}" srcOrd="1" destOrd="0" presId="urn:microsoft.com/office/officeart/2005/8/layout/cycle8"/>
    <dgm:cxn modelId="{785C87CB-EDD9-41C7-8C95-F424832A4CDA}" type="presOf" srcId="{71852274-3E19-4097-BD11-ACB4DE45DFE3}" destId="{24B895D4-AA53-46AD-8083-BB11A80320AC}" srcOrd="0" destOrd="0" presId="urn:microsoft.com/office/officeart/2005/8/layout/cycle8"/>
    <dgm:cxn modelId="{56A45BCE-46F4-4725-8DDD-825AEC6D71A9}" type="presOf" srcId="{44BEA0B0-6287-4E1C-95BA-0B2BF7FEEC53}" destId="{ECB2502A-CD5F-4603-BF48-BE0DEBA50820}" srcOrd="1" destOrd="0" presId="urn:microsoft.com/office/officeart/2005/8/layout/cycle8"/>
    <dgm:cxn modelId="{0D8718D7-1D0E-4EA8-8C4D-BE4D2DBC9A16}" type="presOf" srcId="{6C76D844-F465-4815-AA0F-2B015DA043B5}" destId="{553FF57D-6CD8-4C7D-9EA7-3E1915AB6EF8}" srcOrd="0" destOrd="0" presId="urn:microsoft.com/office/officeart/2005/8/layout/cycle8"/>
    <dgm:cxn modelId="{AB9DFFDC-760E-4B63-A2A7-F268FEA7D5C0}" type="presOf" srcId="{44BEA0B0-6287-4E1C-95BA-0B2BF7FEEC53}" destId="{7B9E49BC-FC6B-4465-BBBC-B5D7600FFF5C}" srcOrd="0" destOrd="0" presId="urn:microsoft.com/office/officeart/2005/8/layout/cycle8"/>
    <dgm:cxn modelId="{CBAD2CE9-44F4-4457-B356-8DF660CE6F9D}" type="presOf" srcId="{CE9D76F8-3ADA-473B-A95C-7C3595E4E944}" destId="{E2A009E6-F5D5-4BE2-B203-456EBCE60EC0}" srcOrd="0" destOrd="0" presId="urn:microsoft.com/office/officeart/2005/8/layout/cycle8"/>
    <dgm:cxn modelId="{EBFED2EA-EB50-483F-88BD-E048CA8FB14B}" srcId="{71852274-3E19-4097-BD11-ACB4DE45DFE3}" destId="{6C76D844-F465-4815-AA0F-2B015DA043B5}" srcOrd="1" destOrd="0" parTransId="{92B7D74F-9488-45B9-8E5F-13A48343B42E}" sibTransId="{1F13C9DF-6B16-47E1-8684-B9D75F8E5120}"/>
    <dgm:cxn modelId="{40A6D2CB-2788-458C-9A88-65946C6D97C0}" type="presParOf" srcId="{24B895D4-AA53-46AD-8083-BB11A80320AC}" destId="{7B9E49BC-FC6B-4465-BBBC-B5D7600FFF5C}" srcOrd="0" destOrd="0" presId="urn:microsoft.com/office/officeart/2005/8/layout/cycle8"/>
    <dgm:cxn modelId="{6B5F0159-E56A-4692-96DD-A08D4A47FA67}" type="presParOf" srcId="{24B895D4-AA53-46AD-8083-BB11A80320AC}" destId="{7F8CCF5C-37BE-4734-BF6A-F1276046D774}" srcOrd="1" destOrd="0" presId="urn:microsoft.com/office/officeart/2005/8/layout/cycle8"/>
    <dgm:cxn modelId="{ABE7793F-01DB-424F-AA6A-3EC82E324CAF}" type="presParOf" srcId="{24B895D4-AA53-46AD-8083-BB11A80320AC}" destId="{BF4095AA-7A0F-44B5-B5CA-6363EA81CE29}" srcOrd="2" destOrd="0" presId="urn:microsoft.com/office/officeart/2005/8/layout/cycle8"/>
    <dgm:cxn modelId="{14E6553E-C8C6-4D95-8B95-12A78D3FA814}" type="presParOf" srcId="{24B895D4-AA53-46AD-8083-BB11A80320AC}" destId="{ECB2502A-CD5F-4603-BF48-BE0DEBA50820}" srcOrd="3" destOrd="0" presId="urn:microsoft.com/office/officeart/2005/8/layout/cycle8"/>
    <dgm:cxn modelId="{AD216C74-2BE1-433D-9470-05205E5106B4}" type="presParOf" srcId="{24B895D4-AA53-46AD-8083-BB11A80320AC}" destId="{553FF57D-6CD8-4C7D-9EA7-3E1915AB6EF8}" srcOrd="4" destOrd="0" presId="urn:microsoft.com/office/officeart/2005/8/layout/cycle8"/>
    <dgm:cxn modelId="{B3C80D65-8445-41D6-ADA3-1340BA1B4A8D}" type="presParOf" srcId="{24B895D4-AA53-46AD-8083-BB11A80320AC}" destId="{18BBA050-9F23-49C3-A658-DD128043FDB4}" srcOrd="5" destOrd="0" presId="urn:microsoft.com/office/officeart/2005/8/layout/cycle8"/>
    <dgm:cxn modelId="{AB9B5794-16CA-4BC6-9BE4-EF3DECAB4968}" type="presParOf" srcId="{24B895D4-AA53-46AD-8083-BB11A80320AC}" destId="{B22274FE-F476-4BCD-9CDD-471AC04FE987}" srcOrd="6" destOrd="0" presId="urn:microsoft.com/office/officeart/2005/8/layout/cycle8"/>
    <dgm:cxn modelId="{61ED013E-AAC6-4C61-BD74-BB3658174206}" type="presParOf" srcId="{24B895D4-AA53-46AD-8083-BB11A80320AC}" destId="{515CA6B4-7687-4588-B4ED-3B49C80C628D}" srcOrd="7" destOrd="0" presId="urn:microsoft.com/office/officeart/2005/8/layout/cycle8"/>
    <dgm:cxn modelId="{7A6A9A05-E542-4995-BB7E-4E1143206524}" type="presParOf" srcId="{24B895D4-AA53-46AD-8083-BB11A80320AC}" destId="{E2A009E6-F5D5-4BE2-B203-456EBCE60EC0}" srcOrd="8" destOrd="0" presId="urn:microsoft.com/office/officeart/2005/8/layout/cycle8"/>
    <dgm:cxn modelId="{162F3BEE-0A33-4C2B-AEC5-396846BBAA8E}" type="presParOf" srcId="{24B895D4-AA53-46AD-8083-BB11A80320AC}" destId="{E8D59E13-A524-4F97-8659-F033E5277960}" srcOrd="9" destOrd="0" presId="urn:microsoft.com/office/officeart/2005/8/layout/cycle8"/>
    <dgm:cxn modelId="{62E70B9A-7257-4D35-9A2D-FCF5DA1C7A56}" type="presParOf" srcId="{24B895D4-AA53-46AD-8083-BB11A80320AC}" destId="{1649217B-CFE7-43F2-A42E-422287B89165}" srcOrd="10" destOrd="0" presId="urn:microsoft.com/office/officeart/2005/8/layout/cycle8"/>
    <dgm:cxn modelId="{6ECB3E28-ED06-44AD-A0B6-8AE2A6CBEAE0}" type="presParOf" srcId="{24B895D4-AA53-46AD-8083-BB11A80320AC}" destId="{10BF2BB1-963A-4453-A6C6-5D838E4E26DB}" srcOrd="11" destOrd="0" presId="urn:microsoft.com/office/officeart/2005/8/layout/cycle8"/>
    <dgm:cxn modelId="{C61A2D3C-4A0B-4906-B7AD-2094B0CF296B}" type="presParOf" srcId="{24B895D4-AA53-46AD-8083-BB11A80320AC}" destId="{DA2EE374-CC8B-4B07-B036-5B60CF335346}" srcOrd="12" destOrd="0" presId="urn:microsoft.com/office/officeart/2005/8/layout/cycle8"/>
    <dgm:cxn modelId="{478D7AA5-E8A6-458F-A7C3-AC461BCF36F2}" type="presParOf" srcId="{24B895D4-AA53-46AD-8083-BB11A80320AC}" destId="{3E21128C-41F9-4993-B958-3FB2C9ADC00D}" srcOrd="13" destOrd="0" presId="urn:microsoft.com/office/officeart/2005/8/layout/cycle8"/>
    <dgm:cxn modelId="{C469E5A8-99CC-4E72-A708-0F6F9C4B2551}" type="presParOf" srcId="{24B895D4-AA53-46AD-8083-BB11A80320AC}" destId="{954DF1E5-A1C1-4D80-870C-1EDFD37E32EC}"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C06CAD-37C4-41A9-A1D8-854226BE22D2}" type="doc">
      <dgm:prSet loTypeId="urn:microsoft.com/office/officeart/2005/8/layout/equation2" loCatId="process" qsTypeId="urn:microsoft.com/office/officeart/2005/8/quickstyle/simple1" qsCatId="simple" csTypeId="urn:microsoft.com/office/officeart/2005/8/colors/accent1_2" csCatId="accent1" phldr="1"/>
      <dgm:spPr/>
    </dgm:pt>
    <dgm:pt modelId="{4234FE6F-4DA7-4D8E-9406-B6DE2A61DB55}">
      <dgm:prSet phldrT="[텍스트]"/>
      <dgm:spPr/>
      <dgm:t>
        <a:bodyPr/>
        <a:lstStyle/>
        <a:p>
          <a:pPr latinLnBrk="1"/>
          <a:r>
            <a:rPr lang="en-US" altLang="ko-KR" dirty="0"/>
            <a:t>Insight</a:t>
          </a:r>
          <a:endParaRPr lang="ko-KR" altLang="en-US" dirty="0"/>
        </a:p>
      </dgm:t>
    </dgm:pt>
    <dgm:pt modelId="{1DB169B8-79E0-4994-A4AD-2A58F20E461B}" type="parTrans" cxnId="{F7046EEB-F4D8-42AD-82C2-DC96B984D50B}">
      <dgm:prSet/>
      <dgm:spPr/>
      <dgm:t>
        <a:bodyPr/>
        <a:lstStyle/>
        <a:p>
          <a:pPr latinLnBrk="1"/>
          <a:endParaRPr lang="ko-KR" altLang="en-US"/>
        </a:p>
      </dgm:t>
    </dgm:pt>
    <dgm:pt modelId="{6DE2A6AF-3855-4F39-9D61-489AF33F91E6}" type="sibTrans" cxnId="{F7046EEB-F4D8-42AD-82C2-DC96B984D50B}">
      <dgm:prSet/>
      <dgm:spPr/>
      <dgm:t>
        <a:bodyPr/>
        <a:lstStyle/>
        <a:p>
          <a:pPr latinLnBrk="1"/>
          <a:endParaRPr lang="ko-KR" altLang="en-US"/>
        </a:p>
      </dgm:t>
    </dgm:pt>
    <dgm:pt modelId="{16567EBC-5DA5-4D71-AFF4-AD7683C768BB}">
      <dgm:prSet phldrT="[텍스트]" custT="1"/>
      <dgm:spPr/>
      <dgm:t>
        <a:bodyPr/>
        <a:lstStyle/>
        <a:p>
          <a:pPr latinLnBrk="1"/>
          <a:r>
            <a:rPr lang="ko-KR" altLang="en-US" sz="1200" dirty="0"/>
            <a:t>아이디어</a:t>
          </a:r>
        </a:p>
      </dgm:t>
    </dgm:pt>
    <dgm:pt modelId="{318FA323-76AC-4707-A606-EC452BAC5DE0}" type="parTrans" cxnId="{E9A0C5BA-EE2E-4DF1-878C-E41AE25F6B86}">
      <dgm:prSet/>
      <dgm:spPr/>
      <dgm:t>
        <a:bodyPr/>
        <a:lstStyle/>
        <a:p>
          <a:pPr latinLnBrk="1"/>
          <a:endParaRPr lang="ko-KR" altLang="en-US"/>
        </a:p>
      </dgm:t>
    </dgm:pt>
    <dgm:pt modelId="{8727CBCE-9908-43AE-89B2-61E8AD0EA140}" type="sibTrans" cxnId="{E9A0C5BA-EE2E-4DF1-878C-E41AE25F6B86}">
      <dgm:prSet/>
      <dgm:spPr/>
      <dgm:t>
        <a:bodyPr/>
        <a:lstStyle/>
        <a:p>
          <a:pPr latinLnBrk="1"/>
          <a:endParaRPr lang="ko-KR" altLang="en-US"/>
        </a:p>
      </dgm:t>
    </dgm:pt>
    <dgm:pt modelId="{BF132CC9-B019-43D0-BC27-8E5369B0F4B7}">
      <dgm:prSet phldrT="[텍스트]" custT="1"/>
      <dgm:spPr>
        <a:solidFill>
          <a:schemeClr val="accent2"/>
        </a:solidFill>
        <a:ln>
          <a:solidFill>
            <a:schemeClr val="accent6">
              <a:lumMod val="50000"/>
            </a:schemeClr>
          </a:solidFill>
        </a:ln>
      </dgm:spPr>
      <dgm:t>
        <a:bodyPr/>
        <a:lstStyle/>
        <a:p>
          <a:pPr latinLnBrk="1"/>
          <a:r>
            <a:rPr lang="ko-KR" altLang="en-US" sz="1600" dirty="0"/>
            <a:t>의사결정</a:t>
          </a:r>
          <a:endParaRPr lang="en-US" altLang="ko-KR" sz="1600" dirty="0"/>
        </a:p>
        <a:p>
          <a:pPr latinLnBrk="1"/>
          <a:r>
            <a:rPr lang="ko-KR" altLang="en-US" sz="1600" dirty="0"/>
            <a:t>비즈니스모델</a:t>
          </a:r>
        </a:p>
      </dgm:t>
    </dgm:pt>
    <dgm:pt modelId="{4A70B3AE-ACA5-4E3D-9F1B-C0ADAAE30B56}" type="parTrans" cxnId="{5AC364D2-4F77-4184-8A44-09C0E15B69C0}">
      <dgm:prSet/>
      <dgm:spPr/>
      <dgm:t>
        <a:bodyPr/>
        <a:lstStyle/>
        <a:p>
          <a:pPr latinLnBrk="1"/>
          <a:endParaRPr lang="ko-KR" altLang="en-US"/>
        </a:p>
      </dgm:t>
    </dgm:pt>
    <dgm:pt modelId="{349E4A03-48AC-40CD-BAC7-FDBBCA0039FE}" type="sibTrans" cxnId="{5AC364D2-4F77-4184-8A44-09C0E15B69C0}">
      <dgm:prSet/>
      <dgm:spPr/>
      <dgm:t>
        <a:bodyPr/>
        <a:lstStyle/>
        <a:p>
          <a:pPr latinLnBrk="1"/>
          <a:endParaRPr lang="ko-KR" altLang="en-US"/>
        </a:p>
      </dgm:t>
    </dgm:pt>
    <dgm:pt modelId="{8AA97920-C825-42E3-985A-76C08335166B}" type="pres">
      <dgm:prSet presAssocID="{45C06CAD-37C4-41A9-A1D8-854226BE22D2}" presName="Name0" presStyleCnt="0">
        <dgm:presLayoutVars>
          <dgm:dir/>
          <dgm:resizeHandles val="exact"/>
        </dgm:presLayoutVars>
      </dgm:prSet>
      <dgm:spPr/>
    </dgm:pt>
    <dgm:pt modelId="{6D3CECC0-B53B-49E4-A414-C4F9B57DC162}" type="pres">
      <dgm:prSet presAssocID="{45C06CAD-37C4-41A9-A1D8-854226BE22D2}" presName="vNodes" presStyleCnt="0"/>
      <dgm:spPr/>
    </dgm:pt>
    <dgm:pt modelId="{6BE4E971-4B6E-4B91-8EB8-D0E29C3CDCB7}" type="pres">
      <dgm:prSet presAssocID="{4234FE6F-4DA7-4D8E-9406-B6DE2A61DB55}" presName="node" presStyleLbl="node1" presStyleIdx="0" presStyleCnt="3">
        <dgm:presLayoutVars>
          <dgm:bulletEnabled val="1"/>
        </dgm:presLayoutVars>
      </dgm:prSet>
      <dgm:spPr/>
    </dgm:pt>
    <dgm:pt modelId="{AD7EB9E1-3D4B-48D2-95B8-F18236370411}" type="pres">
      <dgm:prSet presAssocID="{6DE2A6AF-3855-4F39-9D61-489AF33F91E6}" presName="spacerT" presStyleCnt="0"/>
      <dgm:spPr/>
    </dgm:pt>
    <dgm:pt modelId="{8A6957C9-ECA1-436E-A049-84BEF3DD2E2E}" type="pres">
      <dgm:prSet presAssocID="{6DE2A6AF-3855-4F39-9D61-489AF33F91E6}" presName="sibTrans" presStyleLbl="sibTrans2D1" presStyleIdx="0" presStyleCnt="2"/>
      <dgm:spPr/>
    </dgm:pt>
    <dgm:pt modelId="{1E339CCF-8D4F-4084-80D7-DB82D2584B47}" type="pres">
      <dgm:prSet presAssocID="{6DE2A6AF-3855-4F39-9D61-489AF33F91E6}" presName="spacerB" presStyleCnt="0"/>
      <dgm:spPr/>
    </dgm:pt>
    <dgm:pt modelId="{E2629D96-1FF5-48EC-9A4E-ABADE3ED1E1B}" type="pres">
      <dgm:prSet presAssocID="{16567EBC-5DA5-4D71-AFF4-AD7683C768BB}" presName="node" presStyleLbl="node1" presStyleIdx="1" presStyleCnt="3">
        <dgm:presLayoutVars>
          <dgm:bulletEnabled val="1"/>
        </dgm:presLayoutVars>
      </dgm:prSet>
      <dgm:spPr/>
    </dgm:pt>
    <dgm:pt modelId="{FF139500-1BA3-40D7-A81A-CC08B95DA711}" type="pres">
      <dgm:prSet presAssocID="{45C06CAD-37C4-41A9-A1D8-854226BE22D2}" presName="sibTransLast" presStyleLbl="sibTrans2D1" presStyleIdx="1" presStyleCnt="2"/>
      <dgm:spPr/>
    </dgm:pt>
    <dgm:pt modelId="{90112DAE-FCDA-4D63-AAD0-7995945FE374}" type="pres">
      <dgm:prSet presAssocID="{45C06CAD-37C4-41A9-A1D8-854226BE22D2}" presName="connectorText" presStyleLbl="sibTrans2D1" presStyleIdx="1" presStyleCnt="2"/>
      <dgm:spPr/>
    </dgm:pt>
    <dgm:pt modelId="{5BDB7581-7CDA-433F-B26D-1A23D49452D6}" type="pres">
      <dgm:prSet presAssocID="{45C06CAD-37C4-41A9-A1D8-854226BE22D2}" presName="lastNode" presStyleLbl="node1" presStyleIdx="2" presStyleCnt="3" custScaleX="88443" custScaleY="82545">
        <dgm:presLayoutVars>
          <dgm:bulletEnabled val="1"/>
        </dgm:presLayoutVars>
      </dgm:prSet>
      <dgm:spPr/>
    </dgm:pt>
  </dgm:ptLst>
  <dgm:cxnLst>
    <dgm:cxn modelId="{3F29ED52-1AB5-401E-AEE9-FEDBC715A400}" type="presOf" srcId="{45C06CAD-37C4-41A9-A1D8-854226BE22D2}" destId="{8AA97920-C825-42E3-985A-76C08335166B}" srcOrd="0" destOrd="0" presId="urn:microsoft.com/office/officeart/2005/8/layout/equation2"/>
    <dgm:cxn modelId="{76666575-2210-46DA-8BF7-51E60EA4326F}" type="presOf" srcId="{8727CBCE-9908-43AE-89B2-61E8AD0EA140}" destId="{90112DAE-FCDA-4D63-AAD0-7995945FE374}" srcOrd="1" destOrd="0" presId="urn:microsoft.com/office/officeart/2005/8/layout/equation2"/>
    <dgm:cxn modelId="{A1A4CC79-2162-4601-9502-95CCB74249E1}" type="presOf" srcId="{8727CBCE-9908-43AE-89B2-61E8AD0EA140}" destId="{FF139500-1BA3-40D7-A81A-CC08B95DA711}" srcOrd="0" destOrd="0" presId="urn:microsoft.com/office/officeart/2005/8/layout/equation2"/>
    <dgm:cxn modelId="{ACF3B28D-9C7B-46C5-A1CD-C6C3F49830A0}" type="presOf" srcId="{16567EBC-5DA5-4D71-AFF4-AD7683C768BB}" destId="{E2629D96-1FF5-48EC-9A4E-ABADE3ED1E1B}" srcOrd="0" destOrd="0" presId="urn:microsoft.com/office/officeart/2005/8/layout/equation2"/>
    <dgm:cxn modelId="{203784B1-DD37-4520-B47F-84DDC38C648C}" type="presOf" srcId="{BF132CC9-B019-43D0-BC27-8E5369B0F4B7}" destId="{5BDB7581-7CDA-433F-B26D-1A23D49452D6}" srcOrd="0" destOrd="0" presId="urn:microsoft.com/office/officeart/2005/8/layout/equation2"/>
    <dgm:cxn modelId="{FF5590B2-1FDC-4312-9798-C786B6B496DB}" type="presOf" srcId="{4234FE6F-4DA7-4D8E-9406-B6DE2A61DB55}" destId="{6BE4E971-4B6E-4B91-8EB8-D0E29C3CDCB7}" srcOrd="0" destOrd="0" presId="urn:microsoft.com/office/officeart/2005/8/layout/equation2"/>
    <dgm:cxn modelId="{E9A0C5BA-EE2E-4DF1-878C-E41AE25F6B86}" srcId="{45C06CAD-37C4-41A9-A1D8-854226BE22D2}" destId="{16567EBC-5DA5-4D71-AFF4-AD7683C768BB}" srcOrd="1" destOrd="0" parTransId="{318FA323-76AC-4707-A606-EC452BAC5DE0}" sibTransId="{8727CBCE-9908-43AE-89B2-61E8AD0EA140}"/>
    <dgm:cxn modelId="{5AC364D2-4F77-4184-8A44-09C0E15B69C0}" srcId="{45C06CAD-37C4-41A9-A1D8-854226BE22D2}" destId="{BF132CC9-B019-43D0-BC27-8E5369B0F4B7}" srcOrd="2" destOrd="0" parTransId="{4A70B3AE-ACA5-4E3D-9F1B-C0ADAAE30B56}" sibTransId="{349E4A03-48AC-40CD-BAC7-FDBBCA0039FE}"/>
    <dgm:cxn modelId="{F7046EEB-F4D8-42AD-82C2-DC96B984D50B}" srcId="{45C06CAD-37C4-41A9-A1D8-854226BE22D2}" destId="{4234FE6F-4DA7-4D8E-9406-B6DE2A61DB55}" srcOrd="0" destOrd="0" parTransId="{1DB169B8-79E0-4994-A4AD-2A58F20E461B}" sibTransId="{6DE2A6AF-3855-4F39-9D61-489AF33F91E6}"/>
    <dgm:cxn modelId="{49E8B0F7-F01B-42B5-A9D6-991BDCD54B6B}" type="presOf" srcId="{6DE2A6AF-3855-4F39-9D61-489AF33F91E6}" destId="{8A6957C9-ECA1-436E-A049-84BEF3DD2E2E}" srcOrd="0" destOrd="0" presId="urn:microsoft.com/office/officeart/2005/8/layout/equation2"/>
    <dgm:cxn modelId="{8EFB6C00-0A9D-4B9B-9650-8BBD227ADA71}" type="presParOf" srcId="{8AA97920-C825-42E3-985A-76C08335166B}" destId="{6D3CECC0-B53B-49E4-A414-C4F9B57DC162}" srcOrd="0" destOrd="0" presId="urn:microsoft.com/office/officeart/2005/8/layout/equation2"/>
    <dgm:cxn modelId="{6D27873A-C8E4-465F-B1D1-ACEA7F1C0202}" type="presParOf" srcId="{6D3CECC0-B53B-49E4-A414-C4F9B57DC162}" destId="{6BE4E971-4B6E-4B91-8EB8-D0E29C3CDCB7}" srcOrd="0" destOrd="0" presId="urn:microsoft.com/office/officeart/2005/8/layout/equation2"/>
    <dgm:cxn modelId="{52B4FDD3-71F9-4BBF-B47A-A62BEEC81AD3}" type="presParOf" srcId="{6D3CECC0-B53B-49E4-A414-C4F9B57DC162}" destId="{AD7EB9E1-3D4B-48D2-95B8-F18236370411}" srcOrd="1" destOrd="0" presId="urn:microsoft.com/office/officeart/2005/8/layout/equation2"/>
    <dgm:cxn modelId="{BD7E72A2-0FA0-47D6-A3CB-82B5DC6640F8}" type="presParOf" srcId="{6D3CECC0-B53B-49E4-A414-C4F9B57DC162}" destId="{8A6957C9-ECA1-436E-A049-84BEF3DD2E2E}" srcOrd="2" destOrd="0" presId="urn:microsoft.com/office/officeart/2005/8/layout/equation2"/>
    <dgm:cxn modelId="{DCA8985C-02F3-4441-9296-8373DF794BDB}" type="presParOf" srcId="{6D3CECC0-B53B-49E4-A414-C4F9B57DC162}" destId="{1E339CCF-8D4F-4084-80D7-DB82D2584B47}" srcOrd="3" destOrd="0" presId="urn:microsoft.com/office/officeart/2005/8/layout/equation2"/>
    <dgm:cxn modelId="{AF9AE03E-40C4-4556-9DBA-0E2EBBB69D96}" type="presParOf" srcId="{6D3CECC0-B53B-49E4-A414-C4F9B57DC162}" destId="{E2629D96-1FF5-48EC-9A4E-ABADE3ED1E1B}" srcOrd="4" destOrd="0" presId="urn:microsoft.com/office/officeart/2005/8/layout/equation2"/>
    <dgm:cxn modelId="{32BA0FFB-5E25-4E9D-BE0F-22A6D51E388B}" type="presParOf" srcId="{8AA97920-C825-42E3-985A-76C08335166B}" destId="{FF139500-1BA3-40D7-A81A-CC08B95DA711}" srcOrd="1" destOrd="0" presId="urn:microsoft.com/office/officeart/2005/8/layout/equation2"/>
    <dgm:cxn modelId="{2197F071-BE44-4A3A-8624-553A9A3203D6}" type="presParOf" srcId="{FF139500-1BA3-40D7-A81A-CC08B95DA711}" destId="{90112DAE-FCDA-4D63-AAD0-7995945FE374}" srcOrd="0" destOrd="0" presId="urn:microsoft.com/office/officeart/2005/8/layout/equation2"/>
    <dgm:cxn modelId="{91FB4EA1-F627-4661-8498-1C56979F1B46}" type="presParOf" srcId="{8AA97920-C825-42E3-985A-76C08335166B}" destId="{5BDB7581-7CDA-433F-B26D-1A23D49452D6}" srcOrd="2" destOrd="0" presId="urn:microsoft.com/office/officeart/2005/8/layout/equati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33464E-3565-4BF2-89F4-9AB33382A1B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A2660605-7B28-444C-8D7E-CED5FB638E0C}">
      <dgm:prSet phldrT="[텍스트]"/>
      <dgm:spPr>
        <a:ln>
          <a:solidFill>
            <a:schemeClr val="accent2">
              <a:lumMod val="60000"/>
              <a:lumOff val="40000"/>
            </a:schemeClr>
          </a:solidFill>
        </a:ln>
      </dgm:spPr>
      <dgm:t>
        <a:bodyPr/>
        <a:lstStyle/>
        <a:p>
          <a:pPr latinLnBrk="1"/>
          <a:r>
            <a:rPr lang="ko-KR" altLang="en-US" dirty="0"/>
            <a:t>고객</a:t>
          </a:r>
        </a:p>
      </dgm:t>
    </dgm:pt>
    <dgm:pt modelId="{1721045B-E09C-427D-A3AB-57C8781731BB}" type="parTrans" cxnId="{B22D2806-4CC3-4449-A433-B9FF8070D5B6}">
      <dgm:prSet/>
      <dgm:spPr/>
      <dgm:t>
        <a:bodyPr/>
        <a:lstStyle/>
        <a:p>
          <a:pPr latinLnBrk="1"/>
          <a:endParaRPr lang="ko-KR" altLang="en-US"/>
        </a:p>
      </dgm:t>
    </dgm:pt>
    <dgm:pt modelId="{AD797EFB-76A1-413A-A1AC-CDE8D9271B77}" type="sibTrans" cxnId="{B22D2806-4CC3-4449-A433-B9FF8070D5B6}">
      <dgm:prSet/>
      <dgm:spPr/>
      <dgm:t>
        <a:bodyPr/>
        <a:lstStyle/>
        <a:p>
          <a:pPr latinLnBrk="1"/>
          <a:endParaRPr lang="ko-KR" altLang="en-US"/>
        </a:p>
      </dgm:t>
    </dgm:pt>
    <dgm:pt modelId="{A77B452B-D463-407F-978B-CD9CA528B23D}">
      <dgm:prSet phldrT="[텍스트]"/>
      <dgm:spPr/>
      <dgm:t>
        <a:bodyPr/>
        <a:lstStyle/>
        <a:p>
          <a:pPr latinLnBrk="1"/>
          <a:r>
            <a:rPr lang="ko-KR" altLang="en-US" dirty="0"/>
            <a:t>기업</a:t>
          </a:r>
        </a:p>
      </dgm:t>
    </dgm:pt>
    <dgm:pt modelId="{85406106-3AE4-4D46-BD7E-C43FF6DCF96D}" type="parTrans" cxnId="{56404CC2-112C-481D-BDAB-1F0441D67644}">
      <dgm:prSet/>
      <dgm:spPr/>
      <dgm:t>
        <a:bodyPr/>
        <a:lstStyle/>
        <a:p>
          <a:pPr latinLnBrk="1"/>
          <a:endParaRPr lang="ko-KR" altLang="en-US"/>
        </a:p>
      </dgm:t>
    </dgm:pt>
    <dgm:pt modelId="{B434C787-7207-47A4-B46D-6F6859860F0A}" type="sibTrans" cxnId="{56404CC2-112C-481D-BDAB-1F0441D67644}">
      <dgm:prSet/>
      <dgm:spPr/>
      <dgm:t>
        <a:bodyPr/>
        <a:lstStyle/>
        <a:p>
          <a:pPr latinLnBrk="1"/>
          <a:endParaRPr lang="ko-KR" altLang="en-US"/>
        </a:p>
      </dgm:t>
    </dgm:pt>
    <dgm:pt modelId="{DEA9FE14-8114-4068-9970-3EA7F470C542}">
      <dgm:prSet phldrT="[텍스트]"/>
      <dgm:spPr/>
      <dgm:t>
        <a:bodyPr/>
        <a:lstStyle/>
        <a:p>
          <a:pPr latinLnBrk="1"/>
          <a:r>
            <a:rPr lang="ko-KR" altLang="en-US" dirty="0"/>
            <a:t>시설자금대출</a:t>
          </a:r>
        </a:p>
      </dgm:t>
    </dgm:pt>
    <dgm:pt modelId="{F0589C36-B661-4DFD-81E8-3580F834ECEC}" type="parTrans" cxnId="{3545264E-10A8-4249-886F-86A76DD36669}">
      <dgm:prSet/>
      <dgm:spPr/>
      <dgm:t>
        <a:bodyPr/>
        <a:lstStyle/>
        <a:p>
          <a:pPr latinLnBrk="1"/>
          <a:endParaRPr lang="ko-KR" altLang="en-US"/>
        </a:p>
      </dgm:t>
    </dgm:pt>
    <dgm:pt modelId="{2EF920E5-B7FE-4D22-9176-6474772FCFEB}" type="sibTrans" cxnId="{3545264E-10A8-4249-886F-86A76DD36669}">
      <dgm:prSet/>
      <dgm:spPr/>
      <dgm:t>
        <a:bodyPr/>
        <a:lstStyle/>
        <a:p>
          <a:pPr latinLnBrk="1"/>
          <a:endParaRPr lang="ko-KR" altLang="en-US"/>
        </a:p>
      </dgm:t>
    </dgm:pt>
    <dgm:pt modelId="{392A80EA-C14F-4AED-95FB-0D636DFB2954}">
      <dgm:prSet phldrT="[텍스트]"/>
      <dgm:spPr/>
      <dgm:t>
        <a:bodyPr/>
        <a:lstStyle/>
        <a:p>
          <a:pPr latinLnBrk="1"/>
          <a:r>
            <a:rPr lang="ko-KR" altLang="en-US" dirty="0"/>
            <a:t>운영자금대출</a:t>
          </a:r>
        </a:p>
      </dgm:t>
    </dgm:pt>
    <dgm:pt modelId="{BAB708B4-8F1A-4DD2-BC22-24A160B91A41}" type="parTrans" cxnId="{E3BB011A-A6EC-4428-BD3D-D2E5A804C389}">
      <dgm:prSet/>
      <dgm:spPr/>
      <dgm:t>
        <a:bodyPr/>
        <a:lstStyle/>
        <a:p>
          <a:pPr latinLnBrk="1"/>
          <a:endParaRPr lang="ko-KR" altLang="en-US"/>
        </a:p>
      </dgm:t>
    </dgm:pt>
    <dgm:pt modelId="{F55CD8D9-8578-40D9-9D1E-61FCDC607F3D}" type="sibTrans" cxnId="{E3BB011A-A6EC-4428-BD3D-D2E5A804C389}">
      <dgm:prSet/>
      <dgm:spPr/>
      <dgm:t>
        <a:bodyPr/>
        <a:lstStyle/>
        <a:p>
          <a:pPr latinLnBrk="1"/>
          <a:endParaRPr lang="ko-KR" altLang="en-US"/>
        </a:p>
      </dgm:t>
    </dgm:pt>
    <dgm:pt modelId="{D59C6469-1205-4492-B9D9-94F0BBB21B0F}">
      <dgm:prSet phldrT="[텍스트]"/>
      <dgm:spPr/>
      <dgm:t>
        <a:bodyPr/>
        <a:lstStyle/>
        <a:p>
          <a:pPr latinLnBrk="1"/>
          <a:r>
            <a:rPr lang="ko-KR" altLang="en-US" dirty="0"/>
            <a:t>개인</a:t>
          </a:r>
        </a:p>
      </dgm:t>
    </dgm:pt>
    <dgm:pt modelId="{273AF529-67BE-46E1-B7DD-41209B6374A2}" type="parTrans" cxnId="{0B679539-ABBC-4967-8E45-879CD9A8C544}">
      <dgm:prSet/>
      <dgm:spPr/>
      <dgm:t>
        <a:bodyPr/>
        <a:lstStyle/>
        <a:p>
          <a:pPr latinLnBrk="1"/>
          <a:endParaRPr lang="ko-KR" altLang="en-US"/>
        </a:p>
      </dgm:t>
    </dgm:pt>
    <dgm:pt modelId="{E9BAC0F1-0EB0-4989-8A98-615D136B67D0}" type="sibTrans" cxnId="{0B679539-ABBC-4967-8E45-879CD9A8C544}">
      <dgm:prSet/>
      <dgm:spPr/>
      <dgm:t>
        <a:bodyPr/>
        <a:lstStyle/>
        <a:p>
          <a:pPr latinLnBrk="1"/>
          <a:endParaRPr lang="ko-KR" altLang="en-US"/>
        </a:p>
      </dgm:t>
    </dgm:pt>
    <dgm:pt modelId="{790BC44E-E0F9-4E1E-82CD-225710E86BA7}">
      <dgm:prSet phldrT="[텍스트]"/>
      <dgm:spPr/>
      <dgm:t>
        <a:bodyPr/>
        <a:lstStyle/>
        <a:p>
          <a:pPr latinLnBrk="1"/>
          <a:r>
            <a:rPr lang="ko-KR" altLang="en-US" dirty="0"/>
            <a:t>담보대출</a:t>
          </a:r>
        </a:p>
      </dgm:t>
    </dgm:pt>
    <dgm:pt modelId="{0E80FCD1-512E-4C58-9C33-E1BCAE304B10}" type="parTrans" cxnId="{3F962B6D-D679-43A6-8CD1-5AB2989EB031}">
      <dgm:prSet/>
      <dgm:spPr/>
      <dgm:t>
        <a:bodyPr/>
        <a:lstStyle/>
        <a:p>
          <a:pPr latinLnBrk="1"/>
          <a:endParaRPr lang="ko-KR" altLang="en-US"/>
        </a:p>
      </dgm:t>
    </dgm:pt>
    <dgm:pt modelId="{EC73EEB4-16EE-4839-BF0B-8577A44C8BE5}" type="sibTrans" cxnId="{3F962B6D-D679-43A6-8CD1-5AB2989EB031}">
      <dgm:prSet/>
      <dgm:spPr/>
      <dgm:t>
        <a:bodyPr/>
        <a:lstStyle/>
        <a:p>
          <a:pPr latinLnBrk="1"/>
          <a:endParaRPr lang="ko-KR" altLang="en-US"/>
        </a:p>
      </dgm:t>
    </dgm:pt>
    <dgm:pt modelId="{57C376BD-28D3-437F-8008-E443A0FF3FF6}">
      <dgm:prSet phldrT="[텍스트]"/>
      <dgm:spPr/>
      <dgm:t>
        <a:bodyPr/>
        <a:lstStyle/>
        <a:p>
          <a:pPr latinLnBrk="1"/>
          <a:r>
            <a:rPr lang="ko-KR" altLang="en-US" dirty="0"/>
            <a:t>신용대출</a:t>
          </a:r>
        </a:p>
      </dgm:t>
    </dgm:pt>
    <dgm:pt modelId="{0F196AB2-7D2E-4E4E-A36B-607680BE0D19}" type="parTrans" cxnId="{4EC340AC-9393-495B-A2E6-11936D1B5C17}">
      <dgm:prSet/>
      <dgm:spPr/>
      <dgm:t>
        <a:bodyPr/>
        <a:lstStyle/>
        <a:p>
          <a:pPr latinLnBrk="1"/>
          <a:endParaRPr lang="ko-KR" altLang="en-US"/>
        </a:p>
      </dgm:t>
    </dgm:pt>
    <dgm:pt modelId="{6A4F2ECC-342E-45B3-A6FE-5CB3CC30872C}" type="sibTrans" cxnId="{4EC340AC-9393-495B-A2E6-11936D1B5C17}">
      <dgm:prSet/>
      <dgm:spPr/>
      <dgm:t>
        <a:bodyPr/>
        <a:lstStyle/>
        <a:p>
          <a:pPr latinLnBrk="1"/>
          <a:endParaRPr lang="ko-KR" altLang="en-US"/>
        </a:p>
      </dgm:t>
    </dgm:pt>
    <dgm:pt modelId="{1EC7CF21-468E-47F4-B0A8-21872C712099}" type="pres">
      <dgm:prSet presAssocID="{8633464E-3565-4BF2-89F4-9AB33382A1BC}" presName="diagram" presStyleCnt="0">
        <dgm:presLayoutVars>
          <dgm:chPref val="1"/>
          <dgm:dir/>
          <dgm:animOne val="branch"/>
          <dgm:animLvl val="lvl"/>
          <dgm:resizeHandles val="exact"/>
        </dgm:presLayoutVars>
      </dgm:prSet>
      <dgm:spPr/>
    </dgm:pt>
    <dgm:pt modelId="{103A53ED-A3D4-4CBC-8520-3A545412C05A}" type="pres">
      <dgm:prSet presAssocID="{A2660605-7B28-444C-8D7E-CED5FB638E0C}" presName="root1" presStyleCnt="0"/>
      <dgm:spPr/>
    </dgm:pt>
    <dgm:pt modelId="{67F21936-1566-4F93-9ADC-AF99002628CC}" type="pres">
      <dgm:prSet presAssocID="{A2660605-7B28-444C-8D7E-CED5FB638E0C}" presName="LevelOneTextNode" presStyleLbl="node0" presStyleIdx="0" presStyleCnt="1">
        <dgm:presLayoutVars>
          <dgm:chPref val="3"/>
        </dgm:presLayoutVars>
      </dgm:prSet>
      <dgm:spPr/>
    </dgm:pt>
    <dgm:pt modelId="{CA9350E2-C970-4E28-BD2E-BA37F5C75EEA}" type="pres">
      <dgm:prSet presAssocID="{A2660605-7B28-444C-8D7E-CED5FB638E0C}" presName="level2hierChild" presStyleCnt="0"/>
      <dgm:spPr/>
    </dgm:pt>
    <dgm:pt modelId="{68BBC117-2C70-4A68-86F9-D20CEC19D908}" type="pres">
      <dgm:prSet presAssocID="{85406106-3AE4-4D46-BD7E-C43FF6DCF96D}" presName="conn2-1" presStyleLbl="parChTrans1D2" presStyleIdx="0" presStyleCnt="2"/>
      <dgm:spPr/>
    </dgm:pt>
    <dgm:pt modelId="{B2DCCFAB-0627-408B-8EC6-666FB38DDD86}" type="pres">
      <dgm:prSet presAssocID="{85406106-3AE4-4D46-BD7E-C43FF6DCF96D}" presName="connTx" presStyleLbl="parChTrans1D2" presStyleIdx="0" presStyleCnt="2"/>
      <dgm:spPr/>
    </dgm:pt>
    <dgm:pt modelId="{7215C16B-4CB0-4898-892A-1640E5D23BEE}" type="pres">
      <dgm:prSet presAssocID="{A77B452B-D463-407F-978B-CD9CA528B23D}" presName="root2" presStyleCnt="0"/>
      <dgm:spPr/>
    </dgm:pt>
    <dgm:pt modelId="{1036832F-13CE-4A37-A468-B46EF4E9C92C}" type="pres">
      <dgm:prSet presAssocID="{A77B452B-D463-407F-978B-CD9CA528B23D}" presName="LevelTwoTextNode" presStyleLbl="node2" presStyleIdx="0" presStyleCnt="2">
        <dgm:presLayoutVars>
          <dgm:chPref val="3"/>
        </dgm:presLayoutVars>
      </dgm:prSet>
      <dgm:spPr/>
    </dgm:pt>
    <dgm:pt modelId="{5D5A8B93-7872-44B2-BDC8-30B8B8C4602B}" type="pres">
      <dgm:prSet presAssocID="{A77B452B-D463-407F-978B-CD9CA528B23D}" presName="level3hierChild" presStyleCnt="0"/>
      <dgm:spPr/>
    </dgm:pt>
    <dgm:pt modelId="{FE0B1FD3-2FCB-4095-8772-E96200A245C7}" type="pres">
      <dgm:prSet presAssocID="{F0589C36-B661-4DFD-81E8-3580F834ECEC}" presName="conn2-1" presStyleLbl="parChTrans1D3" presStyleIdx="0" presStyleCnt="4"/>
      <dgm:spPr/>
    </dgm:pt>
    <dgm:pt modelId="{3B181575-0D10-444D-8D04-AB37682D7EE0}" type="pres">
      <dgm:prSet presAssocID="{F0589C36-B661-4DFD-81E8-3580F834ECEC}" presName="connTx" presStyleLbl="parChTrans1D3" presStyleIdx="0" presStyleCnt="4"/>
      <dgm:spPr/>
    </dgm:pt>
    <dgm:pt modelId="{C7E56287-C457-4222-89C8-BE9E463C2225}" type="pres">
      <dgm:prSet presAssocID="{DEA9FE14-8114-4068-9970-3EA7F470C542}" presName="root2" presStyleCnt="0"/>
      <dgm:spPr/>
    </dgm:pt>
    <dgm:pt modelId="{A408CAD8-5027-4499-895C-5DAB888A33B3}" type="pres">
      <dgm:prSet presAssocID="{DEA9FE14-8114-4068-9970-3EA7F470C542}" presName="LevelTwoTextNode" presStyleLbl="node3" presStyleIdx="0" presStyleCnt="4">
        <dgm:presLayoutVars>
          <dgm:chPref val="3"/>
        </dgm:presLayoutVars>
      </dgm:prSet>
      <dgm:spPr/>
    </dgm:pt>
    <dgm:pt modelId="{F9C8C440-91E4-4FE2-A599-A826295B34A0}" type="pres">
      <dgm:prSet presAssocID="{DEA9FE14-8114-4068-9970-3EA7F470C542}" presName="level3hierChild" presStyleCnt="0"/>
      <dgm:spPr/>
    </dgm:pt>
    <dgm:pt modelId="{61C80706-2914-44AA-94D4-F5F3FABC9A42}" type="pres">
      <dgm:prSet presAssocID="{BAB708B4-8F1A-4DD2-BC22-24A160B91A41}" presName="conn2-1" presStyleLbl="parChTrans1D3" presStyleIdx="1" presStyleCnt="4"/>
      <dgm:spPr/>
    </dgm:pt>
    <dgm:pt modelId="{F9642A59-238A-4A02-8F8D-28C9364DE2C0}" type="pres">
      <dgm:prSet presAssocID="{BAB708B4-8F1A-4DD2-BC22-24A160B91A41}" presName="connTx" presStyleLbl="parChTrans1D3" presStyleIdx="1" presStyleCnt="4"/>
      <dgm:spPr/>
    </dgm:pt>
    <dgm:pt modelId="{1AF57EA9-B4B2-4BD1-9D6A-4CB304F0DFF4}" type="pres">
      <dgm:prSet presAssocID="{392A80EA-C14F-4AED-95FB-0D636DFB2954}" presName="root2" presStyleCnt="0"/>
      <dgm:spPr/>
    </dgm:pt>
    <dgm:pt modelId="{48699B23-1A13-4E6A-8FE4-72559148DFEB}" type="pres">
      <dgm:prSet presAssocID="{392A80EA-C14F-4AED-95FB-0D636DFB2954}" presName="LevelTwoTextNode" presStyleLbl="node3" presStyleIdx="1" presStyleCnt="4">
        <dgm:presLayoutVars>
          <dgm:chPref val="3"/>
        </dgm:presLayoutVars>
      </dgm:prSet>
      <dgm:spPr/>
    </dgm:pt>
    <dgm:pt modelId="{7FE7C6D2-8833-4182-BF9A-8F64A20EE8DF}" type="pres">
      <dgm:prSet presAssocID="{392A80EA-C14F-4AED-95FB-0D636DFB2954}" presName="level3hierChild" presStyleCnt="0"/>
      <dgm:spPr/>
    </dgm:pt>
    <dgm:pt modelId="{0A22AB7B-4191-485B-B5E7-DEDF0ECDC1BD}" type="pres">
      <dgm:prSet presAssocID="{273AF529-67BE-46E1-B7DD-41209B6374A2}" presName="conn2-1" presStyleLbl="parChTrans1D2" presStyleIdx="1" presStyleCnt="2"/>
      <dgm:spPr/>
    </dgm:pt>
    <dgm:pt modelId="{4A8BBA5F-F793-40CA-B918-6B98F1C87838}" type="pres">
      <dgm:prSet presAssocID="{273AF529-67BE-46E1-B7DD-41209B6374A2}" presName="connTx" presStyleLbl="parChTrans1D2" presStyleIdx="1" presStyleCnt="2"/>
      <dgm:spPr/>
    </dgm:pt>
    <dgm:pt modelId="{2E218F2E-02FB-4E53-B3A6-36BF5AB82A54}" type="pres">
      <dgm:prSet presAssocID="{D59C6469-1205-4492-B9D9-94F0BBB21B0F}" presName="root2" presStyleCnt="0"/>
      <dgm:spPr/>
    </dgm:pt>
    <dgm:pt modelId="{BE92AEB4-A31D-4125-9DE1-45E93447FA1E}" type="pres">
      <dgm:prSet presAssocID="{D59C6469-1205-4492-B9D9-94F0BBB21B0F}" presName="LevelTwoTextNode" presStyleLbl="node2" presStyleIdx="1" presStyleCnt="2">
        <dgm:presLayoutVars>
          <dgm:chPref val="3"/>
        </dgm:presLayoutVars>
      </dgm:prSet>
      <dgm:spPr/>
    </dgm:pt>
    <dgm:pt modelId="{5ED0E092-5588-4C84-BEC9-3595A8799D4A}" type="pres">
      <dgm:prSet presAssocID="{D59C6469-1205-4492-B9D9-94F0BBB21B0F}" presName="level3hierChild" presStyleCnt="0"/>
      <dgm:spPr/>
    </dgm:pt>
    <dgm:pt modelId="{4B432FEB-9CC7-43ED-932D-BE445CF800CD}" type="pres">
      <dgm:prSet presAssocID="{0E80FCD1-512E-4C58-9C33-E1BCAE304B10}" presName="conn2-1" presStyleLbl="parChTrans1D3" presStyleIdx="2" presStyleCnt="4"/>
      <dgm:spPr/>
    </dgm:pt>
    <dgm:pt modelId="{C4C48616-CBAF-417E-80D5-CCE4E4BA8A9A}" type="pres">
      <dgm:prSet presAssocID="{0E80FCD1-512E-4C58-9C33-E1BCAE304B10}" presName="connTx" presStyleLbl="parChTrans1D3" presStyleIdx="2" presStyleCnt="4"/>
      <dgm:spPr/>
    </dgm:pt>
    <dgm:pt modelId="{D9FB05B7-3640-4D8B-B3DB-48339FDC9DDA}" type="pres">
      <dgm:prSet presAssocID="{790BC44E-E0F9-4E1E-82CD-225710E86BA7}" presName="root2" presStyleCnt="0"/>
      <dgm:spPr/>
    </dgm:pt>
    <dgm:pt modelId="{6C983D0C-A9AA-472E-ACA8-A220EBBF732C}" type="pres">
      <dgm:prSet presAssocID="{790BC44E-E0F9-4E1E-82CD-225710E86BA7}" presName="LevelTwoTextNode" presStyleLbl="node3" presStyleIdx="2" presStyleCnt="4">
        <dgm:presLayoutVars>
          <dgm:chPref val="3"/>
        </dgm:presLayoutVars>
      </dgm:prSet>
      <dgm:spPr/>
    </dgm:pt>
    <dgm:pt modelId="{83689760-1CF4-47EB-BA79-7BD28F1DD757}" type="pres">
      <dgm:prSet presAssocID="{790BC44E-E0F9-4E1E-82CD-225710E86BA7}" presName="level3hierChild" presStyleCnt="0"/>
      <dgm:spPr/>
    </dgm:pt>
    <dgm:pt modelId="{748CE141-3552-4BD1-B2EE-AE7848CE6FB6}" type="pres">
      <dgm:prSet presAssocID="{0F196AB2-7D2E-4E4E-A36B-607680BE0D19}" presName="conn2-1" presStyleLbl="parChTrans1D3" presStyleIdx="3" presStyleCnt="4"/>
      <dgm:spPr/>
    </dgm:pt>
    <dgm:pt modelId="{B3814AF2-054D-4FE5-86E9-6333171F431B}" type="pres">
      <dgm:prSet presAssocID="{0F196AB2-7D2E-4E4E-A36B-607680BE0D19}" presName="connTx" presStyleLbl="parChTrans1D3" presStyleIdx="3" presStyleCnt="4"/>
      <dgm:spPr/>
    </dgm:pt>
    <dgm:pt modelId="{30B29D0B-43F3-4125-BA8F-DEC7347248E0}" type="pres">
      <dgm:prSet presAssocID="{57C376BD-28D3-437F-8008-E443A0FF3FF6}" presName="root2" presStyleCnt="0"/>
      <dgm:spPr/>
    </dgm:pt>
    <dgm:pt modelId="{496A6137-75A3-457F-A3B4-667C80F61613}" type="pres">
      <dgm:prSet presAssocID="{57C376BD-28D3-437F-8008-E443A0FF3FF6}" presName="LevelTwoTextNode" presStyleLbl="node3" presStyleIdx="3" presStyleCnt="4">
        <dgm:presLayoutVars>
          <dgm:chPref val="3"/>
        </dgm:presLayoutVars>
      </dgm:prSet>
      <dgm:spPr/>
    </dgm:pt>
    <dgm:pt modelId="{6B6FBD6C-43EC-4C31-ACB4-5BF2126F659E}" type="pres">
      <dgm:prSet presAssocID="{57C376BD-28D3-437F-8008-E443A0FF3FF6}" presName="level3hierChild" presStyleCnt="0"/>
      <dgm:spPr/>
    </dgm:pt>
  </dgm:ptLst>
  <dgm:cxnLst>
    <dgm:cxn modelId="{434F5404-7444-4778-B2EC-4287359EABBF}" type="presOf" srcId="{85406106-3AE4-4D46-BD7E-C43FF6DCF96D}" destId="{68BBC117-2C70-4A68-86F9-D20CEC19D908}" srcOrd="0" destOrd="0" presId="urn:microsoft.com/office/officeart/2005/8/layout/hierarchy2"/>
    <dgm:cxn modelId="{B22D2806-4CC3-4449-A433-B9FF8070D5B6}" srcId="{8633464E-3565-4BF2-89F4-9AB33382A1BC}" destId="{A2660605-7B28-444C-8D7E-CED5FB638E0C}" srcOrd="0" destOrd="0" parTransId="{1721045B-E09C-427D-A3AB-57C8781731BB}" sibTransId="{AD797EFB-76A1-413A-A1AC-CDE8D9271B77}"/>
    <dgm:cxn modelId="{BBAB830A-3F82-4953-B93D-A7CB8208BD58}" type="presOf" srcId="{273AF529-67BE-46E1-B7DD-41209B6374A2}" destId="{0A22AB7B-4191-485B-B5E7-DEDF0ECDC1BD}" srcOrd="0" destOrd="0" presId="urn:microsoft.com/office/officeart/2005/8/layout/hierarchy2"/>
    <dgm:cxn modelId="{69D5F413-D096-4824-9888-EF4028E60EE6}" type="presOf" srcId="{BAB708B4-8F1A-4DD2-BC22-24A160B91A41}" destId="{61C80706-2914-44AA-94D4-F5F3FABC9A42}" srcOrd="0" destOrd="0" presId="urn:microsoft.com/office/officeart/2005/8/layout/hierarchy2"/>
    <dgm:cxn modelId="{E3BB011A-A6EC-4428-BD3D-D2E5A804C389}" srcId="{A77B452B-D463-407F-978B-CD9CA528B23D}" destId="{392A80EA-C14F-4AED-95FB-0D636DFB2954}" srcOrd="1" destOrd="0" parTransId="{BAB708B4-8F1A-4DD2-BC22-24A160B91A41}" sibTransId="{F55CD8D9-8578-40D9-9D1E-61FCDC607F3D}"/>
    <dgm:cxn modelId="{9ACF641A-0EC8-44B8-9F8F-588472C9CDD3}" type="presOf" srcId="{0E80FCD1-512E-4C58-9C33-E1BCAE304B10}" destId="{4B432FEB-9CC7-43ED-932D-BE445CF800CD}" srcOrd="0" destOrd="0" presId="urn:microsoft.com/office/officeart/2005/8/layout/hierarchy2"/>
    <dgm:cxn modelId="{423A3024-B7DD-4D79-BEC3-DF27C9A0D4FF}" type="presOf" srcId="{D59C6469-1205-4492-B9D9-94F0BBB21B0F}" destId="{BE92AEB4-A31D-4125-9DE1-45E93447FA1E}" srcOrd="0" destOrd="0" presId="urn:microsoft.com/office/officeart/2005/8/layout/hierarchy2"/>
    <dgm:cxn modelId="{6141A327-2DDE-4316-A75D-2CF76068E9EC}" type="presOf" srcId="{A2660605-7B28-444C-8D7E-CED5FB638E0C}" destId="{67F21936-1566-4F93-9ADC-AF99002628CC}" srcOrd="0" destOrd="0" presId="urn:microsoft.com/office/officeart/2005/8/layout/hierarchy2"/>
    <dgm:cxn modelId="{772CB228-F232-4203-A73D-0C9E53529DE9}" type="presOf" srcId="{BAB708B4-8F1A-4DD2-BC22-24A160B91A41}" destId="{F9642A59-238A-4A02-8F8D-28C9364DE2C0}" srcOrd="1" destOrd="0" presId="urn:microsoft.com/office/officeart/2005/8/layout/hierarchy2"/>
    <dgm:cxn modelId="{ADAB5135-0142-4682-A493-06EC4748BF28}" type="presOf" srcId="{790BC44E-E0F9-4E1E-82CD-225710E86BA7}" destId="{6C983D0C-A9AA-472E-ACA8-A220EBBF732C}" srcOrd="0" destOrd="0" presId="urn:microsoft.com/office/officeart/2005/8/layout/hierarchy2"/>
    <dgm:cxn modelId="{0B679539-ABBC-4967-8E45-879CD9A8C544}" srcId="{A2660605-7B28-444C-8D7E-CED5FB638E0C}" destId="{D59C6469-1205-4492-B9D9-94F0BBB21B0F}" srcOrd="1" destOrd="0" parTransId="{273AF529-67BE-46E1-B7DD-41209B6374A2}" sibTransId="{E9BAC0F1-0EB0-4989-8A98-615D136B67D0}"/>
    <dgm:cxn modelId="{031AD262-94DF-4422-97C3-A054DB271C13}" type="presOf" srcId="{A77B452B-D463-407F-978B-CD9CA528B23D}" destId="{1036832F-13CE-4A37-A468-B46EF4E9C92C}" srcOrd="0" destOrd="0" presId="urn:microsoft.com/office/officeart/2005/8/layout/hierarchy2"/>
    <dgm:cxn modelId="{3F962B6D-D679-43A6-8CD1-5AB2989EB031}" srcId="{D59C6469-1205-4492-B9D9-94F0BBB21B0F}" destId="{790BC44E-E0F9-4E1E-82CD-225710E86BA7}" srcOrd="0" destOrd="0" parTransId="{0E80FCD1-512E-4C58-9C33-E1BCAE304B10}" sibTransId="{EC73EEB4-16EE-4839-BF0B-8577A44C8BE5}"/>
    <dgm:cxn modelId="{3545264E-10A8-4249-886F-86A76DD36669}" srcId="{A77B452B-D463-407F-978B-CD9CA528B23D}" destId="{DEA9FE14-8114-4068-9970-3EA7F470C542}" srcOrd="0" destOrd="0" parTransId="{F0589C36-B661-4DFD-81E8-3580F834ECEC}" sibTransId="{2EF920E5-B7FE-4D22-9176-6474772FCFEB}"/>
    <dgm:cxn modelId="{C10DFA70-04B9-46C6-9852-8EDEDBD4107B}" type="presOf" srcId="{8633464E-3565-4BF2-89F4-9AB33382A1BC}" destId="{1EC7CF21-468E-47F4-B0A8-21872C712099}" srcOrd="0" destOrd="0" presId="urn:microsoft.com/office/officeart/2005/8/layout/hierarchy2"/>
    <dgm:cxn modelId="{45E78674-8599-4CDD-922B-0819E0AFEE8F}" type="presOf" srcId="{DEA9FE14-8114-4068-9970-3EA7F470C542}" destId="{A408CAD8-5027-4499-895C-5DAB888A33B3}" srcOrd="0" destOrd="0" presId="urn:microsoft.com/office/officeart/2005/8/layout/hierarchy2"/>
    <dgm:cxn modelId="{6C316978-8399-4F5E-A321-B4F37C2199B1}" type="presOf" srcId="{F0589C36-B661-4DFD-81E8-3580F834ECEC}" destId="{3B181575-0D10-444D-8D04-AB37682D7EE0}" srcOrd="1" destOrd="0" presId="urn:microsoft.com/office/officeart/2005/8/layout/hierarchy2"/>
    <dgm:cxn modelId="{5A198A59-41B8-4EF3-9DD8-9728A76D065E}" type="presOf" srcId="{273AF529-67BE-46E1-B7DD-41209B6374A2}" destId="{4A8BBA5F-F793-40CA-B918-6B98F1C87838}" srcOrd="1" destOrd="0" presId="urn:microsoft.com/office/officeart/2005/8/layout/hierarchy2"/>
    <dgm:cxn modelId="{59A9798E-45E4-40F2-9F90-62DA03DE42EE}" type="presOf" srcId="{57C376BD-28D3-437F-8008-E443A0FF3FF6}" destId="{496A6137-75A3-457F-A3B4-667C80F61613}" srcOrd="0" destOrd="0" presId="urn:microsoft.com/office/officeart/2005/8/layout/hierarchy2"/>
    <dgm:cxn modelId="{E872979B-8D5B-4115-851D-6DF8A9F28250}" type="presOf" srcId="{392A80EA-C14F-4AED-95FB-0D636DFB2954}" destId="{48699B23-1A13-4E6A-8FE4-72559148DFEB}" srcOrd="0" destOrd="0" presId="urn:microsoft.com/office/officeart/2005/8/layout/hierarchy2"/>
    <dgm:cxn modelId="{4EC340AC-9393-495B-A2E6-11936D1B5C17}" srcId="{D59C6469-1205-4492-B9D9-94F0BBB21B0F}" destId="{57C376BD-28D3-437F-8008-E443A0FF3FF6}" srcOrd="1" destOrd="0" parTransId="{0F196AB2-7D2E-4E4E-A36B-607680BE0D19}" sibTransId="{6A4F2ECC-342E-45B3-A6FE-5CB3CC30872C}"/>
    <dgm:cxn modelId="{156541BD-9206-41AA-8108-16B7136397A1}" type="presOf" srcId="{0F196AB2-7D2E-4E4E-A36B-607680BE0D19}" destId="{B3814AF2-054D-4FE5-86E9-6333171F431B}" srcOrd="1" destOrd="0" presId="urn:microsoft.com/office/officeart/2005/8/layout/hierarchy2"/>
    <dgm:cxn modelId="{56404CC2-112C-481D-BDAB-1F0441D67644}" srcId="{A2660605-7B28-444C-8D7E-CED5FB638E0C}" destId="{A77B452B-D463-407F-978B-CD9CA528B23D}" srcOrd="0" destOrd="0" parTransId="{85406106-3AE4-4D46-BD7E-C43FF6DCF96D}" sibTransId="{B434C787-7207-47A4-B46D-6F6859860F0A}"/>
    <dgm:cxn modelId="{A7E4AFE0-AA55-43C9-9508-15E8BA294578}" type="presOf" srcId="{85406106-3AE4-4D46-BD7E-C43FF6DCF96D}" destId="{B2DCCFAB-0627-408B-8EC6-666FB38DDD86}" srcOrd="1" destOrd="0" presId="urn:microsoft.com/office/officeart/2005/8/layout/hierarchy2"/>
    <dgm:cxn modelId="{16FC4FE8-BCD6-4593-8577-88283C1D4C84}" type="presOf" srcId="{0F196AB2-7D2E-4E4E-A36B-607680BE0D19}" destId="{748CE141-3552-4BD1-B2EE-AE7848CE6FB6}" srcOrd="0" destOrd="0" presId="urn:microsoft.com/office/officeart/2005/8/layout/hierarchy2"/>
    <dgm:cxn modelId="{A77AF9FA-D2D3-4747-A907-BD75EE188C3F}" type="presOf" srcId="{0E80FCD1-512E-4C58-9C33-E1BCAE304B10}" destId="{C4C48616-CBAF-417E-80D5-CCE4E4BA8A9A}" srcOrd="1" destOrd="0" presId="urn:microsoft.com/office/officeart/2005/8/layout/hierarchy2"/>
    <dgm:cxn modelId="{E184C4FC-AD4A-4B7C-96C4-5AB3DC3727DC}" type="presOf" srcId="{F0589C36-B661-4DFD-81E8-3580F834ECEC}" destId="{FE0B1FD3-2FCB-4095-8772-E96200A245C7}" srcOrd="0" destOrd="0" presId="urn:microsoft.com/office/officeart/2005/8/layout/hierarchy2"/>
    <dgm:cxn modelId="{7F408D75-314B-4151-BCC8-F3495808F14B}" type="presParOf" srcId="{1EC7CF21-468E-47F4-B0A8-21872C712099}" destId="{103A53ED-A3D4-4CBC-8520-3A545412C05A}" srcOrd="0" destOrd="0" presId="urn:microsoft.com/office/officeart/2005/8/layout/hierarchy2"/>
    <dgm:cxn modelId="{D58249A6-4C2A-42F1-91DB-4B767307C861}" type="presParOf" srcId="{103A53ED-A3D4-4CBC-8520-3A545412C05A}" destId="{67F21936-1566-4F93-9ADC-AF99002628CC}" srcOrd="0" destOrd="0" presId="urn:microsoft.com/office/officeart/2005/8/layout/hierarchy2"/>
    <dgm:cxn modelId="{70EE4DF8-50F0-4160-AFBA-FE603396104F}" type="presParOf" srcId="{103A53ED-A3D4-4CBC-8520-3A545412C05A}" destId="{CA9350E2-C970-4E28-BD2E-BA37F5C75EEA}" srcOrd="1" destOrd="0" presId="urn:microsoft.com/office/officeart/2005/8/layout/hierarchy2"/>
    <dgm:cxn modelId="{CB03FD76-DDF0-4C71-A164-52CB88C6736F}" type="presParOf" srcId="{CA9350E2-C970-4E28-BD2E-BA37F5C75EEA}" destId="{68BBC117-2C70-4A68-86F9-D20CEC19D908}" srcOrd="0" destOrd="0" presId="urn:microsoft.com/office/officeart/2005/8/layout/hierarchy2"/>
    <dgm:cxn modelId="{BE5FF061-44BB-4A3D-8D6C-FF58057F3B0B}" type="presParOf" srcId="{68BBC117-2C70-4A68-86F9-D20CEC19D908}" destId="{B2DCCFAB-0627-408B-8EC6-666FB38DDD86}" srcOrd="0" destOrd="0" presId="urn:microsoft.com/office/officeart/2005/8/layout/hierarchy2"/>
    <dgm:cxn modelId="{8F92A76C-DF9C-4FD7-97D7-8F7A4E7DC671}" type="presParOf" srcId="{CA9350E2-C970-4E28-BD2E-BA37F5C75EEA}" destId="{7215C16B-4CB0-4898-892A-1640E5D23BEE}" srcOrd="1" destOrd="0" presId="urn:microsoft.com/office/officeart/2005/8/layout/hierarchy2"/>
    <dgm:cxn modelId="{1A478567-4F8A-4417-9CCE-1AE96F8ACF5C}" type="presParOf" srcId="{7215C16B-4CB0-4898-892A-1640E5D23BEE}" destId="{1036832F-13CE-4A37-A468-B46EF4E9C92C}" srcOrd="0" destOrd="0" presId="urn:microsoft.com/office/officeart/2005/8/layout/hierarchy2"/>
    <dgm:cxn modelId="{A80CBBE6-93FE-4FF0-9579-E7BA4C33ECD9}" type="presParOf" srcId="{7215C16B-4CB0-4898-892A-1640E5D23BEE}" destId="{5D5A8B93-7872-44B2-BDC8-30B8B8C4602B}" srcOrd="1" destOrd="0" presId="urn:microsoft.com/office/officeart/2005/8/layout/hierarchy2"/>
    <dgm:cxn modelId="{5E6EFE52-BC07-4FF8-8F45-B28FB94766F3}" type="presParOf" srcId="{5D5A8B93-7872-44B2-BDC8-30B8B8C4602B}" destId="{FE0B1FD3-2FCB-4095-8772-E96200A245C7}" srcOrd="0" destOrd="0" presId="urn:microsoft.com/office/officeart/2005/8/layout/hierarchy2"/>
    <dgm:cxn modelId="{8E84FCE0-77C2-4A1A-B51B-CF1354ED1FA2}" type="presParOf" srcId="{FE0B1FD3-2FCB-4095-8772-E96200A245C7}" destId="{3B181575-0D10-444D-8D04-AB37682D7EE0}" srcOrd="0" destOrd="0" presId="urn:microsoft.com/office/officeart/2005/8/layout/hierarchy2"/>
    <dgm:cxn modelId="{1EBD6205-9446-4C8B-895A-8A4084CD09E8}" type="presParOf" srcId="{5D5A8B93-7872-44B2-BDC8-30B8B8C4602B}" destId="{C7E56287-C457-4222-89C8-BE9E463C2225}" srcOrd="1" destOrd="0" presId="urn:microsoft.com/office/officeart/2005/8/layout/hierarchy2"/>
    <dgm:cxn modelId="{254F1B6C-5A6C-4D71-85E4-995B23C5A035}" type="presParOf" srcId="{C7E56287-C457-4222-89C8-BE9E463C2225}" destId="{A408CAD8-5027-4499-895C-5DAB888A33B3}" srcOrd="0" destOrd="0" presId="urn:microsoft.com/office/officeart/2005/8/layout/hierarchy2"/>
    <dgm:cxn modelId="{1BDBAE6D-CE59-41FA-A092-D1D02F139EAF}" type="presParOf" srcId="{C7E56287-C457-4222-89C8-BE9E463C2225}" destId="{F9C8C440-91E4-4FE2-A599-A826295B34A0}" srcOrd="1" destOrd="0" presId="urn:microsoft.com/office/officeart/2005/8/layout/hierarchy2"/>
    <dgm:cxn modelId="{D188C6CA-EC26-4711-B045-506E42416FF2}" type="presParOf" srcId="{5D5A8B93-7872-44B2-BDC8-30B8B8C4602B}" destId="{61C80706-2914-44AA-94D4-F5F3FABC9A42}" srcOrd="2" destOrd="0" presId="urn:microsoft.com/office/officeart/2005/8/layout/hierarchy2"/>
    <dgm:cxn modelId="{22E9A96F-DE1B-43A0-946F-B8F5176146E8}" type="presParOf" srcId="{61C80706-2914-44AA-94D4-F5F3FABC9A42}" destId="{F9642A59-238A-4A02-8F8D-28C9364DE2C0}" srcOrd="0" destOrd="0" presId="urn:microsoft.com/office/officeart/2005/8/layout/hierarchy2"/>
    <dgm:cxn modelId="{7FF88E95-3968-4CC4-88B7-53F2C09A7708}" type="presParOf" srcId="{5D5A8B93-7872-44B2-BDC8-30B8B8C4602B}" destId="{1AF57EA9-B4B2-4BD1-9D6A-4CB304F0DFF4}" srcOrd="3" destOrd="0" presId="urn:microsoft.com/office/officeart/2005/8/layout/hierarchy2"/>
    <dgm:cxn modelId="{9AA445E1-2D8E-43B3-9DFA-12C61ABFD181}" type="presParOf" srcId="{1AF57EA9-B4B2-4BD1-9D6A-4CB304F0DFF4}" destId="{48699B23-1A13-4E6A-8FE4-72559148DFEB}" srcOrd="0" destOrd="0" presId="urn:microsoft.com/office/officeart/2005/8/layout/hierarchy2"/>
    <dgm:cxn modelId="{AE6C7A00-D22C-42EF-96BF-0FA4B0ED9EC0}" type="presParOf" srcId="{1AF57EA9-B4B2-4BD1-9D6A-4CB304F0DFF4}" destId="{7FE7C6D2-8833-4182-BF9A-8F64A20EE8DF}" srcOrd="1" destOrd="0" presId="urn:microsoft.com/office/officeart/2005/8/layout/hierarchy2"/>
    <dgm:cxn modelId="{36176DF2-ABCD-43AE-94FB-2075D52F30FD}" type="presParOf" srcId="{CA9350E2-C970-4E28-BD2E-BA37F5C75EEA}" destId="{0A22AB7B-4191-485B-B5E7-DEDF0ECDC1BD}" srcOrd="2" destOrd="0" presId="urn:microsoft.com/office/officeart/2005/8/layout/hierarchy2"/>
    <dgm:cxn modelId="{61C340BD-65C8-4D23-B763-75537790907E}" type="presParOf" srcId="{0A22AB7B-4191-485B-B5E7-DEDF0ECDC1BD}" destId="{4A8BBA5F-F793-40CA-B918-6B98F1C87838}" srcOrd="0" destOrd="0" presId="urn:microsoft.com/office/officeart/2005/8/layout/hierarchy2"/>
    <dgm:cxn modelId="{26035C3D-A9A5-4476-A905-5AEBA1B24671}" type="presParOf" srcId="{CA9350E2-C970-4E28-BD2E-BA37F5C75EEA}" destId="{2E218F2E-02FB-4E53-B3A6-36BF5AB82A54}" srcOrd="3" destOrd="0" presId="urn:microsoft.com/office/officeart/2005/8/layout/hierarchy2"/>
    <dgm:cxn modelId="{C143644E-6E1A-4E58-9686-7697B63D83FF}" type="presParOf" srcId="{2E218F2E-02FB-4E53-B3A6-36BF5AB82A54}" destId="{BE92AEB4-A31D-4125-9DE1-45E93447FA1E}" srcOrd="0" destOrd="0" presId="urn:microsoft.com/office/officeart/2005/8/layout/hierarchy2"/>
    <dgm:cxn modelId="{BAF50241-7BD4-4266-8D01-822055D97454}" type="presParOf" srcId="{2E218F2E-02FB-4E53-B3A6-36BF5AB82A54}" destId="{5ED0E092-5588-4C84-BEC9-3595A8799D4A}" srcOrd="1" destOrd="0" presId="urn:microsoft.com/office/officeart/2005/8/layout/hierarchy2"/>
    <dgm:cxn modelId="{57DD1FD0-0B25-4669-9F4B-88CC80D5F39A}" type="presParOf" srcId="{5ED0E092-5588-4C84-BEC9-3595A8799D4A}" destId="{4B432FEB-9CC7-43ED-932D-BE445CF800CD}" srcOrd="0" destOrd="0" presId="urn:microsoft.com/office/officeart/2005/8/layout/hierarchy2"/>
    <dgm:cxn modelId="{0E462611-6491-49D1-9E24-E45D5C12DB01}" type="presParOf" srcId="{4B432FEB-9CC7-43ED-932D-BE445CF800CD}" destId="{C4C48616-CBAF-417E-80D5-CCE4E4BA8A9A}" srcOrd="0" destOrd="0" presId="urn:microsoft.com/office/officeart/2005/8/layout/hierarchy2"/>
    <dgm:cxn modelId="{023A135A-D778-4D0A-BF64-238319674BD8}" type="presParOf" srcId="{5ED0E092-5588-4C84-BEC9-3595A8799D4A}" destId="{D9FB05B7-3640-4D8B-B3DB-48339FDC9DDA}" srcOrd="1" destOrd="0" presId="urn:microsoft.com/office/officeart/2005/8/layout/hierarchy2"/>
    <dgm:cxn modelId="{E0B2382F-7564-4988-86AD-7D465271E101}" type="presParOf" srcId="{D9FB05B7-3640-4D8B-B3DB-48339FDC9DDA}" destId="{6C983D0C-A9AA-472E-ACA8-A220EBBF732C}" srcOrd="0" destOrd="0" presId="urn:microsoft.com/office/officeart/2005/8/layout/hierarchy2"/>
    <dgm:cxn modelId="{5E3A2DD5-23BB-4E24-9C53-377EF6A0E2EC}" type="presParOf" srcId="{D9FB05B7-3640-4D8B-B3DB-48339FDC9DDA}" destId="{83689760-1CF4-47EB-BA79-7BD28F1DD757}" srcOrd="1" destOrd="0" presId="urn:microsoft.com/office/officeart/2005/8/layout/hierarchy2"/>
    <dgm:cxn modelId="{28DA01ED-CDF7-4A49-A05E-47A9162E8027}" type="presParOf" srcId="{5ED0E092-5588-4C84-BEC9-3595A8799D4A}" destId="{748CE141-3552-4BD1-B2EE-AE7848CE6FB6}" srcOrd="2" destOrd="0" presId="urn:microsoft.com/office/officeart/2005/8/layout/hierarchy2"/>
    <dgm:cxn modelId="{C457BF08-DCCC-4EC4-AA32-6B66D2456022}" type="presParOf" srcId="{748CE141-3552-4BD1-B2EE-AE7848CE6FB6}" destId="{B3814AF2-054D-4FE5-86E9-6333171F431B}" srcOrd="0" destOrd="0" presId="urn:microsoft.com/office/officeart/2005/8/layout/hierarchy2"/>
    <dgm:cxn modelId="{F74DD60F-95DA-4E67-89DB-E3FDA6110C4D}" type="presParOf" srcId="{5ED0E092-5588-4C84-BEC9-3595A8799D4A}" destId="{30B29D0B-43F3-4125-BA8F-DEC7347248E0}" srcOrd="3" destOrd="0" presId="urn:microsoft.com/office/officeart/2005/8/layout/hierarchy2"/>
    <dgm:cxn modelId="{648B6364-EA1B-4CF8-9EE0-6F7494966CD5}" type="presParOf" srcId="{30B29D0B-43F3-4125-BA8F-DEC7347248E0}" destId="{496A6137-75A3-457F-A3B4-667C80F61613}" srcOrd="0" destOrd="0" presId="urn:microsoft.com/office/officeart/2005/8/layout/hierarchy2"/>
    <dgm:cxn modelId="{72368DD2-1473-48B2-B6E2-AFB0ADCAA576}" type="presParOf" srcId="{30B29D0B-43F3-4125-BA8F-DEC7347248E0}" destId="{6B6FBD6C-43EC-4C31-ACB4-5BF2126F65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960117-04D8-4108-9038-A8DDB6DB3454}" type="doc">
      <dgm:prSet loTypeId="urn:microsoft.com/office/officeart/2005/8/layout/hChevron3" loCatId="process" qsTypeId="urn:microsoft.com/office/officeart/2005/8/quickstyle/simple1" qsCatId="simple" csTypeId="urn:microsoft.com/office/officeart/2005/8/colors/accent1_2" csCatId="accent1" phldr="1"/>
      <dgm:spPr/>
    </dgm:pt>
    <dgm:pt modelId="{DFB08580-18A5-437F-A34A-2A1F7025DF30}">
      <dgm:prSet phldrT="[텍스트]" custT="1"/>
      <dgm:spPr>
        <a:solidFill>
          <a:schemeClr val="accent2">
            <a:lumMod val="40000"/>
            <a:lumOff val="60000"/>
          </a:schemeClr>
        </a:solidFill>
      </dgm:spPr>
      <dgm:t>
        <a:bodyPr/>
        <a:lstStyle/>
        <a:p>
          <a:pPr latinLnBrk="1"/>
          <a:r>
            <a:rPr lang="ko-KR" altLang="en-US" sz="1600" dirty="0">
              <a:solidFill>
                <a:schemeClr val="tx1"/>
              </a:solidFill>
            </a:rPr>
            <a:t>영업점</a:t>
          </a:r>
        </a:p>
      </dgm:t>
    </dgm:pt>
    <dgm:pt modelId="{16EFCC72-A87E-4494-A9DC-8BF9560E9371}" type="parTrans" cxnId="{95A480A6-55B8-48A3-9B92-9AF4E90DA280}">
      <dgm:prSet/>
      <dgm:spPr/>
      <dgm:t>
        <a:bodyPr/>
        <a:lstStyle/>
        <a:p>
          <a:pPr latinLnBrk="1"/>
          <a:endParaRPr lang="ko-KR" altLang="en-US"/>
        </a:p>
      </dgm:t>
    </dgm:pt>
    <dgm:pt modelId="{246033C8-EBCE-4B9F-BC43-9F19C4A1BF4A}" type="sibTrans" cxnId="{95A480A6-55B8-48A3-9B92-9AF4E90DA280}">
      <dgm:prSet/>
      <dgm:spPr/>
      <dgm:t>
        <a:bodyPr/>
        <a:lstStyle/>
        <a:p>
          <a:pPr latinLnBrk="1"/>
          <a:endParaRPr lang="ko-KR" altLang="en-US"/>
        </a:p>
      </dgm:t>
    </dgm:pt>
    <dgm:pt modelId="{9F8B2079-23AB-4079-ABFA-254A2AE979E5}">
      <dgm:prSet phldrT="[텍스트]" custT="1"/>
      <dgm:spPr/>
      <dgm:t>
        <a:bodyPr/>
        <a:lstStyle/>
        <a:p>
          <a:pPr latinLnBrk="1"/>
          <a:r>
            <a:rPr lang="ko-KR" altLang="en-US" sz="1600" dirty="0"/>
            <a:t>여신</a:t>
          </a:r>
          <a:endParaRPr lang="en-US" altLang="ko-KR" sz="1600" dirty="0"/>
        </a:p>
        <a:p>
          <a:pPr latinLnBrk="1"/>
          <a:r>
            <a:rPr lang="ko-KR" altLang="en-US" sz="1600" dirty="0"/>
            <a:t>실행부서</a:t>
          </a:r>
        </a:p>
      </dgm:t>
    </dgm:pt>
    <dgm:pt modelId="{317276F8-B948-44C1-8710-C56AC2185A5E}" type="parTrans" cxnId="{D52A9AA9-6F0A-47CA-96BB-EDA8FEC01A6E}">
      <dgm:prSet/>
      <dgm:spPr/>
      <dgm:t>
        <a:bodyPr/>
        <a:lstStyle/>
        <a:p>
          <a:pPr latinLnBrk="1"/>
          <a:endParaRPr lang="ko-KR" altLang="en-US"/>
        </a:p>
      </dgm:t>
    </dgm:pt>
    <dgm:pt modelId="{5396CDEF-24E0-4E83-B512-A5CE2894BFC1}" type="sibTrans" cxnId="{D52A9AA9-6F0A-47CA-96BB-EDA8FEC01A6E}">
      <dgm:prSet/>
      <dgm:spPr/>
      <dgm:t>
        <a:bodyPr/>
        <a:lstStyle/>
        <a:p>
          <a:pPr latinLnBrk="1"/>
          <a:endParaRPr lang="ko-KR" altLang="en-US"/>
        </a:p>
      </dgm:t>
    </dgm:pt>
    <dgm:pt modelId="{9BDA28B6-C3BA-4BBE-B4CF-42F7F5853710}">
      <dgm:prSet phldrT="[텍스트]" custT="1"/>
      <dgm:spPr/>
      <dgm:t>
        <a:bodyPr/>
        <a:lstStyle/>
        <a:p>
          <a:pPr latinLnBrk="1"/>
          <a:r>
            <a:rPr lang="ko-KR" altLang="en-US" sz="1400" dirty="0"/>
            <a:t>여신기획부서</a:t>
          </a:r>
          <a:endParaRPr lang="en-US" altLang="ko-KR" sz="1400" dirty="0"/>
        </a:p>
        <a:p>
          <a:pPr latinLnBrk="1"/>
          <a:r>
            <a:rPr lang="ko-KR" altLang="en-US" sz="1400" dirty="0"/>
            <a:t>사후관리부서</a:t>
          </a:r>
        </a:p>
      </dgm:t>
    </dgm:pt>
    <dgm:pt modelId="{186CEFE5-2405-4ACC-AD93-8143C638B9E0}" type="parTrans" cxnId="{836DC3F9-7BBC-456C-8873-41DB3BACD5DB}">
      <dgm:prSet/>
      <dgm:spPr/>
      <dgm:t>
        <a:bodyPr/>
        <a:lstStyle/>
        <a:p>
          <a:pPr latinLnBrk="1"/>
          <a:endParaRPr lang="ko-KR" altLang="en-US"/>
        </a:p>
      </dgm:t>
    </dgm:pt>
    <dgm:pt modelId="{CE12726A-4BB4-4A49-B43D-C819EC59FDB1}" type="sibTrans" cxnId="{836DC3F9-7BBC-456C-8873-41DB3BACD5DB}">
      <dgm:prSet/>
      <dgm:spPr/>
      <dgm:t>
        <a:bodyPr/>
        <a:lstStyle/>
        <a:p>
          <a:pPr latinLnBrk="1"/>
          <a:endParaRPr lang="ko-KR" altLang="en-US"/>
        </a:p>
      </dgm:t>
    </dgm:pt>
    <dgm:pt modelId="{176ECAF3-0094-467E-8D40-1E4E4EAA2652}" type="pres">
      <dgm:prSet presAssocID="{B2960117-04D8-4108-9038-A8DDB6DB3454}" presName="Name0" presStyleCnt="0">
        <dgm:presLayoutVars>
          <dgm:dir/>
          <dgm:resizeHandles val="exact"/>
        </dgm:presLayoutVars>
      </dgm:prSet>
      <dgm:spPr/>
    </dgm:pt>
    <dgm:pt modelId="{A406C233-269E-40D9-901D-10EDF3C31741}" type="pres">
      <dgm:prSet presAssocID="{DFB08580-18A5-437F-A34A-2A1F7025DF30}" presName="parTxOnly" presStyleLbl="node1" presStyleIdx="0" presStyleCnt="3" custScaleX="17907" custScaleY="17736" custLinFactNeighborX="-17891" custLinFactNeighborY="415">
        <dgm:presLayoutVars>
          <dgm:bulletEnabled val="1"/>
        </dgm:presLayoutVars>
      </dgm:prSet>
      <dgm:spPr/>
    </dgm:pt>
    <dgm:pt modelId="{6340662D-5833-4BDC-8B7A-6A778FC175FE}" type="pres">
      <dgm:prSet presAssocID="{246033C8-EBCE-4B9F-BC43-9F19C4A1BF4A}" presName="parSpace" presStyleCnt="0"/>
      <dgm:spPr/>
    </dgm:pt>
    <dgm:pt modelId="{DFED8DA3-A29D-463B-BE76-B8DFB28359A3}" type="pres">
      <dgm:prSet presAssocID="{9F8B2079-23AB-4079-ABFA-254A2AE979E5}" presName="parTxOnly" presStyleLbl="node1" presStyleIdx="1" presStyleCnt="3" custScaleX="47593" custScaleY="63416" custLinFactX="19842" custLinFactNeighborX="100000" custLinFactNeighborY="37904">
        <dgm:presLayoutVars>
          <dgm:bulletEnabled val="1"/>
        </dgm:presLayoutVars>
      </dgm:prSet>
      <dgm:spPr/>
    </dgm:pt>
    <dgm:pt modelId="{E938A7E2-1D3B-4F9A-B472-7C123384C567}" type="pres">
      <dgm:prSet presAssocID="{5396CDEF-24E0-4E83-B512-A5CE2894BFC1}" presName="parSpace" presStyleCnt="0"/>
      <dgm:spPr/>
    </dgm:pt>
    <dgm:pt modelId="{A0BA745A-F2B4-48FB-BECB-8119808958CA}" type="pres">
      <dgm:prSet presAssocID="{9BDA28B6-C3BA-4BBE-B4CF-42F7F5853710}" presName="parTxOnly" presStyleLbl="node1" presStyleIdx="2" presStyleCnt="3" custScaleX="50991" custScaleY="74508" custLinFactNeighborX="48522" custLinFactNeighborY="-45284">
        <dgm:presLayoutVars>
          <dgm:bulletEnabled val="1"/>
        </dgm:presLayoutVars>
      </dgm:prSet>
      <dgm:spPr/>
    </dgm:pt>
  </dgm:ptLst>
  <dgm:cxnLst>
    <dgm:cxn modelId="{22ECAB10-E7BD-433E-9572-2173C7409274}" type="presOf" srcId="{B2960117-04D8-4108-9038-A8DDB6DB3454}" destId="{176ECAF3-0094-467E-8D40-1E4E4EAA2652}" srcOrd="0" destOrd="0" presId="urn:microsoft.com/office/officeart/2005/8/layout/hChevron3"/>
    <dgm:cxn modelId="{B70A346F-C45A-4603-B467-F9A821996B47}" type="presOf" srcId="{9BDA28B6-C3BA-4BBE-B4CF-42F7F5853710}" destId="{A0BA745A-F2B4-48FB-BECB-8119808958CA}" srcOrd="0" destOrd="0" presId="urn:microsoft.com/office/officeart/2005/8/layout/hChevron3"/>
    <dgm:cxn modelId="{482CE858-B657-4060-8BC1-9134B6F8B324}" type="presOf" srcId="{DFB08580-18A5-437F-A34A-2A1F7025DF30}" destId="{A406C233-269E-40D9-901D-10EDF3C31741}" srcOrd="0" destOrd="0" presId="urn:microsoft.com/office/officeart/2005/8/layout/hChevron3"/>
    <dgm:cxn modelId="{95A480A6-55B8-48A3-9B92-9AF4E90DA280}" srcId="{B2960117-04D8-4108-9038-A8DDB6DB3454}" destId="{DFB08580-18A5-437F-A34A-2A1F7025DF30}" srcOrd="0" destOrd="0" parTransId="{16EFCC72-A87E-4494-A9DC-8BF9560E9371}" sibTransId="{246033C8-EBCE-4B9F-BC43-9F19C4A1BF4A}"/>
    <dgm:cxn modelId="{D52A9AA9-6F0A-47CA-96BB-EDA8FEC01A6E}" srcId="{B2960117-04D8-4108-9038-A8DDB6DB3454}" destId="{9F8B2079-23AB-4079-ABFA-254A2AE979E5}" srcOrd="1" destOrd="0" parTransId="{317276F8-B948-44C1-8710-C56AC2185A5E}" sibTransId="{5396CDEF-24E0-4E83-B512-A5CE2894BFC1}"/>
    <dgm:cxn modelId="{7D3ACED2-7802-48C9-AB83-BDB7B08BCC69}" type="presOf" srcId="{9F8B2079-23AB-4079-ABFA-254A2AE979E5}" destId="{DFED8DA3-A29D-463B-BE76-B8DFB28359A3}" srcOrd="0" destOrd="0" presId="urn:microsoft.com/office/officeart/2005/8/layout/hChevron3"/>
    <dgm:cxn modelId="{836DC3F9-7BBC-456C-8873-41DB3BACD5DB}" srcId="{B2960117-04D8-4108-9038-A8DDB6DB3454}" destId="{9BDA28B6-C3BA-4BBE-B4CF-42F7F5853710}" srcOrd="2" destOrd="0" parTransId="{186CEFE5-2405-4ACC-AD93-8143C638B9E0}" sibTransId="{CE12726A-4BB4-4A49-B43D-C819EC59FDB1}"/>
    <dgm:cxn modelId="{5D8EC9A4-F31B-4F88-AC03-D28EAB81F84D}" type="presParOf" srcId="{176ECAF3-0094-467E-8D40-1E4E4EAA2652}" destId="{A406C233-269E-40D9-901D-10EDF3C31741}" srcOrd="0" destOrd="0" presId="urn:microsoft.com/office/officeart/2005/8/layout/hChevron3"/>
    <dgm:cxn modelId="{56C759E5-BCA2-49F6-8A20-DDF9DB1A414F}" type="presParOf" srcId="{176ECAF3-0094-467E-8D40-1E4E4EAA2652}" destId="{6340662D-5833-4BDC-8B7A-6A778FC175FE}" srcOrd="1" destOrd="0" presId="urn:microsoft.com/office/officeart/2005/8/layout/hChevron3"/>
    <dgm:cxn modelId="{7167E59E-2CE1-487F-B239-1BF6A8954441}" type="presParOf" srcId="{176ECAF3-0094-467E-8D40-1E4E4EAA2652}" destId="{DFED8DA3-A29D-463B-BE76-B8DFB28359A3}" srcOrd="2" destOrd="0" presId="urn:microsoft.com/office/officeart/2005/8/layout/hChevron3"/>
    <dgm:cxn modelId="{9E08A37A-2D98-4FAC-A701-60BCA5B89392}" type="presParOf" srcId="{176ECAF3-0094-467E-8D40-1E4E4EAA2652}" destId="{E938A7E2-1D3B-4F9A-B472-7C123384C567}" srcOrd="3" destOrd="0" presId="urn:microsoft.com/office/officeart/2005/8/layout/hChevron3"/>
    <dgm:cxn modelId="{F9BB07F5-7A02-42FD-8E7A-E6EDCE1181B0}" type="presParOf" srcId="{176ECAF3-0094-467E-8D40-1E4E4EAA2652}" destId="{A0BA745A-F2B4-48FB-BECB-8119808958CA}"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2EDEC-82C7-4B76-BB0E-A45184A64BB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68663F6C-30D7-43F3-88AC-B5FDF07EC6C9}">
      <dgm:prSet phldrT="[텍스트]" custT="1"/>
      <dgm:spPr>
        <a:solidFill>
          <a:srgbClr val="CCECFF"/>
        </a:solidFill>
        <a:ln>
          <a:solidFill>
            <a:srgbClr val="00B0F0"/>
          </a:solidFill>
        </a:ln>
        <a:effectLst>
          <a:glow rad="139700">
            <a:schemeClr val="accent4">
              <a:satMod val="175000"/>
              <a:alpha val="40000"/>
            </a:schemeClr>
          </a:glow>
        </a:effectLst>
      </dgm:spPr>
      <dgm:t>
        <a:bodyPr/>
        <a:lstStyle/>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활동성</a:t>
          </a:r>
          <a:endParaRPr lang="en-US" altLang="ko-KR" sz="1600" b="1" dirty="0">
            <a:solidFill>
              <a:schemeClr val="tx1"/>
            </a:solidFill>
            <a:latin typeface="맑은 고딕" panose="020B0503020000020004" pitchFamily="50" charset="-127"/>
            <a:ea typeface="맑은 고딕" panose="020B0503020000020004" pitchFamily="50" charset="-127"/>
          </a:endParaRPr>
        </a:p>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분석</a:t>
          </a:r>
        </a:p>
      </dgm:t>
    </dgm:pt>
    <dgm:pt modelId="{EAF32123-520D-456B-9DFE-4336A49CD9EA}" type="parTrans" cxnId="{FB65CA77-86AD-4E55-8D91-0BFDD69D6A6B}">
      <dgm:prSet/>
      <dgm:spPr/>
      <dgm:t>
        <a:bodyPr/>
        <a:lstStyle/>
        <a:p>
          <a:pPr latinLnBrk="1">
            <a:lnSpc>
              <a:spcPct val="100000"/>
            </a:lnSpc>
          </a:pPr>
          <a:endParaRPr lang="ko-KR" altLang="en-US" sz="2800">
            <a:solidFill>
              <a:schemeClr val="tx1"/>
            </a:solidFill>
          </a:endParaRPr>
        </a:p>
      </dgm:t>
    </dgm:pt>
    <dgm:pt modelId="{01C2DE7F-EE89-4E37-9A6E-955D51B222D3}" type="sibTrans" cxnId="{FB65CA77-86AD-4E55-8D91-0BFDD69D6A6B}">
      <dgm:prSet custT="1"/>
      <dgm:spPr>
        <a:solidFill>
          <a:srgbClr val="92D050"/>
        </a:solidFill>
      </dgm:spPr>
      <dgm:t>
        <a:bodyPr/>
        <a:lstStyle/>
        <a:p>
          <a:pPr latinLnBrk="1">
            <a:lnSpc>
              <a:spcPct val="100000"/>
            </a:lnSpc>
          </a:pPr>
          <a:endParaRPr lang="ko-KR" altLang="en-US" sz="2800">
            <a:solidFill>
              <a:schemeClr val="tx1"/>
            </a:solidFill>
          </a:endParaRPr>
        </a:p>
      </dgm:t>
    </dgm:pt>
    <dgm:pt modelId="{80281EBF-7C07-438D-BFA8-3E51656C03B1}">
      <dgm:prSet phldrT="[텍스트]" custT="1"/>
      <dgm:spPr>
        <a:solidFill>
          <a:srgbClr val="FFFFCC"/>
        </a:solidFill>
        <a:ln>
          <a:solidFill>
            <a:srgbClr val="00B0F0"/>
          </a:solidFill>
        </a:ln>
        <a:effectLst>
          <a:glow rad="101600">
            <a:schemeClr val="accent4">
              <a:satMod val="175000"/>
              <a:alpha val="40000"/>
            </a:schemeClr>
          </a:glow>
        </a:effectLst>
      </dgm:spPr>
      <dgm:t>
        <a:bodyPr/>
        <a:lstStyle/>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수익성</a:t>
          </a:r>
          <a:endParaRPr lang="en-US" altLang="ko-KR" sz="1600" b="1" dirty="0">
            <a:solidFill>
              <a:schemeClr val="tx1"/>
            </a:solidFill>
            <a:latin typeface="맑은 고딕" panose="020B0503020000020004" pitchFamily="50" charset="-127"/>
            <a:ea typeface="맑은 고딕" panose="020B0503020000020004" pitchFamily="50" charset="-127"/>
          </a:endParaRPr>
        </a:p>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분석</a:t>
          </a:r>
        </a:p>
      </dgm:t>
    </dgm:pt>
    <dgm:pt modelId="{E999F359-2C27-4A54-93AA-7DDE6F813A15}" type="parTrans" cxnId="{3B3F8A27-EB33-4263-B49E-4BA151B4E2C3}">
      <dgm:prSet/>
      <dgm:spPr/>
      <dgm:t>
        <a:bodyPr/>
        <a:lstStyle/>
        <a:p>
          <a:pPr latinLnBrk="1">
            <a:lnSpc>
              <a:spcPct val="100000"/>
            </a:lnSpc>
          </a:pPr>
          <a:endParaRPr lang="ko-KR" altLang="en-US" sz="2800">
            <a:solidFill>
              <a:schemeClr val="tx1"/>
            </a:solidFill>
          </a:endParaRPr>
        </a:p>
      </dgm:t>
    </dgm:pt>
    <dgm:pt modelId="{B28D5878-09F3-46DF-BEB8-0EDD0B1D57F9}" type="sibTrans" cxnId="{3B3F8A27-EB33-4263-B49E-4BA151B4E2C3}">
      <dgm:prSet custT="1"/>
      <dgm:spPr>
        <a:solidFill>
          <a:srgbClr val="FF0000"/>
        </a:solidFill>
      </dgm:spPr>
      <dgm:t>
        <a:bodyPr/>
        <a:lstStyle/>
        <a:p>
          <a:pPr latinLnBrk="1">
            <a:lnSpc>
              <a:spcPct val="100000"/>
            </a:lnSpc>
          </a:pPr>
          <a:endParaRPr lang="ko-KR" altLang="en-US" sz="2800">
            <a:solidFill>
              <a:schemeClr val="tx1"/>
            </a:solidFill>
          </a:endParaRPr>
        </a:p>
      </dgm:t>
    </dgm:pt>
    <dgm:pt modelId="{C90722E4-B41D-425D-AE8F-51C7550F05DE}">
      <dgm:prSet phldrT="[텍스트]" custT="1"/>
      <dgm:spPr>
        <a:solidFill>
          <a:srgbClr val="FFCCCC"/>
        </a:solidFill>
        <a:ln>
          <a:solidFill>
            <a:srgbClr val="00B0F0"/>
          </a:solidFill>
        </a:ln>
        <a:effectLst>
          <a:glow rad="101600">
            <a:schemeClr val="accent4">
              <a:satMod val="175000"/>
              <a:alpha val="40000"/>
            </a:schemeClr>
          </a:glow>
        </a:effectLst>
      </dgm:spPr>
      <dgm:t>
        <a:bodyPr/>
        <a:lstStyle/>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성장성</a:t>
          </a:r>
          <a:endParaRPr lang="en-US" altLang="ko-KR" sz="1600" b="1" dirty="0">
            <a:solidFill>
              <a:schemeClr val="tx1"/>
            </a:solidFill>
            <a:latin typeface="맑은 고딕" panose="020B0503020000020004" pitchFamily="50" charset="-127"/>
            <a:ea typeface="맑은 고딕" panose="020B0503020000020004" pitchFamily="50" charset="-127"/>
          </a:endParaRPr>
        </a:p>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분석</a:t>
          </a:r>
        </a:p>
      </dgm:t>
    </dgm:pt>
    <dgm:pt modelId="{DFEADDB5-D463-46AD-A36C-D8DA61D8E6B0}" type="parTrans" cxnId="{B45DC4E7-2BB3-4B42-AB9B-9EA5FBF48440}">
      <dgm:prSet/>
      <dgm:spPr/>
      <dgm:t>
        <a:bodyPr/>
        <a:lstStyle/>
        <a:p>
          <a:pPr latinLnBrk="1">
            <a:lnSpc>
              <a:spcPct val="100000"/>
            </a:lnSpc>
          </a:pPr>
          <a:endParaRPr lang="ko-KR" altLang="en-US" sz="2800">
            <a:solidFill>
              <a:schemeClr val="tx1"/>
            </a:solidFill>
          </a:endParaRPr>
        </a:p>
      </dgm:t>
    </dgm:pt>
    <dgm:pt modelId="{8B3A9A73-6488-418A-8F1E-A0026CA29C3A}" type="sibTrans" cxnId="{B45DC4E7-2BB3-4B42-AB9B-9EA5FBF48440}">
      <dgm:prSet/>
      <dgm:spPr/>
      <dgm:t>
        <a:bodyPr/>
        <a:lstStyle/>
        <a:p>
          <a:pPr latinLnBrk="1">
            <a:lnSpc>
              <a:spcPct val="100000"/>
            </a:lnSpc>
          </a:pPr>
          <a:endParaRPr lang="ko-KR" altLang="en-US" sz="2800">
            <a:solidFill>
              <a:schemeClr val="tx1"/>
            </a:solidFill>
          </a:endParaRPr>
        </a:p>
      </dgm:t>
    </dgm:pt>
    <dgm:pt modelId="{1F3472C5-6BDA-4E37-8588-67415E9EE4D6}">
      <dgm:prSet phldrT="[텍스트]" custT="1"/>
      <dgm:spPr>
        <a:solidFill>
          <a:srgbClr val="CCFFCC"/>
        </a:solidFill>
        <a:ln>
          <a:solidFill>
            <a:srgbClr val="00B0F0"/>
          </a:solidFill>
        </a:ln>
        <a:effectLst>
          <a:glow rad="101600">
            <a:schemeClr val="accent4">
              <a:satMod val="175000"/>
              <a:alpha val="40000"/>
            </a:schemeClr>
          </a:glow>
        </a:effectLst>
      </dgm:spPr>
      <dgm:t>
        <a:bodyPr/>
        <a:lstStyle/>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안정성</a:t>
          </a:r>
          <a:endParaRPr lang="en-US" altLang="ko-KR" sz="1600" b="1" dirty="0">
            <a:solidFill>
              <a:schemeClr val="tx1"/>
            </a:solidFill>
            <a:latin typeface="맑은 고딕" panose="020B0503020000020004" pitchFamily="50" charset="-127"/>
            <a:ea typeface="맑은 고딕" panose="020B0503020000020004" pitchFamily="50" charset="-127"/>
          </a:endParaRPr>
        </a:p>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분석</a:t>
          </a:r>
        </a:p>
      </dgm:t>
    </dgm:pt>
    <dgm:pt modelId="{C65C95FC-085F-4BF3-B923-3BAFFBFDB661}" type="parTrans" cxnId="{89E0D71D-9D5E-4840-AC65-EE845A048E54}">
      <dgm:prSet/>
      <dgm:spPr/>
      <dgm:t>
        <a:bodyPr/>
        <a:lstStyle/>
        <a:p>
          <a:pPr latinLnBrk="1">
            <a:lnSpc>
              <a:spcPct val="100000"/>
            </a:lnSpc>
          </a:pPr>
          <a:endParaRPr lang="ko-KR" altLang="en-US" sz="2800">
            <a:solidFill>
              <a:schemeClr val="tx1"/>
            </a:solidFill>
          </a:endParaRPr>
        </a:p>
      </dgm:t>
    </dgm:pt>
    <dgm:pt modelId="{1CC4CCCA-7CCB-491E-960B-449D93D39ABD}" type="sibTrans" cxnId="{89E0D71D-9D5E-4840-AC65-EE845A048E54}">
      <dgm:prSet custT="1"/>
      <dgm:spPr>
        <a:solidFill>
          <a:srgbClr val="FFC000"/>
        </a:solidFill>
      </dgm:spPr>
      <dgm:t>
        <a:bodyPr/>
        <a:lstStyle/>
        <a:p>
          <a:pPr latinLnBrk="1">
            <a:lnSpc>
              <a:spcPct val="100000"/>
            </a:lnSpc>
          </a:pPr>
          <a:endParaRPr lang="ko-KR" altLang="en-US" sz="2800">
            <a:solidFill>
              <a:schemeClr val="tx1"/>
            </a:solidFill>
          </a:endParaRPr>
        </a:p>
      </dgm:t>
    </dgm:pt>
    <dgm:pt modelId="{E896A7B2-9EE9-4C93-97F5-4E1189D498FF}">
      <dgm:prSet phldrT="[텍스트]" custT="1"/>
      <dgm:spPr>
        <a:solidFill>
          <a:schemeClr val="accent3">
            <a:lumMod val="60000"/>
            <a:lumOff val="40000"/>
          </a:schemeClr>
        </a:solidFill>
        <a:ln>
          <a:solidFill>
            <a:srgbClr val="00B0F0"/>
          </a:solidFill>
        </a:ln>
        <a:effectLst>
          <a:glow rad="101600">
            <a:schemeClr val="accent4">
              <a:satMod val="175000"/>
              <a:alpha val="40000"/>
            </a:schemeClr>
          </a:glow>
        </a:effectLst>
      </dgm:spPr>
      <dgm:t>
        <a:bodyPr/>
        <a:lstStyle/>
        <a:p>
          <a:pPr latinLnBrk="1">
            <a:lnSpc>
              <a:spcPct val="100000"/>
            </a:lnSpc>
          </a:pPr>
          <a:r>
            <a:rPr lang="ko-KR" altLang="en-US" sz="1600" b="1" dirty="0">
              <a:solidFill>
                <a:schemeClr val="tx1"/>
              </a:solidFill>
              <a:latin typeface="맑은 고딕" panose="020B0503020000020004" pitchFamily="50" charset="-127"/>
              <a:ea typeface="맑은 고딕" panose="020B0503020000020004" pitchFamily="50" charset="-127"/>
            </a:rPr>
            <a:t>시장가치비율</a:t>
          </a:r>
        </a:p>
      </dgm:t>
    </dgm:pt>
    <dgm:pt modelId="{C5B3CAB3-ED96-443A-9796-E748B397DCCE}" type="parTrans" cxnId="{9EE0873F-6EA6-4081-B7F3-3485CD56F7C2}">
      <dgm:prSet/>
      <dgm:spPr/>
      <dgm:t>
        <a:bodyPr/>
        <a:lstStyle/>
        <a:p>
          <a:pPr latinLnBrk="1"/>
          <a:endParaRPr lang="ko-KR" altLang="en-US"/>
        </a:p>
      </dgm:t>
    </dgm:pt>
    <dgm:pt modelId="{89BB8EAF-2F85-4783-AD5B-F0A1216B348F}" type="sibTrans" cxnId="{9EE0873F-6EA6-4081-B7F3-3485CD56F7C2}">
      <dgm:prSet/>
      <dgm:spPr/>
      <dgm:t>
        <a:bodyPr/>
        <a:lstStyle/>
        <a:p>
          <a:pPr latinLnBrk="1"/>
          <a:endParaRPr lang="ko-KR" altLang="en-US"/>
        </a:p>
      </dgm:t>
    </dgm:pt>
    <dgm:pt modelId="{2D390D0D-8B99-41F0-AB2D-3D850FEF2693}" type="pres">
      <dgm:prSet presAssocID="{B262EDEC-82C7-4B76-BB0E-A45184A64BB2}" presName="Name0" presStyleCnt="0">
        <dgm:presLayoutVars>
          <dgm:dir/>
          <dgm:resizeHandles val="exact"/>
        </dgm:presLayoutVars>
      </dgm:prSet>
      <dgm:spPr/>
    </dgm:pt>
    <dgm:pt modelId="{50624791-DA35-47B5-AB8A-AC56B60610D3}" type="pres">
      <dgm:prSet presAssocID="{68663F6C-30D7-43F3-88AC-B5FDF07EC6C9}" presName="node" presStyleLbl="node1" presStyleIdx="0" presStyleCnt="5" custScaleY="137848" custLinFactNeighborX="45026" custLinFactNeighborY="-90570">
        <dgm:presLayoutVars>
          <dgm:bulletEnabled val="1"/>
        </dgm:presLayoutVars>
      </dgm:prSet>
      <dgm:spPr/>
    </dgm:pt>
    <dgm:pt modelId="{F11B4FD5-3F55-4601-8820-A97BA8CC5D23}" type="pres">
      <dgm:prSet presAssocID="{01C2DE7F-EE89-4E37-9A6E-955D51B222D3}" presName="sibTrans" presStyleLbl="sibTrans2D1" presStyleIdx="0" presStyleCnt="4" custAng="8811" custLinFactNeighborX="5936" custLinFactNeighborY="17308"/>
      <dgm:spPr/>
    </dgm:pt>
    <dgm:pt modelId="{A4BA30C5-9187-4055-B67C-B0A01976CD15}" type="pres">
      <dgm:prSet presAssocID="{01C2DE7F-EE89-4E37-9A6E-955D51B222D3}" presName="connectorText" presStyleLbl="sibTrans2D1" presStyleIdx="0" presStyleCnt="4"/>
      <dgm:spPr/>
    </dgm:pt>
    <dgm:pt modelId="{476A2D28-2F7E-44EE-A67C-5CE5AC12D105}" type="pres">
      <dgm:prSet presAssocID="{1F3472C5-6BDA-4E37-8588-67415E9EE4D6}" presName="node" presStyleLbl="node1" presStyleIdx="1" presStyleCnt="5" custScaleY="136855" custLinFactNeighborX="14237" custLinFactNeighborY="-91066">
        <dgm:presLayoutVars>
          <dgm:bulletEnabled val="1"/>
        </dgm:presLayoutVars>
      </dgm:prSet>
      <dgm:spPr/>
    </dgm:pt>
    <dgm:pt modelId="{1F96A380-D6DA-4977-80E6-4576D6CFF17B}" type="pres">
      <dgm:prSet presAssocID="{1CC4CCCA-7CCB-491E-960B-449D93D39ABD}" presName="sibTrans" presStyleLbl="sibTrans2D1" presStyleIdx="1" presStyleCnt="4" custAng="27692" custScaleX="113840" custLinFactNeighborX="-8643" custLinFactNeighborY="13048"/>
      <dgm:spPr/>
    </dgm:pt>
    <dgm:pt modelId="{73221D6E-3A14-4253-BD14-7A7B3419847A}" type="pres">
      <dgm:prSet presAssocID="{1CC4CCCA-7CCB-491E-960B-449D93D39ABD}" presName="connectorText" presStyleLbl="sibTrans2D1" presStyleIdx="1" presStyleCnt="4"/>
      <dgm:spPr/>
    </dgm:pt>
    <dgm:pt modelId="{C503B77D-7464-42B7-97AE-C05BCB3368AE}" type="pres">
      <dgm:prSet presAssocID="{80281EBF-7C07-438D-BFA8-3E51656C03B1}" presName="node" presStyleLbl="node1" presStyleIdx="2" presStyleCnt="5" custScaleY="137706" custLinFactNeighborX="-7762" custLinFactNeighborY="-92685">
        <dgm:presLayoutVars>
          <dgm:bulletEnabled val="1"/>
        </dgm:presLayoutVars>
      </dgm:prSet>
      <dgm:spPr/>
    </dgm:pt>
    <dgm:pt modelId="{3B4987AD-F52A-4312-B336-9334CC3C8AF4}" type="pres">
      <dgm:prSet presAssocID="{B28D5878-09F3-46DF-BEB8-0EDD0B1D57F9}" presName="sibTrans" presStyleLbl="sibTrans2D1" presStyleIdx="2" presStyleCnt="4" custAng="23859" custLinFactNeighborX="8370" custLinFactNeighborY="7568"/>
      <dgm:spPr/>
    </dgm:pt>
    <dgm:pt modelId="{8B73681F-66D5-40C0-85A8-FB9E34EC52C8}" type="pres">
      <dgm:prSet presAssocID="{B28D5878-09F3-46DF-BEB8-0EDD0B1D57F9}" presName="connectorText" presStyleLbl="sibTrans2D1" presStyleIdx="2" presStyleCnt="4"/>
      <dgm:spPr/>
    </dgm:pt>
    <dgm:pt modelId="{DFEFC379-6950-4FEC-AFE9-AA8D38194A36}" type="pres">
      <dgm:prSet presAssocID="{C90722E4-B41D-425D-AE8F-51C7550F05DE}" presName="node" presStyleLbl="node1" presStyleIdx="3" presStyleCnt="5" custScaleY="135895" custLinFactNeighborX="-34379" custLinFactNeighborY="-94053">
        <dgm:presLayoutVars>
          <dgm:bulletEnabled val="1"/>
        </dgm:presLayoutVars>
      </dgm:prSet>
      <dgm:spPr/>
    </dgm:pt>
    <dgm:pt modelId="{707B8657-A74A-46F6-A26B-23E033D25FFE}" type="pres">
      <dgm:prSet presAssocID="{8B3A9A73-6488-418A-8F1E-A0026CA29C3A}" presName="sibTrans" presStyleLbl="sibTrans2D1" presStyleIdx="3" presStyleCnt="4"/>
      <dgm:spPr/>
    </dgm:pt>
    <dgm:pt modelId="{3C9D12FE-2E4D-4D00-BACE-94E91BBCCB83}" type="pres">
      <dgm:prSet presAssocID="{8B3A9A73-6488-418A-8F1E-A0026CA29C3A}" presName="connectorText" presStyleLbl="sibTrans2D1" presStyleIdx="3" presStyleCnt="4"/>
      <dgm:spPr/>
    </dgm:pt>
    <dgm:pt modelId="{390A2DC9-F617-43C7-8D83-252B93B36793}" type="pres">
      <dgm:prSet presAssocID="{E896A7B2-9EE9-4C93-97F5-4E1189D498FF}" presName="node" presStyleLbl="node1" presStyleIdx="4" presStyleCnt="5" custLinFactY="-487" custLinFactNeighborX="-9572" custLinFactNeighborY="-100000">
        <dgm:presLayoutVars>
          <dgm:bulletEnabled val="1"/>
        </dgm:presLayoutVars>
      </dgm:prSet>
      <dgm:spPr/>
    </dgm:pt>
  </dgm:ptLst>
  <dgm:cxnLst>
    <dgm:cxn modelId="{904D3706-BB4D-4007-B168-A200B73F4077}" type="presOf" srcId="{8B3A9A73-6488-418A-8F1E-A0026CA29C3A}" destId="{3C9D12FE-2E4D-4D00-BACE-94E91BBCCB83}" srcOrd="1" destOrd="0" presId="urn:microsoft.com/office/officeart/2005/8/layout/process1"/>
    <dgm:cxn modelId="{77D79F11-69AB-43CD-9A69-67036B148C9C}" type="presOf" srcId="{1CC4CCCA-7CCB-491E-960B-449D93D39ABD}" destId="{1F96A380-D6DA-4977-80E6-4576D6CFF17B}" srcOrd="0" destOrd="0" presId="urn:microsoft.com/office/officeart/2005/8/layout/process1"/>
    <dgm:cxn modelId="{89E0D71D-9D5E-4840-AC65-EE845A048E54}" srcId="{B262EDEC-82C7-4B76-BB0E-A45184A64BB2}" destId="{1F3472C5-6BDA-4E37-8588-67415E9EE4D6}" srcOrd="1" destOrd="0" parTransId="{C65C95FC-085F-4BF3-B923-3BAFFBFDB661}" sibTransId="{1CC4CCCA-7CCB-491E-960B-449D93D39ABD}"/>
    <dgm:cxn modelId="{080DC822-9AA3-456C-88C3-30EAAE50D3C1}" type="presOf" srcId="{01C2DE7F-EE89-4E37-9A6E-955D51B222D3}" destId="{A4BA30C5-9187-4055-B67C-B0A01976CD15}" srcOrd="1" destOrd="0" presId="urn:microsoft.com/office/officeart/2005/8/layout/process1"/>
    <dgm:cxn modelId="{3B3F8A27-EB33-4263-B49E-4BA151B4E2C3}" srcId="{B262EDEC-82C7-4B76-BB0E-A45184A64BB2}" destId="{80281EBF-7C07-438D-BFA8-3E51656C03B1}" srcOrd="2" destOrd="0" parTransId="{E999F359-2C27-4A54-93AA-7DDE6F813A15}" sibTransId="{B28D5878-09F3-46DF-BEB8-0EDD0B1D57F9}"/>
    <dgm:cxn modelId="{C5404C2D-28FC-4689-BB84-C38641478FA3}" type="presOf" srcId="{B28D5878-09F3-46DF-BEB8-0EDD0B1D57F9}" destId="{3B4987AD-F52A-4312-B336-9334CC3C8AF4}" srcOrd="0" destOrd="0" presId="urn:microsoft.com/office/officeart/2005/8/layout/process1"/>
    <dgm:cxn modelId="{D457CD3C-CF87-4E5C-9233-E9033CA5F24A}" type="presOf" srcId="{8B3A9A73-6488-418A-8F1E-A0026CA29C3A}" destId="{707B8657-A74A-46F6-A26B-23E033D25FFE}" srcOrd="0" destOrd="0" presId="urn:microsoft.com/office/officeart/2005/8/layout/process1"/>
    <dgm:cxn modelId="{9EE0873F-6EA6-4081-B7F3-3485CD56F7C2}" srcId="{B262EDEC-82C7-4B76-BB0E-A45184A64BB2}" destId="{E896A7B2-9EE9-4C93-97F5-4E1189D498FF}" srcOrd="4" destOrd="0" parTransId="{C5B3CAB3-ED96-443A-9796-E748B397DCCE}" sibTransId="{89BB8EAF-2F85-4783-AD5B-F0A1216B348F}"/>
    <dgm:cxn modelId="{4D8AEC4E-FA3B-4D0F-B55C-3FB715BDED43}" type="presOf" srcId="{E896A7B2-9EE9-4C93-97F5-4E1189D498FF}" destId="{390A2DC9-F617-43C7-8D83-252B93B36793}" srcOrd="0" destOrd="0" presId="urn:microsoft.com/office/officeart/2005/8/layout/process1"/>
    <dgm:cxn modelId="{B523EE55-AC3D-466B-95DD-23F01B3942DC}" type="presOf" srcId="{1CC4CCCA-7CCB-491E-960B-449D93D39ABD}" destId="{73221D6E-3A14-4253-BD14-7A7B3419847A}" srcOrd="1" destOrd="0" presId="urn:microsoft.com/office/officeart/2005/8/layout/process1"/>
    <dgm:cxn modelId="{849C3057-A863-4012-9ECF-9D37EA8C2D49}" type="presOf" srcId="{C90722E4-B41D-425D-AE8F-51C7550F05DE}" destId="{DFEFC379-6950-4FEC-AFE9-AA8D38194A36}" srcOrd="0" destOrd="0" presId="urn:microsoft.com/office/officeart/2005/8/layout/process1"/>
    <dgm:cxn modelId="{FB65CA77-86AD-4E55-8D91-0BFDD69D6A6B}" srcId="{B262EDEC-82C7-4B76-BB0E-A45184A64BB2}" destId="{68663F6C-30D7-43F3-88AC-B5FDF07EC6C9}" srcOrd="0" destOrd="0" parTransId="{EAF32123-520D-456B-9DFE-4336A49CD9EA}" sibTransId="{01C2DE7F-EE89-4E37-9A6E-955D51B222D3}"/>
    <dgm:cxn modelId="{B108E159-ED21-45CE-998C-55AF5F2A4798}" type="presOf" srcId="{01C2DE7F-EE89-4E37-9A6E-955D51B222D3}" destId="{F11B4FD5-3F55-4601-8820-A97BA8CC5D23}" srcOrd="0" destOrd="0" presId="urn:microsoft.com/office/officeart/2005/8/layout/process1"/>
    <dgm:cxn modelId="{4DADF187-0215-4E80-A3E2-8FF5D21847BD}" type="presOf" srcId="{68663F6C-30D7-43F3-88AC-B5FDF07EC6C9}" destId="{50624791-DA35-47B5-AB8A-AC56B60610D3}" srcOrd="0" destOrd="0" presId="urn:microsoft.com/office/officeart/2005/8/layout/process1"/>
    <dgm:cxn modelId="{B24F1FA3-D436-4E36-B701-D4AD556286A4}" type="presOf" srcId="{1F3472C5-6BDA-4E37-8588-67415E9EE4D6}" destId="{476A2D28-2F7E-44EE-A67C-5CE5AC12D105}" srcOrd="0" destOrd="0" presId="urn:microsoft.com/office/officeart/2005/8/layout/process1"/>
    <dgm:cxn modelId="{41C81BC3-1D52-4927-A903-87297803B840}" type="presOf" srcId="{B262EDEC-82C7-4B76-BB0E-A45184A64BB2}" destId="{2D390D0D-8B99-41F0-AB2D-3D850FEF2693}" srcOrd="0" destOrd="0" presId="urn:microsoft.com/office/officeart/2005/8/layout/process1"/>
    <dgm:cxn modelId="{B2F671D8-D305-4EFC-8C2F-F435D46324A3}" type="presOf" srcId="{B28D5878-09F3-46DF-BEB8-0EDD0B1D57F9}" destId="{8B73681F-66D5-40C0-85A8-FB9E34EC52C8}" srcOrd="1" destOrd="0" presId="urn:microsoft.com/office/officeart/2005/8/layout/process1"/>
    <dgm:cxn modelId="{B45DC4E7-2BB3-4B42-AB9B-9EA5FBF48440}" srcId="{B262EDEC-82C7-4B76-BB0E-A45184A64BB2}" destId="{C90722E4-B41D-425D-AE8F-51C7550F05DE}" srcOrd="3" destOrd="0" parTransId="{DFEADDB5-D463-46AD-A36C-D8DA61D8E6B0}" sibTransId="{8B3A9A73-6488-418A-8F1E-A0026CA29C3A}"/>
    <dgm:cxn modelId="{5C3381F9-93AB-4E34-BE93-BDBB55081CC6}" type="presOf" srcId="{80281EBF-7C07-438D-BFA8-3E51656C03B1}" destId="{C503B77D-7464-42B7-97AE-C05BCB3368AE}" srcOrd="0" destOrd="0" presId="urn:microsoft.com/office/officeart/2005/8/layout/process1"/>
    <dgm:cxn modelId="{C9EC12B4-F726-4416-A6C0-CA4F2E7D25B8}" type="presParOf" srcId="{2D390D0D-8B99-41F0-AB2D-3D850FEF2693}" destId="{50624791-DA35-47B5-AB8A-AC56B60610D3}" srcOrd="0" destOrd="0" presId="urn:microsoft.com/office/officeart/2005/8/layout/process1"/>
    <dgm:cxn modelId="{72A7B6D1-1B9D-4F5F-9247-F69A79D6CFD9}" type="presParOf" srcId="{2D390D0D-8B99-41F0-AB2D-3D850FEF2693}" destId="{F11B4FD5-3F55-4601-8820-A97BA8CC5D23}" srcOrd="1" destOrd="0" presId="urn:microsoft.com/office/officeart/2005/8/layout/process1"/>
    <dgm:cxn modelId="{17F1F36E-7203-4342-98E8-F4F47542CEAE}" type="presParOf" srcId="{F11B4FD5-3F55-4601-8820-A97BA8CC5D23}" destId="{A4BA30C5-9187-4055-B67C-B0A01976CD15}" srcOrd="0" destOrd="0" presId="urn:microsoft.com/office/officeart/2005/8/layout/process1"/>
    <dgm:cxn modelId="{032999B6-DAD2-4AB4-9B6B-F9100E43C939}" type="presParOf" srcId="{2D390D0D-8B99-41F0-AB2D-3D850FEF2693}" destId="{476A2D28-2F7E-44EE-A67C-5CE5AC12D105}" srcOrd="2" destOrd="0" presId="urn:microsoft.com/office/officeart/2005/8/layout/process1"/>
    <dgm:cxn modelId="{1E4E89FF-F83E-4646-8337-88E29AB07F69}" type="presParOf" srcId="{2D390D0D-8B99-41F0-AB2D-3D850FEF2693}" destId="{1F96A380-D6DA-4977-80E6-4576D6CFF17B}" srcOrd="3" destOrd="0" presId="urn:microsoft.com/office/officeart/2005/8/layout/process1"/>
    <dgm:cxn modelId="{84BFCE54-F252-4E3C-87D2-692E0575A106}" type="presParOf" srcId="{1F96A380-D6DA-4977-80E6-4576D6CFF17B}" destId="{73221D6E-3A14-4253-BD14-7A7B3419847A}" srcOrd="0" destOrd="0" presId="urn:microsoft.com/office/officeart/2005/8/layout/process1"/>
    <dgm:cxn modelId="{A7D603E3-4ADC-4BA7-B38E-B53A1A9E7BF4}" type="presParOf" srcId="{2D390D0D-8B99-41F0-AB2D-3D850FEF2693}" destId="{C503B77D-7464-42B7-97AE-C05BCB3368AE}" srcOrd="4" destOrd="0" presId="urn:microsoft.com/office/officeart/2005/8/layout/process1"/>
    <dgm:cxn modelId="{9899F825-E8E2-4530-84D7-D1881E804C78}" type="presParOf" srcId="{2D390D0D-8B99-41F0-AB2D-3D850FEF2693}" destId="{3B4987AD-F52A-4312-B336-9334CC3C8AF4}" srcOrd="5" destOrd="0" presId="urn:microsoft.com/office/officeart/2005/8/layout/process1"/>
    <dgm:cxn modelId="{1960A812-E84A-4231-9A83-026B74EF0ADF}" type="presParOf" srcId="{3B4987AD-F52A-4312-B336-9334CC3C8AF4}" destId="{8B73681F-66D5-40C0-85A8-FB9E34EC52C8}" srcOrd="0" destOrd="0" presId="urn:microsoft.com/office/officeart/2005/8/layout/process1"/>
    <dgm:cxn modelId="{8031A39B-FDBC-4FA1-96F5-247E51016FA9}" type="presParOf" srcId="{2D390D0D-8B99-41F0-AB2D-3D850FEF2693}" destId="{DFEFC379-6950-4FEC-AFE9-AA8D38194A36}" srcOrd="6" destOrd="0" presId="urn:microsoft.com/office/officeart/2005/8/layout/process1"/>
    <dgm:cxn modelId="{AFAD2CDC-6A21-481D-9A1A-511E2E7AA223}" type="presParOf" srcId="{2D390D0D-8B99-41F0-AB2D-3D850FEF2693}" destId="{707B8657-A74A-46F6-A26B-23E033D25FFE}" srcOrd="7" destOrd="0" presId="urn:microsoft.com/office/officeart/2005/8/layout/process1"/>
    <dgm:cxn modelId="{D4D3CDA0-E068-4C84-8559-36472F18B4AD}" type="presParOf" srcId="{707B8657-A74A-46F6-A26B-23E033D25FFE}" destId="{3C9D12FE-2E4D-4D00-BACE-94E91BBCCB83}" srcOrd="0" destOrd="0" presId="urn:microsoft.com/office/officeart/2005/8/layout/process1"/>
    <dgm:cxn modelId="{1112405C-7EBF-43B7-872D-BDB945F6C54F}" type="presParOf" srcId="{2D390D0D-8B99-41F0-AB2D-3D850FEF2693}" destId="{390A2DC9-F617-43C7-8D83-252B93B3679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C06CAD-37C4-41A9-A1D8-854226BE22D2}" type="doc">
      <dgm:prSet loTypeId="urn:microsoft.com/office/officeart/2005/8/layout/equation2" loCatId="process" qsTypeId="urn:microsoft.com/office/officeart/2005/8/quickstyle/simple1" qsCatId="simple" csTypeId="urn:microsoft.com/office/officeart/2005/8/colors/accent1_2" csCatId="accent1" phldr="1"/>
      <dgm:spPr/>
    </dgm:pt>
    <dgm:pt modelId="{4234FE6F-4DA7-4D8E-9406-B6DE2A61DB55}">
      <dgm:prSet phldrT="[텍스트]"/>
      <dgm:spPr/>
      <dgm:t>
        <a:bodyPr/>
        <a:lstStyle/>
        <a:p>
          <a:pPr latinLnBrk="1"/>
          <a:r>
            <a:rPr lang="en-US" altLang="ko-KR" dirty="0"/>
            <a:t>Insight</a:t>
          </a:r>
          <a:endParaRPr lang="ko-KR" altLang="en-US" dirty="0"/>
        </a:p>
      </dgm:t>
    </dgm:pt>
    <dgm:pt modelId="{1DB169B8-79E0-4994-A4AD-2A58F20E461B}" type="parTrans" cxnId="{F7046EEB-F4D8-42AD-82C2-DC96B984D50B}">
      <dgm:prSet/>
      <dgm:spPr/>
      <dgm:t>
        <a:bodyPr/>
        <a:lstStyle/>
        <a:p>
          <a:pPr latinLnBrk="1"/>
          <a:endParaRPr lang="ko-KR" altLang="en-US"/>
        </a:p>
      </dgm:t>
    </dgm:pt>
    <dgm:pt modelId="{6DE2A6AF-3855-4F39-9D61-489AF33F91E6}" type="sibTrans" cxnId="{F7046EEB-F4D8-42AD-82C2-DC96B984D50B}">
      <dgm:prSet/>
      <dgm:spPr/>
      <dgm:t>
        <a:bodyPr/>
        <a:lstStyle/>
        <a:p>
          <a:pPr latinLnBrk="1"/>
          <a:endParaRPr lang="ko-KR" altLang="en-US"/>
        </a:p>
      </dgm:t>
    </dgm:pt>
    <dgm:pt modelId="{16567EBC-5DA5-4D71-AFF4-AD7683C768BB}">
      <dgm:prSet phldrT="[텍스트]" custT="1"/>
      <dgm:spPr/>
      <dgm:t>
        <a:bodyPr/>
        <a:lstStyle/>
        <a:p>
          <a:pPr latinLnBrk="1"/>
          <a:r>
            <a:rPr lang="ko-KR" altLang="en-US" sz="1800" dirty="0"/>
            <a:t>비즈니스모델</a:t>
          </a:r>
        </a:p>
      </dgm:t>
    </dgm:pt>
    <dgm:pt modelId="{318FA323-76AC-4707-A606-EC452BAC5DE0}" type="parTrans" cxnId="{E9A0C5BA-EE2E-4DF1-878C-E41AE25F6B86}">
      <dgm:prSet/>
      <dgm:spPr/>
      <dgm:t>
        <a:bodyPr/>
        <a:lstStyle/>
        <a:p>
          <a:pPr latinLnBrk="1"/>
          <a:endParaRPr lang="ko-KR" altLang="en-US"/>
        </a:p>
      </dgm:t>
    </dgm:pt>
    <dgm:pt modelId="{8727CBCE-9908-43AE-89B2-61E8AD0EA140}" type="sibTrans" cxnId="{E9A0C5BA-EE2E-4DF1-878C-E41AE25F6B86}">
      <dgm:prSet/>
      <dgm:spPr/>
      <dgm:t>
        <a:bodyPr/>
        <a:lstStyle/>
        <a:p>
          <a:pPr latinLnBrk="1"/>
          <a:endParaRPr lang="ko-KR" altLang="en-US"/>
        </a:p>
      </dgm:t>
    </dgm:pt>
    <dgm:pt modelId="{BF132CC9-B019-43D0-BC27-8E5369B0F4B7}">
      <dgm:prSet phldrT="[텍스트]" custT="1"/>
      <dgm:spPr>
        <a:solidFill>
          <a:schemeClr val="accent2"/>
        </a:solidFill>
        <a:ln>
          <a:solidFill>
            <a:schemeClr val="accent6">
              <a:lumMod val="50000"/>
            </a:schemeClr>
          </a:solidFill>
        </a:ln>
      </dgm:spPr>
      <dgm:t>
        <a:bodyPr/>
        <a:lstStyle/>
        <a:p>
          <a:pPr latinLnBrk="1"/>
          <a:r>
            <a:rPr lang="ko-KR" altLang="en-US" sz="2000" dirty="0"/>
            <a:t>시장환경분석</a:t>
          </a:r>
        </a:p>
      </dgm:t>
    </dgm:pt>
    <dgm:pt modelId="{4A70B3AE-ACA5-4E3D-9F1B-C0ADAAE30B56}" type="parTrans" cxnId="{5AC364D2-4F77-4184-8A44-09C0E15B69C0}">
      <dgm:prSet/>
      <dgm:spPr/>
      <dgm:t>
        <a:bodyPr/>
        <a:lstStyle/>
        <a:p>
          <a:pPr latinLnBrk="1"/>
          <a:endParaRPr lang="ko-KR" altLang="en-US"/>
        </a:p>
      </dgm:t>
    </dgm:pt>
    <dgm:pt modelId="{349E4A03-48AC-40CD-BAC7-FDBBCA0039FE}" type="sibTrans" cxnId="{5AC364D2-4F77-4184-8A44-09C0E15B69C0}">
      <dgm:prSet/>
      <dgm:spPr/>
      <dgm:t>
        <a:bodyPr/>
        <a:lstStyle/>
        <a:p>
          <a:pPr latinLnBrk="1"/>
          <a:endParaRPr lang="ko-KR" altLang="en-US"/>
        </a:p>
      </dgm:t>
    </dgm:pt>
    <dgm:pt modelId="{8AA97920-C825-42E3-985A-76C08335166B}" type="pres">
      <dgm:prSet presAssocID="{45C06CAD-37C4-41A9-A1D8-854226BE22D2}" presName="Name0" presStyleCnt="0">
        <dgm:presLayoutVars>
          <dgm:dir/>
          <dgm:resizeHandles val="exact"/>
        </dgm:presLayoutVars>
      </dgm:prSet>
      <dgm:spPr/>
    </dgm:pt>
    <dgm:pt modelId="{6D3CECC0-B53B-49E4-A414-C4F9B57DC162}" type="pres">
      <dgm:prSet presAssocID="{45C06CAD-37C4-41A9-A1D8-854226BE22D2}" presName="vNodes" presStyleCnt="0"/>
      <dgm:spPr/>
    </dgm:pt>
    <dgm:pt modelId="{6BE4E971-4B6E-4B91-8EB8-D0E29C3CDCB7}" type="pres">
      <dgm:prSet presAssocID="{4234FE6F-4DA7-4D8E-9406-B6DE2A61DB55}" presName="node" presStyleLbl="node1" presStyleIdx="0" presStyleCnt="3">
        <dgm:presLayoutVars>
          <dgm:bulletEnabled val="1"/>
        </dgm:presLayoutVars>
      </dgm:prSet>
      <dgm:spPr/>
    </dgm:pt>
    <dgm:pt modelId="{AD7EB9E1-3D4B-48D2-95B8-F18236370411}" type="pres">
      <dgm:prSet presAssocID="{6DE2A6AF-3855-4F39-9D61-489AF33F91E6}" presName="spacerT" presStyleCnt="0"/>
      <dgm:spPr/>
    </dgm:pt>
    <dgm:pt modelId="{8A6957C9-ECA1-436E-A049-84BEF3DD2E2E}" type="pres">
      <dgm:prSet presAssocID="{6DE2A6AF-3855-4F39-9D61-489AF33F91E6}" presName="sibTrans" presStyleLbl="sibTrans2D1" presStyleIdx="0" presStyleCnt="2"/>
      <dgm:spPr/>
    </dgm:pt>
    <dgm:pt modelId="{1E339CCF-8D4F-4084-80D7-DB82D2584B47}" type="pres">
      <dgm:prSet presAssocID="{6DE2A6AF-3855-4F39-9D61-489AF33F91E6}" presName="spacerB" presStyleCnt="0"/>
      <dgm:spPr/>
    </dgm:pt>
    <dgm:pt modelId="{E2629D96-1FF5-48EC-9A4E-ABADE3ED1E1B}" type="pres">
      <dgm:prSet presAssocID="{16567EBC-5DA5-4D71-AFF4-AD7683C768BB}" presName="node" presStyleLbl="node1" presStyleIdx="1" presStyleCnt="3">
        <dgm:presLayoutVars>
          <dgm:bulletEnabled val="1"/>
        </dgm:presLayoutVars>
      </dgm:prSet>
      <dgm:spPr/>
    </dgm:pt>
    <dgm:pt modelId="{FF139500-1BA3-40D7-A81A-CC08B95DA711}" type="pres">
      <dgm:prSet presAssocID="{45C06CAD-37C4-41A9-A1D8-854226BE22D2}" presName="sibTransLast" presStyleLbl="sibTrans2D1" presStyleIdx="1" presStyleCnt="2"/>
      <dgm:spPr/>
    </dgm:pt>
    <dgm:pt modelId="{90112DAE-FCDA-4D63-AAD0-7995945FE374}" type="pres">
      <dgm:prSet presAssocID="{45C06CAD-37C4-41A9-A1D8-854226BE22D2}" presName="connectorText" presStyleLbl="sibTrans2D1" presStyleIdx="1" presStyleCnt="2"/>
      <dgm:spPr/>
    </dgm:pt>
    <dgm:pt modelId="{5BDB7581-7CDA-433F-B26D-1A23D49452D6}" type="pres">
      <dgm:prSet presAssocID="{45C06CAD-37C4-41A9-A1D8-854226BE22D2}" presName="lastNode" presStyleLbl="node1" presStyleIdx="2" presStyleCnt="3" custScaleX="88443" custScaleY="82545">
        <dgm:presLayoutVars>
          <dgm:bulletEnabled val="1"/>
        </dgm:presLayoutVars>
      </dgm:prSet>
      <dgm:spPr/>
    </dgm:pt>
  </dgm:ptLst>
  <dgm:cxnLst>
    <dgm:cxn modelId="{3F29ED52-1AB5-401E-AEE9-FEDBC715A400}" type="presOf" srcId="{45C06CAD-37C4-41A9-A1D8-854226BE22D2}" destId="{8AA97920-C825-42E3-985A-76C08335166B}" srcOrd="0" destOrd="0" presId="urn:microsoft.com/office/officeart/2005/8/layout/equation2"/>
    <dgm:cxn modelId="{76666575-2210-46DA-8BF7-51E60EA4326F}" type="presOf" srcId="{8727CBCE-9908-43AE-89B2-61E8AD0EA140}" destId="{90112DAE-FCDA-4D63-AAD0-7995945FE374}" srcOrd="1" destOrd="0" presId="urn:microsoft.com/office/officeart/2005/8/layout/equation2"/>
    <dgm:cxn modelId="{A1A4CC79-2162-4601-9502-95CCB74249E1}" type="presOf" srcId="{8727CBCE-9908-43AE-89B2-61E8AD0EA140}" destId="{FF139500-1BA3-40D7-A81A-CC08B95DA711}" srcOrd="0" destOrd="0" presId="urn:microsoft.com/office/officeart/2005/8/layout/equation2"/>
    <dgm:cxn modelId="{ACF3B28D-9C7B-46C5-A1CD-C6C3F49830A0}" type="presOf" srcId="{16567EBC-5DA5-4D71-AFF4-AD7683C768BB}" destId="{E2629D96-1FF5-48EC-9A4E-ABADE3ED1E1B}" srcOrd="0" destOrd="0" presId="urn:microsoft.com/office/officeart/2005/8/layout/equation2"/>
    <dgm:cxn modelId="{203784B1-DD37-4520-B47F-84DDC38C648C}" type="presOf" srcId="{BF132CC9-B019-43D0-BC27-8E5369B0F4B7}" destId="{5BDB7581-7CDA-433F-B26D-1A23D49452D6}" srcOrd="0" destOrd="0" presId="urn:microsoft.com/office/officeart/2005/8/layout/equation2"/>
    <dgm:cxn modelId="{FF5590B2-1FDC-4312-9798-C786B6B496DB}" type="presOf" srcId="{4234FE6F-4DA7-4D8E-9406-B6DE2A61DB55}" destId="{6BE4E971-4B6E-4B91-8EB8-D0E29C3CDCB7}" srcOrd="0" destOrd="0" presId="urn:microsoft.com/office/officeart/2005/8/layout/equation2"/>
    <dgm:cxn modelId="{E9A0C5BA-EE2E-4DF1-878C-E41AE25F6B86}" srcId="{45C06CAD-37C4-41A9-A1D8-854226BE22D2}" destId="{16567EBC-5DA5-4D71-AFF4-AD7683C768BB}" srcOrd="1" destOrd="0" parTransId="{318FA323-76AC-4707-A606-EC452BAC5DE0}" sibTransId="{8727CBCE-9908-43AE-89B2-61E8AD0EA140}"/>
    <dgm:cxn modelId="{5AC364D2-4F77-4184-8A44-09C0E15B69C0}" srcId="{45C06CAD-37C4-41A9-A1D8-854226BE22D2}" destId="{BF132CC9-B019-43D0-BC27-8E5369B0F4B7}" srcOrd="2" destOrd="0" parTransId="{4A70B3AE-ACA5-4E3D-9F1B-C0ADAAE30B56}" sibTransId="{349E4A03-48AC-40CD-BAC7-FDBBCA0039FE}"/>
    <dgm:cxn modelId="{F7046EEB-F4D8-42AD-82C2-DC96B984D50B}" srcId="{45C06CAD-37C4-41A9-A1D8-854226BE22D2}" destId="{4234FE6F-4DA7-4D8E-9406-B6DE2A61DB55}" srcOrd="0" destOrd="0" parTransId="{1DB169B8-79E0-4994-A4AD-2A58F20E461B}" sibTransId="{6DE2A6AF-3855-4F39-9D61-489AF33F91E6}"/>
    <dgm:cxn modelId="{49E8B0F7-F01B-42B5-A9D6-991BDCD54B6B}" type="presOf" srcId="{6DE2A6AF-3855-4F39-9D61-489AF33F91E6}" destId="{8A6957C9-ECA1-436E-A049-84BEF3DD2E2E}" srcOrd="0" destOrd="0" presId="urn:microsoft.com/office/officeart/2005/8/layout/equation2"/>
    <dgm:cxn modelId="{8EFB6C00-0A9D-4B9B-9650-8BBD227ADA71}" type="presParOf" srcId="{8AA97920-C825-42E3-985A-76C08335166B}" destId="{6D3CECC0-B53B-49E4-A414-C4F9B57DC162}" srcOrd="0" destOrd="0" presId="urn:microsoft.com/office/officeart/2005/8/layout/equation2"/>
    <dgm:cxn modelId="{6D27873A-C8E4-465F-B1D1-ACEA7F1C0202}" type="presParOf" srcId="{6D3CECC0-B53B-49E4-A414-C4F9B57DC162}" destId="{6BE4E971-4B6E-4B91-8EB8-D0E29C3CDCB7}" srcOrd="0" destOrd="0" presId="urn:microsoft.com/office/officeart/2005/8/layout/equation2"/>
    <dgm:cxn modelId="{52B4FDD3-71F9-4BBF-B47A-A62BEEC81AD3}" type="presParOf" srcId="{6D3CECC0-B53B-49E4-A414-C4F9B57DC162}" destId="{AD7EB9E1-3D4B-48D2-95B8-F18236370411}" srcOrd="1" destOrd="0" presId="urn:microsoft.com/office/officeart/2005/8/layout/equation2"/>
    <dgm:cxn modelId="{BD7E72A2-0FA0-47D6-A3CB-82B5DC6640F8}" type="presParOf" srcId="{6D3CECC0-B53B-49E4-A414-C4F9B57DC162}" destId="{8A6957C9-ECA1-436E-A049-84BEF3DD2E2E}" srcOrd="2" destOrd="0" presId="urn:microsoft.com/office/officeart/2005/8/layout/equation2"/>
    <dgm:cxn modelId="{DCA8985C-02F3-4441-9296-8373DF794BDB}" type="presParOf" srcId="{6D3CECC0-B53B-49E4-A414-C4F9B57DC162}" destId="{1E339CCF-8D4F-4084-80D7-DB82D2584B47}" srcOrd="3" destOrd="0" presId="urn:microsoft.com/office/officeart/2005/8/layout/equation2"/>
    <dgm:cxn modelId="{AF9AE03E-40C4-4556-9DBA-0E2EBBB69D96}" type="presParOf" srcId="{6D3CECC0-B53B-49E4-A414-C4F9B57DC162}" destId="{E2629D96-1FF5-48EC-9A4E-ABADE3ED1E1B}" srcOrd="4" destOrd="0" presId="urn:microsoft.com/office/officeart/2005/8/layout/equation2"/>
    <dgm:cxn modelId="{32BA0FFB-5E25-4E9D-BE0F-22A6D51E388B}" type="presParOf" srcId="{8AA97920-C825-42E3-985A-76C08335166B}" destId="{FF139500-1BA3-40D7-A81A-CC08B95DA711}" srcOrd="1" destOrd="0" presId="urn:microsoft.com/office/officeart/2005/8/layout/equation2"/>
    <dgm:cxn modelId="{2197F071-BE44-4A3A-8624-553A9A3203D6}" type="presParOf" srcId="{FF139500-1BA3-40D7-A81A-CC08B95DA711}" destId="{90112DAE-FCDA-4D63-AAD0-7995945FE374}" srcOrd="0" destOrd="0" presId="urn:microsoft.com/office/officeart/2005/8/layout/equation2"/>
    <dgm:cxn modelId="{91FB4EA1-F627-4661-8498-1C56979F1B46}" type="presParOf" srcId="{8AA97920-C825-42E3-985A-76C08335166B}" destId="{5BDB7581-7CDA-433F-B26D-1A23D49452D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E49BC-FC6B-4465-BBBC-B5D7600FFF5C}">
      <dsp:nvSpPr>
        <dsp:cNvPr id="0" name=""/>
        <dsp:cNvSpPr/>
      </dsp:nvSpPr>
      <dsp:spPr>
        <a:xfrm>
          <a:off x="3065441" y="135735"/>
          <a:ext cx="1754114" cy="1754114"/>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sz="1400" b="0" i="0" kern="1200" dirty="0"/>
            <a:t>Behavior</a:t>
          </a:r>
          <a:endParaRPr lang="ko-KR" altLang="en-US" sz="1400" kern="1200" dirty="0"/>
        </a:p>
      </dsp:txBody>
      <dsp:txXfrm>
        <a:off x="3989902" y="507440"/>
        <a:ext cx="626469" cy="522058"/>
      </dsp:txXfrm>
    </dsp:sp>
    <dsp:sp modelId="{553FF57D-6CD8-4C7D-9EA7-3E1915AB6EF8}">
      <dsp:nvSpPr>
        <dsp:cNvPr id="0" name=""/>
        <dsp:cNvSpPr/>
      </dsp:nvSpPr>
      <dsp:spPr>
        <a:xfrm>
          <a:off x="3037243" y="185506"/>
          <a:ext cx="1754114" cy="1754114"/>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sz="1400" b="1" i="0" kern="1200" dirty="0"/>
            <a:t>Attitude</a:t>
          </a:r>
          <a:endParaRPr lang="ko-KR" altLang="en-US" sz="1400" kern="1200" dirty="0"/>
        </a:p>
      </dsp:txBody>
      <dsp:txXfrm>
        <a:off x="3454890" y="1323593"/>
        <a:ext cx="939704" cy="459411"/>
      </dsp:txXfrm>
    </dsp:sp>
    <dsp:sp modelId="{E2A009E6-F5D5-4BE2-B203-456EBCE60EC0}">
      <dsp:nvSpPr>
        <dsp:cNvPr id="0" name=""/>
        <dsp:cNvSpPr/>
      </dsp:nvSpPr>
      <dsp:spPr>
        <a:xfrm>
          <a:off x="3032533" y="135735"/>
          <a:ext cx="1675425" cy="1754114"/>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Skill</a:t>
          </a:r>
          <a:endParaRPr lang="ko-KR" altLang="en-US" sz="1400" kern="1200" dirty="0"/>
        </a:p>
      </dsp:txBody>
      <dsp:txXfrm>
        <a:off x="3226603" y="507440"/>
        <a:ext cx="598366" cy="522058"/>
      </dsp:txXfrm>
    </dsp:sp>
    <dsp:sp modelId="{DA2EE374-CC8B-4B07-B036-5B60CF335346}">
      <dsp:nvSpPr>
        <dsp:cNvPr id="0" name=""/>
        <dsp:cNvSpPr/>
      </dsp:nvSpPr>
      <dsp:spPr>
        <a:xfrm>
          <a:off x="2956998" y="27147"/>
          <a:ext cx="1971291" cy="197129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21128C-41F9-4993-B958-3FB2C9ADC00D}">
      <dsp:nvSpPr>
        <dsp:cNvPr id="0" name=""/>
        <dsp:cNvSpPr/>
      </dsp:nvSpPr>
      <dsp:spPr>
        <a:xfrm>
          <a:off x="2928655" y="76807"/>
          <a:ext cx="1971291" cy="197129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4DF1E5-A1C1-4D80-870C-1EDFD37E32EC}">
      <dsp:nvSpPr>
        <dsp:cNvPr id="0" name=""/>
        <dsp:cNvSpPr/>
      </dsp:nvSpPr>
      <dsp:spPr>
        <a:xfrm>
          <a:off x="2885263" y="27147"/>
          <a:ext cx="1971291" cy="197129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4E971-4B6E-4B91-8EB8-D0E29C3CDCB7}">
      <dsp:nvSpPr>
        <dsp:cNvPr id="0" name=""/>
        <dsp:cNvSpPr/>
      </dsp:nvSpPr>
      <dsp:spPr>
        <a:xfrm>
          <a:off x="1280631" y="1444"/>
          <a:ext cx="1049238" cy="10492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latinLnBrk="1">
            <a:lnSpc>
              <a:spcPct val="90000"/>
            </a:lnSpc>
            <a:spcBef>
              <a:spcPct val="0"/>
            </a:spcBef>
            <a:spcAft>
              <a:spcPct val="35000"/>
            </a:spcAft>
            <a:buNone/>
          </a:pPr>
          <a:r>
            <a:rPr lang="en-US" altLang="ko-KR" sz="1900" kern="1200" dirty="0"/>
            <a:t>Insight</a:t>
          </a:r>
          <a:endParaRPr lang="ko-KR" altLang="en-US" sz="1900" kern="1200" dirty="0"/>
        </a:p>
      </dsp:txBody>
      <dsp:txXfrm>
        <a:off x="1434288" y="155101"/>
        <a:ext cx="741924" cy="741924"/>
      </dsp:txXfrm>
    </dsp:sp>
    <dsp:sp modelId="{8A6957C9-ECA1-436E-A049-84BEF3DD2E2E}">
      <dsp:nvSpPr>
        <dsp:cNvPr id="0" name=""/>
        <dsp:cNvSpPr/>
      </dsp:nvSpPr>
      <dsp:spPr>
        <a:xfrm>
          <a:off x="1500971" y="1135880"/>
          <a:ext cx="608558" cy="60855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1581635" y="1368593"/>
        <a:ext cx="447230" cy="143132"/>
      </dsp:txXfrm>
    </dsp:sp>
    <dsp:sp modelId="{E2629D96-1FF5-48EC-9A4E-ABADE3ED1E1B}">
      <dsp:nvSpPr>
        <dsp:cNvPr id="0" name=""/>
        <dsp:cNvSpPr/>
      </dsp:nvSpPr>
      <dsp:spPr>
        <a:xfrm>
          <a:off x="1280631" y="1829637"/>
          <a:ext cx="1049238" cy="10492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아이디어</a:t>
          </a:r>
        </a:p>
      </dsp:txBody>
      <dsp:txXfrm>
        <a:off x="1434288" y="1983294"/>
        <a:ext cx="741924" cy="741924"/>
      </dsp:txXfrm>
    </dsp:sp>
    <dsp:sp modelId="{FF139500-1BA3-40D7-A81A-CC08B95DA711}">
      <dsp:nvSpPr>
        <dsp:cNvPr id="0" name=""/>
        <dsp:cNvSpPr/>
      </dsp:nvSpPr>
      <dsp:spPr>
        <a:xfrm>
          <a:off x="2487255" y="1245001"/>
          <a:ext cx="333657" cy="3903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latinLnBrk="1">
            <a:lnSpc>
              <a:spcPct val="90000"/>
            </a:lnSpc>
            <a:spcBef>
              <a:spcPct val="0"/>
            </a:spcBef>
            <a:spcAft>
              <a:spcPct val="35000"/>
            </a:spcAft>
            <a:buNone/>
          </a:pPr>
          <a:endParaRPr lang="ko-KR" altLang="en-US" sz="1500" kern="1200"/>
        </a:p>
      </dsp:txBody>
      <dsp:txXfrm>
        <a:off x="2487255" y="1323064"/>
        <a:ext cx="233560" cy="234190"/>
      </dsp:txXfrm>
    </dsp:sp>
    <dsp:sp modelId="{5BDB7581-7CDA-433F-B26D-1A23D49452D6}">
      <dsp:nvSpPr>
        <dsp:cNvPr id="0" name=""/>
        <dsp:cNvSpPr/>
      </dsp:nvSpPr>
      <dsp:spPr>
        <a:xfrm>
          <a:off x="2959412" y="574066"/>
          <a:ext cx="1855955" cy="1732187"/>
        </a:xfrm>
        <a:prstGeom prst="ellipse">
          <a:avLst/>
        </a:prstGeom>
        <a:solidFill>
          <a:schemeClr val="accent2"/>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latinLnBrk="1">
            <a:lnSpc>
              <a:spcPct val="90000"/>
            </a:lnSpc>
            <a:spcBef>
              <a:spcPct val="0"/>
            </a:spcBef>
            <a:spcAft>
              <a:spcPct val="35000"/>
            </a:spcAft>
            <a:buNone/>
          </a:pPr>
          <a:r>
            <a:rPr lang="ko-KR" altLang="en-US" sz="1600" kern="1200" dirty="0"/>
            <a:t>의사결정</a:t>
          </a:r>
          <a:endParaRPr lang="en-US" altLang="ko-KR" sz="1600" kern="1200" dirty="0"/>
        </a:p>
        <a:p>
          <a:pPr marL="0" lvl="0" indent="0" algn="ctr" defTabSz="711200" latinLnBrk="1">
            <a:lnSpc>
              <a:spcPct val="90000"/>
            </a:lnSpc>
            <a:spcBef>
              <a:spcPct val="0"/>
            </a:spcBef>
            <a:spcAft>
              <a:spcPct val="35000"/>
            </a:spcAft>
            <a:buNone/>
          </a:pPr>
          <a:r>
            <a:rPr lang="ko-KR" altLang="en-US" sz="1600" kern="1200" dirty="0"/>
            <a:t>비즈니스모델</a:t>
          </a:r>
        </a:p>
      </dsp:txBody>
      <dsp:txXfrm>
        <a:off x="3231210" y="827739"/>
        <a:ext cx="1312359" cy="1224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21936-1566-4F93-9ADC-AF99002628CC}">
      <dsp:nvSpPr>
        <dsp:cNvPr id="0" name=""/>
        <dsp:cNvSpPr/>
      </dsp:nvSpPr>
      <dsp:spPr>
        <a:xfrm>
          <a:off x="25" y="1790402"/>
          <a:ext cx="966390" cy="483195"/>
        </a:xfrm>
        <a:prstGeom prst="roundRect">
          <a:avLst>
            <a:gd name="adj" fmla="val 10000"/>
          </a:avLst>
        </a:prstGeom>
        <a:solidFill>
          <a:schemeClr val="accent1">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고객</a:t>
          </a:r>
        </a:p>
      </dsp:txBody>
      <dsp:txXfrm>
        <a:off x="14177" y="1804554"/>
        <a:ext cx="938086" cy="454891"/>
      </dsp:txXfrm>
    </dsp:sp>
    <dsp:sp modelId="{68BBC117-2C70-4A68-86F9-D20CEC19D908}">
      <dsp:nvSpPr>
        <dsp:cNvPr id="0" name=""/>
        <dsp:cNvSpPr/>
      </dsp:nvSpPr>
      <dsp:spPr>
        <a:xfrm rot="18289469">
          <a:off x="821241" y="1743462"/>
          <a:ext cx="676904" cy="21401"/>
        </a:xfrm>
        <a:custGeom>
          <a:avLst/>
          <a:gdLst/>
          <a:ahLst/>
          <a:cxnLst/>
          <a:rect l="0" t="0" r="0" b="0"/>
          <a:pathLst>
            <a:path>
              <a:moveTo>
                <a:pt x="0" y="10700"/>
              </a:moveTo>
              <a:lnTo>
                <a:pt x="676904" y="107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1142771" y="1737240"/>
        <a:ext cx="33845" cy="33845"/>
      </dsp:txXfrm>
    </dsp:sp>
    <dsp:sp modelId="{1036832F-13CE-4A37-A468-B46EF4E9C92C}">
      <dsp:nvSpPr>
        <dsp:cNvPr id="0" name=""/>
        <dsp:cNvSpPr/>
      </dsp:nvSpPr>
      <dsp:spPr>
        <a:xfrm>
          <a:off x="1352972" y="1234727"/>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기업</a:t>
          </a:r>
        </a:p>
      </dsp:txBody>
      <dsp:txXfrm>
        <a:off x="1367124" y="1248879"/>
        <a:ext cx="938086" cy="454891"/>
      </dsp:txXfrm>
    </dsp:sp>
    <dsp:sp modelId="{FE0B1FD3-2FCB-4095-8772-E96200A245C7}">
      <dsp:nvSpPr>
        <dsp:cNvPr id="0" name=""/>
        <dsp:cNvSpPr/>
      </dsp:nvSpPr>
      <dsp:spPr>
        <a:xfrm rot="19457599">
          <a:off x="2274618" y="1326706"/>
          <a:ext cx="476045" cy="21401"/>
        </a:xfrm>
        <a:custGeom>
          <a:avLst/>
          <a:gdLst/>
          <a:ahLst/>
          <a:cxnLst/>
          <a:rect l="0" t="0" r="0" b="0"/>
          <a:pathLst>
            <a:path>
              <a:moveTo>
                <a:pt x="0" y="10700"/>
              </a:moveTo>
              <a:lnTo>
                <a:pt x="476045" y="107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500739" y="1325505"/>
        <a:ext cx="23802" cy="23802"/>
      </dsp:txXfrm>
    </dsp:sp>
    <dsp:sp modelId="{A408CAD8-5027-4499-895C-5DAB888A33B3}">
      <dsp:nvSpPr>
        <dsp:cNvPr id="0" name=""/>
        <dsp:cNvSpPr/>
      </dsp:nvSpPr>
      <dsp:spPr>
        <a:xfrm>
          <a:off x="2705919" y="956890"/>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시설자금대출</a:t>
          </a:r>
        </a:p>
      </dsp:txBody>
      <dsp:txXfrm>
        <a:off x="2720071" y="971042"/>
        <a:ext cx="938086" cy="454891"/>
      </dsp:txXfrm>
    </dsp:sp>
    <dsp:sp modelId="{61C80706-2914-44AA-94D4-F5F3FABC9A42}">
      <dsp:nvSpPr>
        <dsp:cNvPr id="0" name=""/>
        <dsp:cNvSpPr/>
      </dsp:nvSpPr>
      <dsp:spPr>
        <a:xfrm rot="2142401">
          <a:off x="2274618" y="1604543"/>
          <a:ext cx="476045" cy="21401"/>
        </a:xfrm>
        <a:custGeom>
          <a:avLst/>
          <a:gdLst/>
          <a:ahLst/>
          <a:cxnLst/>
          <a:rect l="0" t="0" r="0" b="0"/>
          <a:pathLst>
            <a:path>
              <a:moveTo>
                <a:pt x="0" y="10700"/>
              </a:moveTo>
              <a:lnTo>
                <a:pt x="476045" y="107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500739" y="1603342"/>
        <a:ext cx="23802" cy="23802"/>
      </dsp:txXfrm>
    </dsp:sp>
    <dsp:sp modelId="{48699B23-1A13-4E6A-8FE4-72559148DFEB}">
      <dsp:nvSpPr>
        <dsp:cNvPr id="0" name=""/>
        <dsp:cNvSpPr/>
      </dsp:nvSpPr>
      <dsp:spPr>
        <a:xfrm>
          <a:off x="2705919" y="1512565"/>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운영자금대출</a:t>
          </a:r>
        </a:p>
      </dsp:txBody>
      <dsp:txXfrm>
        <a:off x="2720071" y="1526717"/>
        <a:ext cx="938086" cy="454891"/>
      </dsp:txXfrm>
    </dsp:sp>
    <dsp:sp modelId="{0A22AB7B-4191-485B-B5E7-DEDF0ECDC1BD}">
      <dsp:nvSpPr>
        <dsp:cNvPr id="0" name=""/>
        <dsp:cNvSpPr/>
      </dsp:nvSpPr>
      <dsp:spPr>
        <a:xfrm rot="3310531">
          <a:off x="821241" y="2299136"/>
          <a:ext cx="676904" cy="21401"/>
        </a:xfrm>
        <a:custGeom>
          <a:avLst/>
          <a:gdLst/>
          <a:ahLst/>
          <a:cxnLst/>
          <a:rect l="0" t="0" r="0" b="0"/>
          <a:pathLst>
            <a:path>
              <a:moveTo>
                <a:pt x="0" y="10700"/>
              </a:moveTo>
              <a:lnTo>
                <a:pt x="676904" y="107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1142771" y="2292914"/>
        <a:ext cx="33845" cy="33845"/>
      </dsp:txXfrm>
    </dsp:sp>
    <dsp:sp modelId="{BE92AEB4-A31D-4125-9DE1-45E93447FA1E}">
      <dsp:nvSpPr>
        <dsp:cNvPr id="0" name=""/>
        <dsp:cNvSpPr/>
      </dsp:nvSpPr>
      <dsp:spPr>
        <a:xfrm>
          <a:off x="1352972" y="2346076"/>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개인</a:t>
          </a:r>
        </a:p>
      </dsp:txBody>
      <dsp:txXfrm>
        <a:off x="1367124" y="2360228"/>
        <a:ext cx="938086" cy="454891"/>
      </dsp:txXfrm>
    </dsp:sp>
    <dsp:sp modelId="{4B432FEB-9CC7-43ED-932D-BE445CF800CD}">
      <dsp:nvSpPr>
        <dsp:cNvPr id="0" name=""/>
        <dsp:cNvSpPr/>
      </dsp:nvSpPr>
      <dsp:spPr>
        <a:xfrm rot="19457599">
          <a:off x="2274618" y="2438055"/>
          <a:ext cx="476045" cy="21401"/>
        </a:xfrm>
        <a:custGeom>
          <a:avLst/>
          <a:gdLst/>
          <a:ahLst/>
          <a:cxnLst/>
          <a:rect l="0" t="0" r="0" b="0"/>
          <a:pathLst>
            <a:path>
              <a:moveTo>
                <a:pt x="0" y="10700"/>
              </a:moveTo>
              <a:lnTo>
                <a:pt x="476045" y="107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500739" y="2436854"/>
        <a:ext cx="23802" cy="23802"/>
      </dsp:txXfrm>
    </dsp:sp>
    <dsp:sp modelId="{6C983D0C-A9AA-472E-ACA8-A220EBBF732C}">
      <dsp:nvSpPr>
        <dsp:cNvPr id="0" name=""/>
        <dsp:cNvSpPr/>
      </dsp:nvSpPr>
      <dsp:spPr>
        <a:xfrm>
          <a:off x="2705919" y="2068239"/>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담보대출</a:t>
          </a:r>
        </a:p>
      </dsp:txBody>
      <dsp:txXfrm>
        <a:off x="2720071" y="2082391"/>
        <a:ext cx="938086" cy="454891"/>
      </dsp:txXfrm>
    </dsp:sp>
    <dsp:sp modelId="{748CE141-3552-4BD1-B2EE-AE7848CE6FB6}">
      <dsp:nvSpPr>
        <dsp:cNvPr id="0" name=""/>
        <dsp:cNvSpPr/>
      </dsp:nvSpPr>
      <dsp:spPr>
        <a:xfrm rot="2142401">
          <a:off x="2274618" y="2715892"/>
          <a:ext cx="476045" cy="21401"/>
        </a:xfrm>
        <a:custGeom>
          <a:avLst/>
          <a:gdLst/>
          <a:ahLst/>
          <a:cxnLst/>
          <a:rect l="0" t="0" r="0" b="0"/>
          <a:pathLst>
            <a:path>
              <a:moveTo>
                <a:pt x="0" y="10700"/>
              </a:moveTo>
              <a:lnTo>
                <a:pt x="476045" y="107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500739" y="2714692"/>
        <a:ext cx="23802" cy="23802"/>
      </dsp:txXfrm>
    </dsp:sp>
    <dsp:sp modelId="{496A6137-75A3-457F-A3B4-667C80F61613}">
      <dsp:nvSpPr>
        <dsp:cNvPr id="0" name=""/>
        <dsp:cNvSpPr/>
      </dsp:nvSpPr>
      <dsp:spPr>
        <a:xfrm>
          <a:off x="2705919" y="2623914"/>
          <a:ext cx="966390" cy="483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신용대출</a:t>
          </a:r>
        </a:p>
      </dsp:txBody>
      <dsp:txXfrm>
        <a:off x="2720071" y="2638066"/>
        <a:ext cx="938086" cy="454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6C233-269E-40D9-901D-10EDF3C31741}">
      <dsp:nvSpPr>
        <dsp:cNvPr id="0" name=""/>
        <dsp:cNvSpPr/>
      </dsp:nvSpPr>
      <dsp:spPr>
        <a:xfrm>
          <a:off x="562221" y="1825882"/>
          <a:ext cx="1091610" cy="432474"/>
        </a:xfrm>
        <a:prstGeom prst="homePlate">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latinLnBrk="1">
            <a:lnSpc>
              <a:spcPct val="90000"/>
            </a:lnSpc>
            <a:spcBef>
              <a:spcPct val="0"/>
            </a:spcBef>
            <a:spcAft>
              <a:spcPct val="35000"/>
            </a:spcAft>
            <a:buNone/>
          </a:pPr>
          <a:r>
            <a:rPr lang="ko-KR" altLang="en-US" sz="1600" kern="1200" dirty="0">
              <a:solidFill>
                <a:schemeClr val="tx1"/>
              </a:solidFill>
            </a:rPr>
            <a:t>영업점</a:t>
          </a:r>
        </a:p>
      </dsp:txBody>
      <dsp:txXfrm>
        <a:off x="562221" y="1825882"/>
        <a:ext cx="983492" cy="432474"/>
      </dsp:txXfrm>
    </dsp:sp>
    <dsp:sp modelId="{DFED8DA3-A29D-463B-BE76-B8DFB28359A3}">
      <dsp:nvSpPr>
        <dsp:cNvPr id="0" name=""/>
        <dsp:cNvSpPr/>
      </dsp:nvSpPr>
      <dsp:spPr>
        <a:xfrm>
          <a:off x="3081528" y="2183083"/>
          <a:ext cx="2901269" cy="15463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latinLnBrk="1">
            <a:lnSpc>
              <a:spcPct val="90000"/>
            </a:lnSpc>
            <a:spcBef>
              <a:spcPct val="0"/>
            </a:spcBef>
            <a:spcAft>
              <a:spcPct val="35000"/>
            </a:spcAft>
            <a:buNone/>
          </a:pPr>
          <a:r>
            <a:rPr lang="ko-KR" altLang="en-US" sz="1600" kern="1200" dirty="0"/>
            <a:t>여신</a:t>
          </a:r>
          <a:endParaRPr lang="en-US" altLang="ko-KR" sz="1600" kern="1200" dirty="0"/>
        </a:p>
        <a:p>
          <a:pPr marL="0" lvl="0" indent="0" algn="ctr" defTabSz="711200" latinLnBrk="1">
            <a:lnSpc>
              <a:spcPct val="90000"/>
            </a:lnSpc>
            <a:spcBef>
              <a:spcPct val="0"/>
            </a:spcBef>
            <a:spcAft>
              <a:spcPct val="35000"/>
            </a:spcAft>
            <a:buNone/>
          </a:pPr>
          <a:r>
            <a:rPr lang="ko-KR" altLang="en-US" sz="1600" kern="1200" dirty="0"/>
            <a:t>실행부서</a:t>
          </a:r>
        </a:p>
      </dsp:txBody>
      <dsp:txXfrm>
        <a:off x="3854696" y="2183083"/>
        <a:ext cx="1354934" cy="1546335"/>
      </dsp:txXfrm>
    </dsp:sp>
    <dsp:sp modelId="{A0BA745A-F2B4-48FB-BECB-8119808958CA}">
      <dsp:nvSpPr>
        <dsp:cNvPr id="0" name=""/>
        <dsp:cNvSpPr/>
      </dsp:nvSpPr>
      <dsp:spPr>
        <a:xfrm>
          <a:off x="2926409" y="19393"/>
          <a:ext cx="3108411" cy="18168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여신기획부서</a:t>
          </a:r>
          <a:endParaRPr lang="en-US" altLang="ko-KR" sz="1400" kern="1200" dirty="0"/>
        </a:p>
        <a:p>
          <a:pPr marL="0" lvl="0" indent="0" algn="ctr" defTabSz="622300" latinLnBrk="1">
            <a:lnSpc>
              <a:spcPct val="90000"/>
            </a:lnSpc>
            <a:spcBef>
              <a:spcPct val="0"/>
            </a:spcBef>
            <a:spcAft>
              <a:spcPct val="35000"/>
            </a:spcAft>
            <a:buNone/>
          </a:pPr>
          <a:r>
            <a:rPr lang="ko-KR" altLang="en-US" sz="1400" kern="1200" dirty="0"/>
            <a:t>사후관리부서</a:t>
          </a:r>
        </a:p>
      </dsp:txBody>
      <dsp:txXfrm>
        <a:off x="3834811" y="19393"/>
        <a:ext cx="1291608" cy="1816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24791-DA35-47B5-AB8A-AC56B60610D3}">
      <dsp:nvSpPr>
        <dsp:cNvPr id="0" name=""/>
        <dsp:cNvSpPr/>
      </dsp:nvSpPr>
      <dsp:spPr>
        <a:xfrm>
          <a:off x="182838" y="480776"/>
          <a:ext cx="997317" cy="1404856"/>
        </a:xfrm>
        <a:prstGeom prst="roundRect">
          <a:avLst>
            <a:gd name="adj" fmla="val 10000"/>
          </a:avLst>
        </a:prstGeom>
        <a:solidFill>
          <a:srgbClr val="CCECFF"/>
        </a:solidFill>
        <a:ln w="25400" cap="flat" cmpd="sng" algn="ctr">
          <a:solidFill>
            <a:srgbClr val="00B0F0"/>
          </a:solidFill>
          <a:prstDash val="solid"/>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활동성</a:t>
          </a:r>
          <a:endParaRPr lang="en-US" altLang="ko-KR" sz="1600" b="1" kern="1200" dirty="0">
            <a:solidFill>
              <a:schemeClr val="tx1"/>
            </a:solidFill>
            <a:latin typeface="맑은 고딕" panose="020B0503020000020004" pitchFamily="50" charset="-127"/>
            <a:ea typeface="맑은 고딕" panose="020B0503020000020004" pitchFamily="50" charset="-127"/>
          </a:endParaRPr>
        </a:p>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분석</a:t>
          </a:r>
        </a:p>
      </dsp:txBody>
      <dsp:txXfrm>
        <a:off x="212048" y="509986"/>
        <a:ext cx="938897" cy="1346436"/>
      </dsp:txXfrm>
    </dsp:sp>
    <dsp:sp modelId="{F11B4FD5-3F55-4601-8820-A97BA8CC5D23}">
      <dsp:nvSpPr>
        <dsp:cNvPr id="0" name=""/>
        <dsp:cNvSpPr/>
      </dsp:nvSpPr>
      <dsp:spPr>
        <a:xfrm rot="21595090">
          <a:off x="1255923" y="1099801"/>
          <a:ext cx="142675" cy="247334"/>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latinLnBrk="1">
            <a:lnSpc>
              <a:spcPct val="100000"/>
            </a:lnSpc>
            <a:spcBef>
              <a:spcPct val="0"/>
            </a:spcBef>
            <a:spcAft>
              <a:spcPct val="35000"/>
            </a:spcAft>
            <a:buNone/>
          </a:pPr>
          <a:endParaRPr lang="ko-KR" altLang="en-US" sz="2800" kern="1200">
            <a:solidFill>
              <a:schemeClr val="tx1"/>
            </a:solidFill>
          </a:endParaRPr>
        </a:p>
      </dsp:txBody>
      <dsp:txXfrm>
        <a:off x="1255923" y="1149299"/>
        <a:ext cx="99873" cy="148400"/>
      </dsp:txXfrm>
    </dsp:sp>
    <dsp:sp modelId="{476A2D28-2F7E-44EE-A67C-5CE5AC12D105}">
      <dsp:nvSpPr>
        <dsp:cNvPr id="0" name=""/>
        <dsp:cNvSpPr/>
      </dsp:nvSpPr>
      <dsp:spPr>
        <a:xfrm>
          <a:off x="1449352" y="480781"/>
          <a:ext cx="997317" cy="1394736"/>
        </a:xfrm>
        <a:prstGeom prst="roundRect">
          <a:avLst>
            <a:gd name="adj" fmla="val 10000"/>
          </a:avLst>
        </a:prstGeom>
        <a:solidFill>
          <a:srgbClr val="CCFFCC"/>
        </a:solidFill>
        <a:ln w="25400" cap="flat" cmpd="sng" algn="ctr">
          <a:solidFill>
            <a:srgbClr val="00B0F0"/>
          </a:solidFill>
          <a:prstDash val="solid"/>
        </a:ln>
        <a:effectLst>
          <a:glow rad="101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안정성</a:t>
          </a:r>
          <a:endParaRPr lang="en-US" altLang="ko-KR" sz="1600" b="1" kern="1200" dirty="0">
            <a:solidFill>
              <a:schemeClr val="tx1"/>
            </a:solidFill>
            <a:latin typeface="맑은 고딕" panose="020B0503020000020004" pitchFamily="50" charset="-127"/>
            <a:ea typeface="맑은 고딕" panose="020B0503020000020004" pitchFamily="50" charset="-127"/>
          </a:endParaRPr>
        </a:p>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분석</a:t>
          </a:r>
        </a:p>
      </dsp:txBody>
      <dsp:txXfrm>
        <a:off x="1478562" y="509991"/>
        <a:ext cx="938897" cy="1336316"/>
      </dsp:txXfrm>
    </dsp:sp>
    <dsp:sp modelId="{1F96A380-D6DA-4977-80E6-4576D6CFF17B}">
      <dsp:nvSpPr>
        <dsp:cNvPr id="0" name=""/>
        <dsp:cNvSpPr/>
      </dsp:nvSpPr>
      <dsp:spPr>
        <a:xfrm rot="21584572">
          <a:off x="2499943" y="1078444"/>
          <a:ext cx="191924" cy="247334"/>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latinLnBrk="1">
            <a:lnSpc>
              <a:spcPct val="100000"/>
            </a:lnSpc>
            <a:spcBef>
              <a:spcPct val="0"/>
            </a:spcBef>
            <a:spcAft>
              <a:spcPct val="35000"/>
            </a:spcAft>
            <a:buNone/>
          </a:pPr>
          <a:endParaRPr lang="ko-KR" altLang="en-US" sz="2800" kern="1200">
            <a:solidFill>
              <a:schemeClr val="tx1"/>
            </a:solidFill>
          </a:endParaRPr>
        </a:p>
      </dsp:txBody>
      <dsp:txXfrm>
        <a:off x="2499943" y="1128040"/>
        <a:ext cx="134347" cy="148400"/>
      </dsp:txXfrm>
    </dsp:sp>
    <dsp:sp modelId="{C503B77D-7464-42B7-97AE-C05BCB3368AE}">
      <dsp:nvSpPr>
        <dsp:cNvPr id="0" name=""/>
        <dsp:cNvSpPr/>
      </dsp:nvSpPr>
      <dsp:spPr>
        <a:xfrm>
          <a:off x="2764742" y="459945"/>
          <a:ext cx="997317" cy="1403408"/>
        </a:xfrm>
        <a:prstGeom prst="roundRect">
          <a:avLst>
            <a:gd name="adj" fmla="val 10000"/>
          </a:avLst>
        </a:prstGeom>
        <a:solidFill>
          <a:srgbClr val="FFFFCC"/>
        </a:solidFill>
        <a:ln w="25400" cap="flat" cmpd="sng" algn="ctr">
          <a:solidFill>
            <a:srgbClr val="00B0F0"/>
          </a:solidFill>
          <a:prstDash val="solid"/>
        </a:ln>
        <a:effectLst>
          <a:glow rad="101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수익성</a:t>
          </a:r>
          <a:endParaRPr lang="en-US" altLang="ko-KR" sz="1600" b="1" kern="1200" dirty="0">
            <a:solidFill>
              <a:schemeClr val="tx1"/>
            </a:solidFill>
            <a:latin typeface="맑은 고딕" panose="020B0503020000020004" pitchFamily="50" charset="-127"/>
            <a:ea typeface="맑은 고딕" panose="020B0503020000020004" pitchFamily="50" charset="-127"/>
          </a:endParaRPr>
        </a:p>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분석</a:t>
          </a:r>
        </a:p>
      </dsp:txBody>
      <dsp:txXfrm>
        <a:off x="2793952" y="489155"/>
        <a:ext cx="938897" cy="1344988"/>
      </dsp:txXfrm>
    </dsp:sp>
    <dsp:sp modelId="{3B4987AD-F52A-4312-B336-9334CC3C8AF4}">
      <dsp:nvSpPr>
        <dsp:cNvPr id="0" name=""/>
        <dsp:cNvSpPr/>
      </dsp:nvSpPr>
      <dsp:spPr>
        <a:xfrm rot="21586709">
          <a:off x="3848229" y="1049682"/>
          <a:ext cx="155163" cy="247334"/>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latinLnBrk="1">
            <a:lnSpc>
              <a:spcPct val="100000"/>
            </a:lnSpc>
            <a:spcBef>
              <a:spcPct val="0"/>
            </a:spcBef>
            <a:spcAft>
              <a:spcPct val="35000"/>
            </a:spcAft>
            <a:buNone/>
          </a:pPr>
          <a:endParaRPr lang="ko-KR" altLang="en-US" sz="2800" kern="1200">
            <a:solidFill>
              <a:schemeClr val="tx1"/>
            </a:solidFill>
          </a:endParaRPr>
        </a:p>
      </dsp:txBody>
      <dsp:txXfrm>
        <a:off x="3848229" y="1099239"/>
        <a:ext cx="108614" cy="148400"/>
      </dsp:txXfrm>
    </dsp:sp>
    <dsp:sp modelId="{DFEFC379-6950-4FEC-AFE9-AA8D38194A36}">
      <dsp:nvSpPr>
        <dsp:cNvPr id="0" name=""/>
        <dsp:cNvSpPr/>
      </dsp:nvSpPr>
      <dsp:spPr>
        <a:xfrm>
          <a:off x="4054804" y="455231"/>
          <a:ext cx="997317" cy="1384952"/>
        </a:xfrm>
        <a:prstGeom prst="roundRect">
          <a:avLst>
            <a:gd name="adj" fmla="val 10000"/>
          </a:avLst>
        </a:prstGeom>
        <a:solidFill>
          <a:srgbClr val="FFCCCC"/>
        </a:solidFill>
        <a:ln w="25400" cap="flat" cmpd="sng" algn="ctr">
          <a:solidFill>
            <a:srgbClr val="00B0F0"/>
          </a:solidFill>
          <a:prstDash val="solid"/>
        </a:ln>
        <a:effectLst>
          <a:glow rad="101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성장성</a:t>
          </a:r>
          <a:endParaRPr lang="en-US" altLang="ko-KR" sz="1600" b="1" kern="1200" dirty="0">
            <a:solidFill>
              <a:schemeClr val="tx1"/>
            </a:solidFill>
            <a:latin typeface="맑은 고딕" panose="020B0503020000020004" pitchFamily="50" charset="-127"/>
            <a:ea typeface="맑은 고딕" panose="020B0503020000020004" pitchFamily="50" charset="-127"/>
          </a:endParaRPr>
        </a:p>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분석</a:t>
          </a:r>
        </a:p>
      </dsp:txBody>
      <dsp:txXfrm>
        <a:off x="4084014" y="484441"/>
        <a:ext cx="938897" cy="1326532"/>
      </dsp:txXfrm>
    </dsp:sp>
    <dsp:sp modelId="{707B8657-A74A-46F6-A26B-23E033D25FFE}">
      <dsp:nvSpPr>
        <dsp:cNvPr id="0" name=""/>
        <dsp:cNvSpPr/>
      </dsp:nvSpPr>
      <dsp:spPr>
        <a:xfrm rot="21449337">
          <a:off x="5176468" y="990927"/>
          <a:ext cx="264134" cy="2473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latinLnBrk="1">
            <a:lnSpc>
              <a:spcPct val="100000"/>
            </a:lnSpc>
            <a:spcBef>
              <a:spcPct val="0"/>
            </a:spcBef>
            <a:spcAft>
              <a:spcPct val="35000"/>
            </a:spcAft>
            <a:buNone/>
          </a:pPr>
          <a:endParaRPr lang="ko-KR" altLang="en-US" sz="1000" kern="1200">
            <a:solidFill>
              <a:schemeClr val="tx1"/>
            </a:solidFill>
          </a:endParaRPr>
        </a:p>
      </dsp:txBody>
      <dsp:txXfrm>
        <a:off x="5176504" y="1042019"/>
        <a:ext cx="189934" cy="148400"/>
      </dsp:txXfrm>
    </dsp:sp>
    <dsp:sp modelId="{390A2DC9-F617-43C7-8D83-252B93B36793}">
      <dsp:nvSpPr>
        <dsp:cNvPr id="0" name=""/>
        <dsp:cNvSpPr/>
      </dsp:nvSpPr>
      <dsp:spPr>
        <a:xfrm>
          <a:off x="5550011" y="572569"/>
          <a:ext cx="997317" cy="1019134"/>
        </a:xfrm>
        <a:prstGeom prst="roundRect">
          <a:avLst>
            <a:gd name="adj" fmla="val 10000"/>
          </a:avLst>
        </a:prstGeom>
        <a:solidFill>
          <a:schemeClr val="accent3">
            <a:lumMod val="60000"/>
            <a:lumOff val="40000"/>
          </a:schemeClr>
        </a:solidFill>
        <a:ln w="25400" cap="flat" cmpd="sng" algn="ctr">
          <a:solidFill>
            <a:srgbClr val="00B0F0"/>
          </a:solidFill>
          <a:prstDash val="solid"/>
        </a:ln>
        <a:effectLst>
          <a:glow rad="101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100000"/>
            </a:lnSpc>
            <a:spcBef>
              <a:spcPct val="0"/>
            </a:spcBef>
            <a:spcAft>
              <a:spcPct val="35000"/>
            </a:spcAft>
            <a:buNone/>
          </a:pPr>
          <a:r>
            <a:rPr lang="ko-KR" altLang="en-US" sz="1600" b="1" kern="1200" dirty="0">
              <a:solidFill>
                <a:schemeClr val="tx1"/>
              </a:solidFill>
              <a:latin typeface="맑은 고딕" panose="020B0503020000020004" pitchFamily="50" charset="-127"/>
              <a:ea typeface="맑은 고딕" panose="020B0503020000020004" pitchFamily="50" charset="-127"/>
            </a:rPr>
            <a:t>시장가치비율</a:t>
          </a:r>
        </a:p>
      </dsp:txBody>
      <dsp:txXfrm>
        <a:off x="5579221" y="601779"/>
        <a:ext cx="938897" cy="960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4E971-4B6E-4B91-8EB8-D0E29C3CDCB7}">
      <dsp:nvSpPr>
        <dsp:cNvPr id="0" name=""/>
        <dsp:cNvSpPr/>
      </dsp:nvSpPr>
      <dsp:spPr>
        <a:xfrm>
          <a:off x="553628" y="1472"/>
          <a:ext cx="1480839" cy="14808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latinLnBrk="1">
            <a:lnSpc>
              <a:spcPct val="90000"/>
            </a:lnSpc>
            <a:spcBef>
              <a:spcPct val="0"/>
            </a:spcBef>
            <a:spcAft>
              <a:spcPct val="35000"/>
            </a:spcAft>
            <a:buNone/>
          </a:pPr>
          <a:r>
            <a:rPr lang="en-US" altLang="ko-KR" sz="2700" kern="1200" dirty="0"/>
            <a:t>Insight</a:t>
          </a:r>
          <a:endParaRPr lang="ko-KR" altLang="en-US" sz="2700" kern="1200" dirty="0"/>
        </a:p>
      </dsp:txBody>
      <dsp:txXfrm>
        <a:off x="770492" y="218336"/>
        <a:ext cx="1047111" cy="1047111"/>
      </dsp:txXfrm>
    </dsp:sp>
    <dsp:sp modelId="{8A6957C9-ECA1-436E-A049-84BEF3DD2E2E}">
      <dsp:nvSpPr>
        <dsp:cNvPr id="0" name=""/>
        <dsp:cNvSpPr/>
      </dsp:nvSpPr>
      <dsp:spPr>
        <a:xfrm>
          <a:off x="864605" y="1602556"/>
          <a:ext cx="858887" cy="85888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latinLnBrk="1">
            <a:lnSpc>
              <a:spcPct val="90000"/>
            </a:lnSpc>
            <a:spcBef>
              <a:spcPct val="0"/>
            </a:spcBef>
            <a:spcAft>
              <a:spcPct val="35000"/>
            </a:spcAft>
            <a:buNone/>
          </a:pPr>
          <a:endParaRPr lang="ko-KR" altLang="en-US" sz="1500" kern="1200"/>
        </a:p>
      </dsp:txBody>
      <dsp:txXfrm>
        <a:off x="978450" y="1930994"/>
        <a:ext cx="631197" cy="202011"/>
      </dsp:txXfrm>
    </dsp:sp>
    <dsp:sp modelId="{E2629D96-1FF5-48EC-9A4E-ABADE3ED1E1B}">
      <dsp:nvSpPr>
        <dsp:cNvPr id="0" name=""/>
        <dsp:cNvSpPr/>
      </dsp:nvSpPr>
      <dsp:spPr>
        <a:xfrm>
          <a:off x="553628" y="2581687"/>
          <a:ext cx="1480839" cy="14808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dirty="0"/>
            <a:t>비즈니스모델</a:t>
          </a:r>
        </a:p>
      </dsp:txBody>
      <dsp:txXfrm>
        <a:off x="770492" y="2798551"/>
        <a:ext cx="1047111" cy="1047111"/>
      </dsp:txXfrm>
    </dsp:sp>
    <dsp:sp modelId="{FF139500-1BA3-40D7-A81A-CC08B95DA711}">
      <dsp:nvSpPr>
        <dsp:cNvPr id="0" name=""/>
        <dsp:cNvSpPr/>
      </dsp:nvSpPr>
      <dsp:spPr>
        <a:xfrm>
          <a:off x="2256594" y="1756563"/>
          <a:ext cx="470907" cy="5508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latinLnBrk="1">
            <a:lnSpc>
              <a:spcPct val="90000"/>
            </a:lnSpc>
            <a:spcBef>
              <a:spcPct val="0"/>
            </a:spcBef>
            <a:spcAft>
              <a:spcPct val="35000"/>
            </a:spcAft>
            <a:buNone/>
          </a:pPr>
          <a:endParaRPr lang="ko-KR" altLang="en-US" sz="2200" kern="1200"/>
        </a:p>
      </dsp:txBody>
      <dsp:txXfrm>
        <a:off x="2256594" y="1866737"/>
        <a:ext cx="329635" cy="330524"/>
      </dsp:txXfrm>
    </dsp:sp>
    <dsp:sp modelId="{5BDB7581-7CDA-433F-B26D-1A23D49452D6}">
      <dsp:nvSpPr>
        <dsp:cNvPr id="0" name=""/>
        <dsp:cNvSpPr/>
      </dsp:nvSpPr>
      <dsp:spPr>
        <a:xfrm>
          <a:off x="2922972" y="809640"/>
          <a:ext cx="2619398" cy="2444718"/>
        </a:xfrm>
        <a:prstGeom prst="ellipse">
          <a:avLst/>
        </a:prstGeom>
        <a:solidFill>
          <a:schemeClr val="accent2"/>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t>시장환경분석</a:t>
          </a:r>
        </a:p>
      </dsp:txBody>
      <dsp:txXfrm>
        <a:off x="3306574" y="1167661"/>
        <a:ext cx="1852194" cy="1728676"/>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2750" cy="49633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60800" y="0"/>
            <a:ext cx="2952750" cy="496333"/>
          </a:xfrm>
          <a:prstGeom prst="rect">
            <a:avLst/>
          </a:prstGeom>
        </p:spPr>
        <p:txBody>
          <a:bodyPr vert="horz" lIns="91440" tIns="45720" rIns="91440" bIns="45720" rtlCol="0"/>
          <a:lstStyle>
            <a:lvl1pPr algn="r">
              <a:defRPr sz="1200"/>
            </a:lvl1pPr>
          </a:lstStyle>
          <a:p>
            <a:fld id="{722A47BA-7AA8-45B0-8776-5891A49C040E}" type="datetimeFigureOut">
              <a:rPr lang="ko-KR" altLang="en-US" smtClean="0"/>
              <a:pPr/>
              <a:t>2021-11-14</a:t>
            </a:fld>
            <a:endParaRPr lang="ko-KR" altLang="en-US"/>
          </a:p>
        </p:txBody>
      </p:sp>
      <p:sp>
        <p:nvSpPr>
          <p:cNvPr id="4" name="바닥글 개체 틀 3"/>
          <p:cNvSpPr>
            <a:spLocks noGrp="1"/>
          </p:cNvSpPr>
          <p:nvPr>
            <p:ph type="ftr" sz="quarter" idx="2"/>
          </p:nvPr>
        </p:nvSpPr>
        <p:spPr>
          <a:xfrm>
            <a:off x="0" y="9433482"/>
            <a:ext cx="2952750"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60800" y="9433482"/>
            <a:ext cx="2952750" cy="496332"/>
          </a:xfrm>
          <a:prstGeom prst="rect">
            <a:avLst/>
          </a:prstGeom>
        </p:spPr>
        <p:txBody>
          <a:bodyPr vert="horz" lIns="91440" tIns="45720" rIns="91440" bIns="45720" rtlCol="0" anchor="b"/>
          <a:lstStyle>
            <a:lvl1pPr algn="r">
              <a:defRPr sz="1200"/>
            </a:lvl1pPr>
          </a:lstStyle>
          <a:p>
            <a:fld id="{DF199BCA-9938-4650-9F68-CD19825694ED}" type="slidenum">
              <a:rPr lang="ko-KR" altLang="en-US" smtClean="0"/>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3226" cy="49657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60335" y="0"/>
            <a:ext cx="2953226" cy="496570"/>
          </a:xfrm>
          <a:prstGeom prst="rect">
            <a:avLst/>
          </a:prstGeom>
        </p:spPr>
        <p:txBody>
          <a:bodyPr vert="horz" lIns="91440" tIns="45720" rIns="91440" bIns="45720" rtlCol="0"/>
          <a:lstStyle>
            <a:lvl1pPr algn="r">
              <a:defRPr sz="1200"/>
            </a:lvl1pPr>
          </a:lstStyle>
          <a:p>
            <a:fld id="{71CF7E2B-0A36-4AB8-8B08-E9FD9D6B2D32}" type="datetimeFigureOut">
              <a:rPr lang="ko-KR" altLang="en-US" smtClean="0"/>
              <a:pPr/>
              <a:t>2021-11-14</a:t>
            </a:fld>
            <a:endParaRPr lang="ko-KR" altLang="en-US"/>
          </a:p>
        </p:txBody>
      </p:sp>
      <p:sp>
        <p:nvSpPr>
          <p:cNvPr id="4" name="슬라이드 이미지 개체 틀 3"/>
          <p:cNvSpPr>
            <a:spLocks noGrp="1" noRot="1" noChangeAspect="1"/>
          </p:cNvSpPr>
          <p:nvPr>
            <p:ph type="sldImg" idx="2"/>
          </p:nvPr>
        </p:nvSpPr>
        <p:spPr>
          <a:xfrm>
            <a:off x="925513" y="744538"/>
            <a:ext cx="4965700" cy="37242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1514" y="4717416"/>
            <a:ext cx="5452110" cy="446913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33106"/>
            <a:ext cx="2953226" cy="49657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60335" y="9433106"/>
            <a:ext cx="2953226" cy="496570"/>
          </a:xfrm>
          <a:prstGeom prst="rect">
            <a:avLst/>
          </a:prstGeom>
        </p:spPr>
        <p:txBody>
          <a:bodyPr vert="horz" lIns="91440" tIns="45720" rIns="91440" bIns="45720" rtlCol="0" anchor="b"/>
          <a:lstStyle>
            <a:lvl1pPr algn="r">
              <a:defRPr sz="1200"/>
            </a:lvl1pPr>
          </a:lstStyle>
          <a:p>
            <a:fld id="{888B94DF-C239-4064-A71B-4D12A7829CC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88B94DF-C239-4064-A71B-4D12A7829CC9}" type="slidenum">
              <a:rPr lang="ko-KR" altLang="en-US" smtClean="0"/>
              <a:pPr/>
              <a:t>13</a:t>
            </a:fld>
            <a:endParaRPr lang="ko-KR" altLang="en-US"/>
          </a:p>
        </p:txBody>
      </p:sp>
    </p:spTree>
    <p:extLst>
      <p:ext uri="{BB962C8B-B14F-4D97-AF65-F5344CB8AC3E}">
        <p14:creationId xmlns:p14="http://schemas.microsoft.com/office/powerpoint/2010/main" val="70277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48AB912D-1526-410F-89F5-11A1711D76B8}" type="slidenum">
              <a:rPr lang="ko-KR" altLang="en-US" smtClean="0"/>
              <a:pPr/>
              <a:t>44</a:t>
            </a:fld>
            <a:endParaRPr lang="ko-KR" altLang="en-US"/>
          </a:p>
        </p:txBody>
      </p:sp>
    </p:spTree>
    <p:extLst>
      <p:ext uri="{BB962C8B-B14F-4D97-AF65-F5344CB8AC3E}">
        <p14:creationId xmlns:p14="http://schemas.microsoft.com/office/powerpoint/2010/main" val="157378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6BB495D4-8F78-40CF-91AA-6B84D1C95784}" type="datetime1">
              <a:rPr lang="ko-KR" altLang="en-US" smtClean="0"/>
              <a:pPr/>
              <a:t>2021-11-14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E4B94DE-6A39-4FD9-9FEF-7B115D6E17AA}" type="datetime1">
              <a:rPr lang="ko-KR" altLang="en-US" smtClean="0"/>
              <a:pPr/>
              <a:t>2021-11-14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81EE41F-0D92-4C82-A38A-363608BCD069}" type="datetime1">
              <a:rPr lang="ko-KR" altLang="en-US" smtClean="0"/>
              <a:pPr/>
              <a:t>2021-11-14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D5D0205-27A3-481B-BAF0-F9DBED09BA27}" type="datetime1">
              <a:rPr lang="ko-KR" altLang="en-US" smtClean="0"/>
              <a:pPr/>
              <a:t>2021-11-14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642910" y="1714488"/>
            <a:ext cx="7901014" cy="4525963"/>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7298AEA6-03B9-4D38-8264-95B30D442892}" type="datetime1">
              <a:rPr lang="ko-KR" altLang="en-US" smtClean="0"/>
              <a:pPr/>
              <a:t>2021-11-14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
        <p:nvSpPr>
          <p:cNvPr id="7" name="제목 6"/>
          <p:cNvSpPr>
            <a:spLocks noGrp="1"/>
          </p:cNvSpPr>
          <p:nvPr>
            <p:ph type="title"/>
          </p:nvPr>
        </p:nvSpPr>
        <p:spPr/>
        <p:txBody>
          <a:bodyPr>
            <a:normAutofit/>
          </a:bodyPr>
          <a:lstStyle>
            <a:lvl1pPr>
              <a:defRPr sz="2400"/>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431E47A-8F5C-4597-B8EC-E2852B288E67}" type="datetime1">
              <a:rPr lang="ko-KR" altLang="en-US" smtClean="0"/>
              <a:pPr/>
              <a:t>2021-11-14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23A3A28-3563-4AE0-B4FC-A8BD6FA6C12D}" type="datetime1">
              <a:rPr lang="ko-KR" altLang="en-US" smtClean="0"/>
              <a:pPr/>
              <a:t>2021-11-14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048ABD1-A0E8-4D73-A1A9-CDC8EA98082B}" type="datetime1">
              <a:rPr lang="ko-KR" altLang="en-US" smtClean="0"/>
              <a:pPr/>
              <a:t>2021-11-14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27446B6-42E4-4FBB-9032-22CB62A8C0EC}" type="datetime1">
              <a:rPr lang="ko-KR" altLang="en-US" smtClean="0"/>
              <a:pPr/>
              <a:t>2021-11-14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1204DEB-9C72-4165-AE52-3E04967326CF}" type="datetime1">
              <a:rPr lang="ko-KR" altLang="en-US" smtClean="0"/>
              <a:pPr/>
              <a:t>2021-11-14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34A780E-67EC-4D38-B83D-B5B5D3D8A762}" type="datetime1">
              <a:rPr lang="ko-KR" altLang="en-US" smtClean="0"/>
              <a:pPr/>
              <a:t>2021-11-14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E289E37-6397-439E-8E3E-2B6BF7483A5D}" type="datetime1">
              <a:rPr lang="ko-KR" altLang="en-US" smtClean="0"/>
              <a:pPr/>
              <a:t>2021-11-14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000100" y="274638"/>
            <a:ext cx="7143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A780E-67EC-4D38-B83D-B5B5D3D8A762}" type="datetime1">
              <a:rPr lang="ko-KR" altLang="en-US" smtClean="0"/>
              <a:pPr/>
              <a:t>2021-11-14</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7BB65-F969-4654-BF30-45C70C1BE112}"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dart.fss.or.kr/disclosureinfo/fnltt/dwld/main.do" TargetMode="External"/><Relationship Id="rId2" Type="http://schemas.openxmlformats.org/officeDocument/2006/relationships/hyperlink" Target="https://acct.fss.or.kr/fss/acc/"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8703B65-B417-4468-8B63-95A3FE647448}"/>
              </a:ext>
            </a:extLst>
          </p:cNvPr>
          <p:cNvSpPr/>
          <p:nvPr/>
        </p:nvSpPr>
        <p:spPr>
          <a:xfrm>
            <a:off x="539552" y="671436"/>
            <a:ext cx="4182555" cy="400110"/>
          </a:xfrm>
          <a:prstGeom prst="rect">
            <a:avLst/>
          </a:prstGeom>
        </p:spPr>
        <p:txBody>
          <a:bodyPr wrap="none">
            <a:spAutoFit/>
          </a:bodyPr>
          <a:lstStyle/>
          <a:p>
            <a:r>
              <a:rPr lang="en-US" altLang="ko-KR" sz="2000" dirty="0">
                <a:solidFill>
                  <a:schemeClr val="accent2">
                    <a:lumMod val="75000"/>
                  </a:schemeClr>
                </a:solidFill>
                <a:latin typeface="+mn-ea"/>
                <a:cs typeface="Times New Roman" pitchFamily="18" charset="0"/>
              </a:rPr>
              <a:t>PBL</a:t>
            </a:r>
            <a:r>
              <a:rPr lang="ko-KR" altLang="en-US" sz="2000" dirty="0">
                <a:solidFill>
                  <a:schemeClr val="accent2">
                    <a:lumMod val="75000"/>
                  </a:schemeClr>
                </a:solidFill>
                <a:latin typeface="+mn-ea"/>
                <a:cs typeface="Times New Roman" pitchFamily="18" charset="0"/>
              </a:rPr>
              <a:t>기반 </a:t>
            </a:r>
            <a:r>
              <a:rPr lang="ko-KR" altLang="en-US" sz="2000" dirty="0" err="1">
                <a:solidFill>
                  <a:schemeClr val="accent2">
                    <a:lumMod val="75000"/>
                  </a:schemeClr>
                </a:solidFill>
                <a:latin typeface="+mn-ea"/>
                <a:cs typeface="Times New Roman" pitchFamily="18" charset="0"/>
              </a:rPr>
              <a:t>금융빅데이터</a:t>
            </a:r>
            <a:r>
              <a:rPr lang="ko-KR" altLang="en-US" sz="2000" dirty="0">
                <a:solidFill>
                  <a:schemeClr val="accent2">
                    <a:lumMod val="75000"/>
                  </a:schemeClr>
                </a:solidFill>
                <a:latin typeface="+mn-ea"/>
                <a:cs typeface="Times New Roman" pitchFamily="18" charset="0"/>
              </a:rPr>
              <a:t> 분석가 과정</a:t>
            </a:r>
            <a:endParaRPr lang="ko-KR" altLang="en-US" sz="2000" dirty="0">
              <a:latin typeface="+mn-ea"/>
            </a:endParaRPr>
          </a:p>
        </p:txBody>
      </p:sp>
      <p:sp>
        <p:nvSpPr>
          <p:cNvPr id="5" name="제목 1">
            <a:extLst>
              <a:ext uri="{FF2B5EF4-FFF2-40B4-BE49-F238E27FC236}">
                <a16:creationId xmlns:a16="http://schemas.microsoft.com/office/drawing/2014/main" id="{7BAC3FB6-6703-4867-93BE-D9F95D505FD8}"/>
              </a:ext>
            </a:extLst>
          </p:cNvPr>
          <p:cNvSpPr txBox="1">
            <a:spLocks/>
          </p:cNvSpPr>
          <p:nvPr/>
        </p:nvSpPr>
        <p:spPr bwMode="auto">
          <a:xfrm>
            <a:off x="539552" y="1124744"/>
            <a:ext cx="8424936" cy="3024336"/>
          </a:xfrm>
          <a:prstGeom prst="rect">
            <a:avLst/>
          </a:prstGeom>
          <a:noFill/>
          <a:ln w="9525">
            <a:solidFill>
              <a:schemeClr val="tx1"/>
            </a:solid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l" rtl="0" eaLnBrk="0" fontAlgn="base" latinLnBrk="1" hangingPunct="0">
              <a:spcBef>
                <a:spcPct val="0"/>
              </a:spcBef>
              <a:spcAft>
                <a:spcPct val="0"/>
              </a:spcAft>
              <a:defRPr kumimoji="1" sz="3600" b="1">
                <a:solidFill>
                  <a:srgbClr val="000066"/>
                </a:solidFill>
                <a:latin typeface="HY울릉도M" pitchFamily="18" charset="-127"/>
                <a:ea typeface="HY울릉도M" pitchFamily="18" charset="-127"/>
                <a:cs typeface="+mj-cs"/>
              </a:defRPr>
            </a:lvl1pPr>
            <a:lvl2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2pPr>
            <a:lvl3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3pPr>
            <a:lvl4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4pPr>
            <a:lvl5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5pPr>
            <a:lvl6pPr marL="4572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6pPr>
            <a:lvl7pPr marL="9144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7pPr>
            <a:lvl8pPr marL="13716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8pPr>
            <a:lvl9pPr marL="18288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9pPr>
          </a:lstStyle>
          <a:p>
            <a:r>
              <a:rPr lang="en-US" altLang="ko-KR" sz="4000" kern="0" dirty="0">
                <a:latin typeface="맑은 고딕" panose="020B0503020000020004" pitchFamily="50" charset="-127"/>
                <a:ea typeface="맑은 고딕" panose="020B0503020000020004" pitchFamily="50" charset="-127"/>
              </a:rPr>
              <a:t>Project 1</a:t>
            </a:r>
            <a:br>
              <a:rPr lang="en-US" altLang="ko-KR" sz="4000" kern="0" dirty="0">
                <a:latin typeface="+mn-ea"/>
                <a:ea typeface="+mn-ea"/>
                <a:cs typeface="Times New Roman" pitchFamily="18" charset="0"/>
              </a:rPr>
            </a:br>
            <a:endParaRPr lang="en-US" altLang="ko-KR" sz="4000" kern="0" dirty="0">
              <a:latin typeface="+mn-ea"/>
              <a:ea typeface="+mn-ea"/>
              <a:cs typeface="Times New Roman" pitchFamily="18" charset="0"/>
            </a:endParaRPr>
          </a:p>
          <a:p>
            <a:r>
              <a:rPr lang="ko-KR" altLang="en-US" dirty="0">
                <a:latin typeface="+mn-ea"/>
                <a:ea typeface="+mn-ea"/>
              </a:rPr>
              <a:t>부실</a:t>
            </a:r>
            <a:r>
              <a:rPr lang="en-US" altLang="ko-KR" dirty="0">
                <a:latin typeface="+mn-ea"/>
                <a:ea typeface="+mn-ea"/>
              </a:rPr>
              <a:t>(</a:t>
            </a:r>
            <a:r>
              <a:rPr lang="ko-KR" altLang="en-US" dirty="0">
                <a:latin typeface="+mn-ea"/>
                <a:ea typeface="+mn-ea"/>
              </a:rPr>
              <a:t>부도</a:t>
            </a:r>
            <a:r>
              <a:rPr lang="en-US" altLang="ko-KR" dirty="0">
                <a:latin typeface="+mn-ea"/>
                <a:ea typeface="+mn-ea"/>
              </a:rPr>
              <a:t>)</a:t>
            </a:r>
            <a:r>
              <a:rPr lang="ko-KR" altLang="en-US" dirty="0">
                <a:latin typeface="+mn-ea"/>
                <a:ea typeface="+mn-ea"/>
              </a:rPr>
              <a:t>예측모형연구</a:t>
            </a:r>
            <a:endParaRPr lang="en-US" altLang="ko-KR" sz="5200" kern="0" dirty="0">
              <a:latin typeface="+mn-ea"/>
              <a:ea typeface="+mn-ea"/>
            </a:endParaRPr>
          </a:p>
          <a:p>
            <a:br>
              <a:rPr lang="en-US" altLang="ko-KR" sz="3900" kern="0" dirty="0">
                <a:latin typeface="+mn-ea"/>
                <a:ea typeface="+mn-ea"/>
                <a:cs typeface="Times New Roman" pitchFamily="18" charset="0"/>
              </a:rPr>
            </a:br>
            <a:br>
              <a:rPr lang="ko-KR" altLang="en-US" kern="0" dirty="0">
                <a:latin typeface="+mn-ea"/>
                <a:ea typeface="+mn-ea"/>
              </a:rPr>
            </a:br>
            <a:br>
              <a:rPr lang="en-US" altLang="ko-KR" sz="2400" kern="0" dirty="0">
                <a:latin typeface="+mn-ea"/>
                <a:ea typeface="+mn-ea"/>
                <a:cs typeface="Times New Roman" pitchFamily="18" charset="0"/>
              </a:rPr>
            </a:br>
            <a:endParaRPr lang="ko-KR" altLang="en-US" sz="2400" kern="0" dirty="0">
              <a:latin typeface="+mn-ea"/>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3770B809-35A9-4B86-A7CE-6EE926449D54}"/>
              </a:ext>
            </a:extLst>
          </p:cNvPr>
          <p:cNvPicPr>
            <a:picLocks noChangeAspect="1"/>
          </p:cNvPicPr>
          <p:nvPr/>
        </p:nvPicPr>
        <p:blipFill>
          <a:blip r:embed="rId2"/>
          <a:stretch>
            <a:fillRect/>
          </a:stretch>
        </p:blipFill>
        <p:spPr>
          <a:xfrm>
            <a:off x="251520" y="967761"/>
            <a:ext cx="5616624" cy="5504542"/>
          </a:xfrm>
          <a:prstGeom prst="rect">
            <a:avLst/>
          </a:prstGeom>
        </p:spPr>
      </p:pic>
      <p:sp>
        <p:nvSpPr>
          <p:cNvPr id="3" name="직사각형 2">
            <a:extLst>
              <a:ext uri="{FF2B5EF4-FFF2-40B4-BE49-F238E27FC236}">
                <a16:creationId xmlns:a16="http://schemas.microsoft.com/office/drawing/2014/main" id="{9C52440E-D679-47B9-A9EF-19889CFAB073}"/>
              </a:ext>
            </a:extLst>
          </p:cNvPr>
          <p:cNvSpPr/>
          <p:nvPr/>
        </p:nvSpPr>
        <p:spPr>
          <a:xfrm>
            <a:off x="395536" y="260316"/>
            <a:ext cx="5832648" cy="369332"/>
          </a:xfrm>
          <a:prstGeom prst="rect">
            <a:avLst/>
          </a:prstGeom>
        </p:spPr>
        <p:txBody>
          <a:bodyPr wrap="square">
            <a:spAutoFit/>
          </a:bodyPr>
          <a:lstStyle/>
          <a:p>
            <a:r>
              <a:rPr lang="ko-KR" altLang="en-US" dirty="0"/>
              <a:t>참고</a:t>
            </a:r>
            <a:r>
              <a:rPr lang="en-US" altLang="ko-KR" dirty="0"/>
              <a:t>: </a:t>
            </a:r>
            <a:r>
              <a:rPr lang="ko-KR" altLang="en-US" dirty="0"/>
              <a:t>비즈니스 모델 구성 요소</a:t>
            </a:r>
            <a:r>
              <a:rPr lang="en-US" altLang="ko-KR" dirty="0"/>
              <a:t>- 9 Building Blocks</a:t>
            </a:r>
            <a:endParaRPr lang="ko-KR" altLang="en-US" dirty="0"/>
          </a:p>
        </p:txBody>
      </p:sp>
      <p:sp>
        <p:nvSpPr>
          <p:cNvPr id="6" name="직사각형 5">
            <a:extLst>
              <a:ext uri="{FF2B5EF4-FFF2-40B4-BE49-F238E27FC236}">
                <a16:creationId xmlns:a16="http://schemas.microsoft.com/office/drawing/2014/main" id="{BA9D1C23-2C9B-4079-B754-F7ACB1140102}"/>
              </a:ext>
            </a:extLst>
          </p:cNvPr>
          <p:cNvSpPr/>
          <p:nvPr/>
        </p:nvSpPr>
        <p:spPr>
          <a:xfrm>
            <a:off x="5868144" y="1340768"/>
            <a:ext cx="2518575" cy="307777"/>
          </a:xfrm>
          <a:prstGeom prst="rect">
            <a:avLst/>
          </a:prstGeom>
        </p:spPr>
        <p:txBody>
          <a:bodyPr wrap="none">
            <a:spAutoFit/>
          </a:bodyPr>
          <a:lstStyle/>
          <a:p>
            <a:r>
              <a:rPr lang="ko-KR" altLang="en-US" sz="1400" dirty="0"/>
              <a:t>비즈니스 모델 접근법 </a:t>
            </a:r>
            <a:r>
              <a:rPr lang="en-US" altLang="ko-KR" sz="1400" dirty="0"/>
              <a:t>- STOF </a:t>
            </a:r>
            <a:endParaRPr lang="ko-KR" altLang="en-US" sz="1400" dirty="0"/>
          </a:p>
        </p:txBody>
      </p:sp>
      <p:pic>
        <p:nvPicPr>
          <p:cNvPr id="8" name="그림 7">
            <a:extLst>
              <a:ext uri="{FF2B5EF4-FFF2-40B4-BE49-F238E27FC236}">
                <a16:creationId xmlns:a16="http://schemas.microsoft.com/office/drawing/2014/main" id="{EAE09757-1F5D-49E2-847F-DC3990CF6ACC}"/>
              </a:ext>
            </a:extLst>
          </p:cNvPr>
          <p:cNvPicPr>
            <a:picLocks noChangeAspect="1"/>
          </p:cNvPicPr>
          <p:nvPr/>
        </p:nvPicPr>
        <p:blipFill>
          <a:blip r:embed="rId3"/>
          <a:stretch>
            <a:fillRect/>
          </a:stretch>
        </p:blipFill>
        <p:spPr>
          <a:xfrm>
            <a:off x="5983724" y="2013145"/>
            <a:ext cx="2592287" cy="2359169"/>
          </a:xfrm>
          <a:prstGeom prst="rect">
            <a:avLst/>
          </a:prstGeom>
        </p:spPr>
      </p:pic>
    </p:spTree>
    <p:extLst>
      <p:ext uri="{BB962C8B-B14F-4D97-AF65-F5344CB8AC3E}">
        <p14:creationId xmlns:p14="http://schemas.microsoft.com/office/powerpoint/2010/main" val="92606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494C2CCD-CF30-48E1-982F-078B0CFDC587}"/>
              </a:ext>
            </a:extLst>
          </p:cNvPr>
          <p:cNvSpPr/>
          <p:nvPr/>
        </p:nvSpPr>
        <p:spPr>
          <a:xfrm>
            <a:off x="506463" y="384145"/>
            <a:ext cx="3877985" cy="369332"/>
          </a:xfrm>
          <a:prstGeom prst="rect">
            <a:avLst/>
          </a:prstGeom>
        </p:spPr>
        <p:txBody>
          <a:bodyPr wrap="none">
            <a:spAutoFit/>
          </a:bodyPr>
          <a:lstStyle/>
          <a:p>
            <a:r>
              <a:rPr lang="ko-KR" altLang="en-US" dirty="0"/>
              <a:t>빅데이터 비즈니스의 핵심 성공 요인</a:t>
            </a:r>
          </a:p>
        </p:txBody>
      </p:sp>
      <p:graphicFrame>
        <p:nvGraphicFramePr>
          <p:cNvPr id="3" name="표 2">
            <a:extLst>
              <a:ext uri="{FF2B5EF4-FFF2-40B4-BE49-F238E27FC236}">
                <a16:creationId xmlns:a16="http://schemas.microsoft.com/office/drawing/2014/main" id="{C1511E1D-12CE-4932-83BA-06A83C60F3DF}"/>
              </a:ext>
            </a:extLst>
          </p:cNvPr>
          <p:cNvGraphicFramePr>
            <a:graphicFrameLocks noGrp="1"/>
          </p:cNvGraphicFramePr>
          <p:nvPr>
            <p:extLst>
              <p:ext uri="{D42A27DB-BD31-4B8C-83A1-F6EECF244321}">
                <p14:modId xmlns:p14="http://schemas.microsoft.com/office/powerpoint/2010/main" val="4043962651"/>
              </p:ext>
            </p:extLst>
          </p:nvPr>
        </p:nvGraphicFramePr>
        <p:xfrm>
          <a:off x="819691" y="1268760"/>
          <a:ext cx="7488832" cy="3383280"/>
        </p:xfrm>
        <a:graphic>
          <a:graphicData uri="http://schemas.openxmlformats.org/drawingml/2006/table">
            <a:tbl>
              <a:tblPr firstRow="1" bandRow="1">
                <a:tableStyleId>{5C22544A-7EE6-4342-B048-85BDC9FD1C3A}</a:tableStyleId>
              </a:tblPr>
              <a:tblGrid>
                <a:gridCol w="7488832">
                  <a:extLst>
                    <a:ext uri="{9D8B030D-6E8A-4147-A177-3AD203B41FA5}">
                      <a16:colId xmlns:a16="http://schemas.microsoft.com/office/drawing/2014/main" val="617537753"/>
                    </a:ext>
                  </a:extLst>
                </a:gridCol>
              </a:tblGrid>
              <a:tr h="370840">
                <a:tc>
                  <a:txBody>
                    <a:bodyPr/>
                    <a:lstStyle/>
                    <a:p>
                      <a:pPr latinLnBrk="1"/>
                      <a:endParaRPr lang="ko-KR" altLang="en-US" dirty="0"/>
                    </a:p>
                  </a:txBody>
                  <a:tcPr/>
                </a:tc>
                <a:extLst>
                  <a:ext uri="{0D108BD9-81ED-4DB2-BD59-A6C34878D82A}">
                    <a16:rowId xmlns:a16="http://schemas.microsoft.com/office/drawing/2014/main" val="516912116"/>
                  </a:ext>
                </a:extLst>
              </a:tr>
              <a:tr h="370840">
                <a:tc>
                  <a:txBody>
                    <a:bodyPr/>
                    <a:lstStyle/>
                    <a:p>
                      <a:pPr latinLnBrk="1"/>
                      <a:r>
                        <a:rPr lang="ko-KR" altLang="en-US" sz="1600" dirty="0"/>
                        <a:t>빅데이터 </a:t>
                      </a:r>
                      <a:r>
                        <a:rPr lang="ko-KR" altLang="en-US" sz="1600" dirty="0">
                          <a:highlight>
                            <a:srgbClr val="FFFF00"/>
                          </a:highlight>
                        </a:rPr>
                        <a:t>분석 목적</a:t>
                      </a:r>
                      <a:r>
                        <a:rPr lang="en-US" altLang="ko-KR" sz="1600" dirty="0"/>
                        <a:t>, </a:t>
                      </a:r>
                      <a:r>
                        <a:rPr lang="ko-KR" altLang="en-US" sz="1600" dirty="0"/>
                        <a:t>사용자</a:t>
                      </a:r>
                      <a:r>
                        <a:rPr lang="en-US" altLang="ko-KR" sz="1600" dirty="0"/>
                        <a:t>, </a:t>
                      </a:r>
                      <a:r>
                        <a:rPr lang="ko-KR" altLang="en-US" sz="1600" dirty="0">
                          <a:highlight>
                            <a:srgbClr val="FFFF00"/>
                          </a:highlight>
                        </a:rPr>
                        <a:t>활용 목적</a:t>
                      </a:r>
                      <a:r>
                        <a:rPr lang="ko-KR" altLang="en-US" sz="1600" dirty="0"/>
                        <a:t>에 대하여 명확하게 정의한다</a:t>
                      </a:r>
                      <a:r>
                        <a:rPr lang="en-US" altLang="ko-KR" sz="1600" dirty="0"/>
                        <a:t>.</a:t>
                      </a:r>
                      <a:endParaRPr lang="ko-KR" altLang="en-US" sz="1600" dirty="0"/>
                    </a:p>
                  </a:txBody>
                  <a:tcPr/>
                </a:tc>
                <a:extLst>
                  <a:ext uri="{0D108BD9-81ED-4DB2-BD59-A6C34878D82A}">
                    <a16:rowId xmlns:a16="http://schemas.microsoft.com/office/drawing/2014/main" val="2389240474"/>
                  </a:ext>
                </a:extLst>
              </a:tr>
              <a:tr h="370840">
                <a:tc>
                  <a:txBody>
                    <a:bodyPr/>
                    <a:lstStyle/>
                    <a:p>
                      <a:pPr latinLnBrk="1"/>
                      <a:r>
                        <a:rPr lang="ko-KR" altLang="en-US" sz="1600" dirty="0"/>
                        <a:t>데이터 볼륨보다는 </a:t>
                      </a:r>
                      <a:r>
                        <a:rPr lang="ko-KR" altLang="en-US" sz="1600" dirty="0">
                          <a:highlight>
                            <a:srgbClr val="FFFF00"/>
                          </a:highlight>
                        </a:rPr>
                        <a:t>가치 창출 관점</a:t>
                      </a:r>
                      <a:r>
                        <a:rPr lang="ko-KR" altLang="en-US" sz="1600" dirty="0"/>
                        <a:t>에서의 검토가 필요하다</a:t>
                      </a:r>
                    </a:p>
                  </a:txBody>
                  <a:tcPr/>
                </a:tc>
                <a:extLst>
                  <a:ext uri="{0D108BD9-81ED-4DB2-BD59-A6C34878D82A}">
                    <a16:rowId xmlns:a16="http://schemas.microsoft.com/office/drawing/2014/main" val="1654425960"/>
                  </a:ext>
                </a:extLst>
              </a:tr>
              <a:tr h="370840">
                <a:tc>
                  <a:txBody>
                    <a:bodyPr/>
                    <a:lstStyle/>
                    <a:p>
                      <a:pPr latinLnBrk="1"/>
                      <a:r>
                        <a:rPr lang="ko-KR" altLang="en-US" sz="1600" dirty="0"/>
                        <a:t>업무 전문가의 참여가 필수적이다</a:t>
                      </a:r>
                    </a:p>
                  </a:txBody>
                  <a:tcPr/>
                </a:tc>
                <a:extLst>
                  <a:ext uri="{0D108BD9-81ED-4DB2-BD59-A6C34878D82A}">
                    <a16:rowId xmlns:a16="http://schemas.microsoft.com/office/drawing/2014/main" val="1752266234"/>
                  </a:ext>
                </a:extLst>
              </a:tr>
              <a:tr h="370840">
                <a:tc>
                  <a:txBody>
                    <a:bodyPr/>
                    <a:lstStyle/>
                    <a:p>
                      <a:pPr latinLnBrk="1"/>
                      <a:r>
                        <a:rPr lang="ko-KR" altLang="en-US" sz="1600" dirty="0"/>
                        <a:t>분석 목적에 따라 분석 모델을 정의한 후 분석 인프라 요건을 검토한다</a:t>
                      </a:r>
                    </a:p>
                  </a:txBody>
                  <a:tcPr/>
                </a:tc>
                <a:extLst>
                  <a:ext uri="{0D108BD9-81ED-4DB2-BD59-A6C34878D82A}">
                    <a16:rowId xmlns:a16="http://schemas.microsoft.com/office/drawing/2014/main" val="694512677"/>
                  </a:ext>
                </a:extLst>
              </a:tr>
              <a:tr h="370840">
                <a:tc>
                  <a:txBody>
                    <a:bodyPr/>
                    <a:lstStyle/>
                    <a:p>
                      <a:pPr latinLnBrk="1"/>
                      <a:r>
                        <a:rPr lang="ko-KR" altLang="en-US" sz="1600" dirty="0"/>
                        <a:t>분석 모델 개발</a:t>
                      </a:r>
                      <a:r>
                        <a:rPr lang="en-US" altLang="ko-KR" sz="1600" dirty="0"/>
                        <a:t>, </a:t>
                      </a:r>
                      <a:r>
                        <a:rPr lang="ko-KR" altLang="en-US" sz="1600" dirty="0"/>
                        <a:t>분석 시스템 구축 후 </a:t>
                      </a:r>
                      <a:r>
                        <a:rPr lang="ko-KR" altLang="en-US" sz="1600" dirty="0">
                          <a:highlight>
                            <a:srgbClr val="FFFF00"/>
                          </a:highlight>
                        </a:rPr>
                        <a:t>지속적으로 주기적인 모델 유의 변수를 모니터링</a:t>
                      </a:r>
                      <a:r>
                        <a:rPr lang="ko-KR" altLang="en-US" sz="1600" dirty="0"/>
                        <a:t>하고 정제한다</a:t>
                      </a:r>
                    </a:p>
                  </a:txBody>
                  <a:tcPr/>
                </a:tc>
                <a:extLst>
                  <a:ext uri="{0D108BD9-81ED-4DB2-BD59-A6C34878D82A}">
                    <a16:rowId xmlns:a16="http://schemas.microsoft.com/office/drawing/2014/main" val="2198079441"/>
                  </a:ext>
                </a:extLst>
              </a:tr>
              <a:tr h="370840">
                <a:tc>
                  <a:txBody>
                    <a:bodyPr/>
                    <a:lstStyle/>
                    <a:p>
                      <a:pPr latinLnBrk="1"/>
                      <a:r>
                        <a:rPr lang="en-US" altLang="ko-KR" sz="1600" dirty="0"/>
                        <a:t>Start Small: </a:t>
                      </a:r>
                      <a:r>
                        <a:rPr lang="ko-KR" altLang="en-US" sz="1600" dirty="0">
                          <a:highlight>
                            <a:srgbClr val="FFFF00"/>
                          </a:highlight>
                        </a:rPr>
                        <a:t>작은 규모로 시작하고</a:t>
                      </a:r>
                      <a:r>
                        <a:rPr lang="en-US" altLang="ko-KR" sz="1600" dirty="0">
                          <a:highlight>
                            <a:srgbClr val="FFFF00"/>
                          </a:highlight>
                        </a:rPr>
                        <a:t>, </a:t>
                      </a:r>
                      <a:r>
                        <a:rPr lang="ko-KR" altLang="en-US" sz="1600" dirty="0">
                          <a:highlight>
                            <a:srgbClr val="FFFF00"/>
                          </a:highlight>
                        </a:rPr>
                        <a:t>성공 사례를 공유하고 </a:t>
                      </a:r>
                      <a:r>
                        <a:rPr lang="ko-KR" altLang="en-US" sz="1600" dirty="0"/>
                        <a:t>확장하는 형태로 추진한다</a:t>
                      </a:r>
                    </a:p>
                  </a:txBody>
                  <a:tcPr/>
                </a:tc>
                <a:extLst>
                  <a:ext uri="{0D108BD9-81ED-4DB2-BD59-A6C34878D82A}">
                    <a16:rowId xmlns:a16="http://schemas.microsoft.com/office/drawing/2014/main" val="3685278434"/>
                  </a:ext>
                </a:extLst>
              </a:tr>
              <a:tr h="370840">
                <a:tc>
                  <a:txBody>
                    <a:bodyPr/>
                    <a:lstStyle/>
                    <a:p>
                      <a:pPr latinLnBrk="1"/>
                      <a:endParaRPr lang="ko-KR" altLang="en-US" sz="1600" dirty="0"/>
                    </a:p>
                  </a:txBody>
                  <a:tcPr/>
                </a:tc>
                <a:extLst>
                  <a:ext uri="{0D108BD9-81ED-4DB2-BD59-A6C34878D82A}">
                    <a16:rowId xmlns:a16="http://schemas.microsoft.com/office/drawing/2014/main" val="4066416567"/>
                  </a:ext>
                </a:extLst>
              </a:tr>
            </a:tbl>
          </a:graphicData>
        </a:graphic>
      </p:graphicFrame>
    </p:spTree>
    <p:extLst>
      <p:ext uri="{BB962C8B-B14F-4D97-AF65-F5344CB8AC3E}">
        <p14:creationId xmlns:p14="http://schemas.microsoft.com/office/powerpoint/2010/main" val="308962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C77DAC31-9175-4F50-BBF0-2B4A2A079E06}"/>
              </a:ext>
            </a:extLst>
          </p:cNvPr>
          <p:cNvSpPr txBox="1"/>
          <p:nvPr/>
        </p:nvSpPr>
        <p:spPr>
          <a:xfrm>
            <a:off x="395536" y="257814"/>
            <a:ext cx="3024336" cy="369332"/>
          </a:xfrm>
          <a:prstGeom prst="rect">
            <a:avLst/>
          </a:prstGeom>
          <a:noFill/>
        </p:spPr>
        <p:txBody>
          <a:bodyPr wrap="square" rtlCol="0">
            <a:spAutoFit/>
          </a:bodyPr>
          <a:lstStyle/>
          <a:p>
            <a:r>
              <a:rPr lang="en-US" altLang="ko-KR" dirty="0"/>
              <a:t>Project </a:t>
            </a:r>
            <a:r>
              <a:rPr lang="ko-KR" altLang="en-US" dirty="0"/>
              <a:t>주제선정 배경</a:t>
            </a:r>
          </a:p>
        </p:txBody>
      </p:sp>
      <p:pic>
        <p:nvPicPr>
          <p:cNvPr id="3" name="그림 2">
            <a:extLst>
              <a:ext uri="{FF2B5EF4-FFF2-40B4-BE49-F238E27FC236}">
                <a16:creationId xmlns:a16="http://schemas.microsoft.com/office/drawing/2014/main" id="{427E76B0-6071-48A9-94FC-6B262CD449A1}"/>
              </a:ext>
            </a:extLst>
          </p:cNvPr>
          <p:cNvPicPr>
            <a:picLocks noChangeAspect="1"/>
          </p:cNvPicPr>
          <p:nvPr/>
        </p:nvPicPr>
        <p:blipFill>
          <a:blip r:embed="rId2"/>
          <a:stretch>
            <a:fillRect/>
          </a:stretch>
        </p:blipFill>
        <p:spPr>
          <a:xfrm>
            <a:off x="611560" y="1101773"/>
            <a:ext cx="2742744" cy="2327227"/>
          </a:xfrm>
          <a:prstGeom prst="rect">
            <a:avLst/>
          </a:prstGeom>
        </p:spPr>
      </p:pic>
      <p:pic>
        <p:nvPicPr>
          <p:cNvPr id="8" name="그림 7">
            <a:extLst>
              <a:ext uri="{FF2B5EF4-FFF2-40B4-BE49-F238E27FC236}">
                <a16:creationId xmlns:a16="http://schemas.microsoft.com/office/drawing/2014/main" id="{11CFD8FD-CD09-4AF3-B32E-8D995CA44A6B}"/>
              </a:ext>
            </a:extLst>
          </p:cNvPr>
          <p:cNvPicPr>
            <a:picLocks noChangeAspect="1"/>
          </p:cNvPicPr>
          <p:nvPr/>
        </p:nvPicPr>
        <p:blipFill>
          <a:blip r:embed="rId3"/>
          <a:stretch>
            <a:fillRect/>
          </a:stretch>
        </p:blipFill>
        <p:spPr>
          <a:xfrm>
            <a:off x="3635897" y="2520430"/>
            <a:ext cx="3257622" cy="2064474"/>
          </a:xfrm>
          <a:prstGeom prst="rect">
            <a:avLst/>
          </a:prstGeom>
        </p:spPr>
      </p:pic>
      <p:pic>
        <p:nvPicPr>
          <p:cNvPr id="9" name="그림 8">
            <a:extLst>
              <a:ext uri="{FF2B5EF4-FFF2-40B4-BE49-F238E27FC236}">
                <a16:creationId xmlns:a16="http://schemas.microsoft.com/office/drawing/2014/main" id="{D46AB840-688F-4A18-849D-463D1A8CCB35}"/>
              </a:ext>
            </a:extLst>
          </p:cNvPr>
          <p:cNvPicPr>
            <a:picLocks noChangeAspect="1"/>
          </p:cNvPicPr>
          <p:nvPr/>
        </p:nvPicPr>
        <p:blipFill>
          <a:blip r:embed="rId4"/>
          <a:stretch>
            <a:fillRect/>
          </a:stretch>
        </p:blipFill>
        <p:spPr>
          <a:xfrm>
            <a:off x="5535146" y="1031929"/>
            <a:ext cx="3114268" cy="1385242"/>
          </a:xfrm>
          <a:prstGeom prst="rect">
            <a:avLst/>
          </a:prstGeom>
        </p:spPr>
      </p:pic>
      <p:sp>
        <p:nvSpPr>
          <p:cNvPr id="10" name="TextBox 9">
            <a:extLst>
              <a:ext uri="{FF2B5EF4-FFF2-40B4-BE49-F238E27FC236}">
                <a16:creationId xmlns:a16="http://schemas.microsoft.com/office/drawing/2014/main" id="{B9B6F44F-8ADD-4BE7-A80E-3D1740A3F6F0}"/>
              </a:ext>
            </a:extLst>
          </p:cNvPr>
          <p:cNvSpPr txBox="1"/>
          <p:nvPr/>
        </p:nvSpPr>
        <p:spPr>
          <a:xfrm>
            <a:off x="755576" y="3787891"/>
            <a:ext cx="2016224" cy="523220"/>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400" dirty="0"/>
              <a:t>신규대출</a:t>
            </a:r>
            <a:endParaRPr lang="en-US" altLang="ko-KR" sz="1400" dirty="0"/>
          </a:p>
          <a:p>
            <a:pPr marL="285750" indent="-285750">
              <a:buFont typeface="Wingdings" panose="05000000000000000000" pitchFamily="2" charset="2"/>
              <a:buChar char="ü"/>
            </a:pPr>
            <a:r>
              <a:rPr lang="ko-KR" altLang="en-US" sz="1400" dirty="0" err="1"/>
              <a:t>여신사후관리</a:t>
            </a:r>
            <a:endParaRPr lang="ko-KR" altLang="en-US" sz="1400" dirty="0"/>
          </a:p>
        </p:txBody>
      </p:sp>
      <p:sp>
        <p:nvSpPr>
          <p:cNvPr id="11" name="TextBox 10">
            <a:extLst>
              <a:ext uri="{FF2B5EF4-FFF2-40B4-BE49-F238E27FC236}">
                <a16:creationId xmlns:a16="http://schemas.microsoft.com/office/drawing/2014/main" id="{5E4A1283-92F5-48B0-9D50-4DF34CB8676D}"/>
              </a:ext>
            </a:extLst>
          </p:cNvPr>
          <p:cNvSpPr txBox="1"/>
          <p:nvPr/>
        </p:nvSpPr>
        <p:spPr>
          <a:xfrm>
            <a:off x="7092280" y="3429000"/>
            <a:ext cx="1530092" cy="738664"/>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400" dirty="0"/>
              <a:t>회사채신용등급</a:t>
            </a:r>
            <a:endParaRPr lang="en-US" altLang="ko-KR" sz="1400" dirty="0"/>
          </a:p>
          <a:p>
            <a:pPr marL="285750" indent="-285750">
              <a:buFont typeface="Wingdings" panose="05000000000000000000" pitchFamily="2" charset="2"/>
              <a:buChar char="ü"/>
            </a:pPr>
            <a:r>
              <a:rPr lang="ko-KR" altLang="en-US" sz="1400" dirty="0"/>
              <a:t>기업어음</a:t>
            </a:r>
          </a:p>
        </p:txBody>
      </p:sp>
    </p:spTree>
    <p:extLst>
      <p:ext uri="{BB962C8B-B14F-4D97-AF65-F5344CB8AC3E}">
        <p14:creationId xmlns:p14="http://schemas.microsoft.com/office/powerpoint/2010/main" val="1637701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01B7ED80-D4B0-45B5-811C-57DFE358BCF3}"/>
              </a:ext>
            </a:extLst>
          </p:cNvPr>
          <p:cNvSpPr txBox="1"/>
          <p:nvPr/>
        </p:nvSpPr>
        <p:spPr>
          <a:xfrm>
            <a:off x="323528" y="280785"/>
            <a:ext cx="2520280" cy="369332"/>
          </a:xfrm>
          <a:prstGeom prst="rect">
            <a:avLst/>
          </a:prstGeom>
          <a:noFill/>
        </p:spPr>
        <p:txBody>
          <a:bodyPr wrap="square" rtlCol="0">
            <a:spAutoFit/>
          </a:bodyPr>
          <a:lstStyle/>
          <a:p>
            <a:r>
              <a:rPr lang="ko-KR" altLang="en-US" dirty="0"/>
              <a:t>대출 취급기관</a:t>
            </a:r>
          </a:p>
        </p:txBody>
      </p:sp>
      <p:graphicFrame>
        <p:nvGraphicFramePr>
          <p:cNvPr id="3" name="다이어그램 2">
            <a:extLst>
              <a:ext uri="{FF2B5EF4-FFF2-40B4-BE49-F238E27FC236}">
                <a16:creationId xmlns:a16="http://schemas.microsoft.com/office/drawing/2014/main" id="{681BEA7E-A950-4E92-86CC-838C4BCA8E3F}"/>
              </a:ext>
            </a:extLst>
          </p:cNvPr>
          <p:cNvGraphicFramePr/>
          <p:nvPr>
            <p:extLst>
              <p:ext uri="{D42A27DB-BD31-4B8C-83A1-F6EECF244321}">
                <p14:modId xmlns:p14="http://schemas.microsoft.com/office/powerpoint/2010/main" val="357638726"/>
              </p:ext>
            </p:extLst>
          </p:nvPr>
        </p:nvGraphicFramePr>
        <p:xfrm>
          <a:off x="659968" y="1397000"/>
          <a:ext cx="367233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다이어그램 5">
            <a:extLst>
              <a:ext uri="{FF2B5EF4-FFF2-40B4-BE49-F238E27FC236}">
                <a16:creationId xmlns:a16="http://schemas.microsoft.com/office/drawing/2014/main" id="{FC69F663-7BC9-40D4-ABDB-3649AA615C7C}"/>
              </a:ext>
            </a:extLst>
          </p:cNvPr>
          <p:cNvGraphicFramePr/>
          <p:nvPr>
            <p:extLst>
              <p:ext uri="{D42A27DB-BD31-4B8C-83A1-F6EECF244321}">
                <p14:modId xmlns:p14="http://schemas.microsoft.com/office/powerpoint/2010/main" val="953728853"/>
              </p:ext>
            </p:extLst>
          </p:nvPr>
        </p:nvGraphicFramePr>
        <p:xfrm>
          <a:off x="1489496" y="1389933"/>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BEACE0CB-7D30-41A5-BD3D-10C885603370}"/>
              </a:ext>
            </a:extLst>
          </p:cNvPr>
          <p:cNvSpPr txBox="1"/>
          <p:nvPr/>
        </p:nvSpPr>
        <p:spPr>
          <a:xfrm>
            <a:off x="2159732" y="1844824"/>
            <a:ext cx="1368152" cy="338554"/>
          </a:xfrm>
          <a:prstGeom prst="rect">
            <a:avLst/>
          </a:prstGeom>
          <a:solidFill>
            <a:schemeClr val="accent3">
              <a:lumMod val="60000"/>
              <a:lumOff val="40000"/>
            </a:schemeClr>
          </a:solidFill>
          <a:ln>
            <a:solidFill>
              <a:schemeClr val="accent3">
                <a:lumMod val="75000"/>
              </a:schemeClr>
            </a:solidFill>
          </a:ln>
        </p:spPr>
        <p:txBody>
          <a:bodyPr wrap="square" rtlCol="0">
            <a:spAutoFit/>
          </a:bodyPr>
          <a:lstStyle/>
          <a:p>
            <a:r>
              <a:rPr lang="ko-KR" altLang="en-US" sz="1600" dirty="0"/>
              <a:t>부동산원</a:t>
            </a:r>
          </a:p>
        </p:txBody>
      </p:sp>
      <p:sp>
        <p:nvSpPr>
          <p:cNvPr id="9" name="TextBox 8">
            <a:extLst>
              <a:ext uri="{FF2B5EF4-FFF2-40B4-BE49-F238E27FC236}">
                <a16:creationId xmlns:a16="http://schemas.microsoft.com/office/drawing/2014/main" id="{C87F064D-5290-4219-AE7F-FCD18C6B7D53}"/>
              </a:ext>
            </a:extLst>
          </p:cNvPr>
          <p:cNvSpPr txBox="1"/>
          <p:nvPr/>
        </p:nvSpPr>
        <p:spPr>
          <a:xfrm>
            <a:off x="2159732" y="1376494"/>
            <a:ext cx="1368152" cy="307777"/>
          </a:xfrm>
          <a:prstGeom prst="rect">
            <a:avLst/>
          </a:prstGeom>
          <a:solidFill>
            <a:schemeClr val="accent3">
              <a:lumMod val="60000"/>
              <a:lumOff val="40000"/>
            </a:schemeClr>
          </a:solidFill>
          <a:ln>
            <a:solidFill>
              <a:schemeClr val="accent3">
                <a:lumMod val="75000"/>
              </a:schemeClr>
            </a:solidFill>
          </a:ln>
        </p:spPr>
        <p:txBody>
          <a:bodyPr wrap="square" rtlCol="0">
            <a:spAutoFit/>
          </a:bodyPr>
          <a:lstStyle/>
          <a:p>
            <a:r>
              <a:rPr lang="ko-KR" altLang="en-US" sz="1400" dirty="0"/>
              <a:t>신용정보회사</a:t>
            </a:r>
          </a:p>
        </p:txBody>
      </p:sp>
      <p:sp>
        <p:nvSpPr>
          <p:cNvPr id="10" name="TextBox 9">
            <a:extLst>
              <a:ext uri="{FF2B5EF4-FFF2-40B4-BE49-F238E27FC236}">
                <a16:creationId xmlns:a16="http://schemas.microsoft.com/office/drawing/2014/main" id="{9B9179ED-7F87-4E07-88F0-E1843953D123}"/>
              </a:ext>
            </a:extLst>
          </p:cNvPr>
          <p:cNvSpPr txBox="1"/>
          <p:nvPr/>
        </p:nvSpPr>
        <p:spPr>
          <a:xfrm>
            <a:off x="2142967" y="5158340"/>
            <a:ext cx="4680520" cy="646331"/>
          </a:xfrm>
          <a:prstGeom prst="rect">
            <a:avLst/>
          </a:prstGeom>
          <a:noFill/>
        </p:spPr>
        <p:txBody>
          <a:bodyPr wrap="square" rtlCol="0">
            <a:spAutoFit/>
          </a:bodyPr>
          <a:lstStyle/>
          <a:p>
            <a:pPr marL="285750" indent="-285750">
              <a:buFont typeface="Wingdings" panose="05000000000000000000" pitchFamily="2" charset="2"/>
              <a:buChar char="ü"/>
            </a:pPr>
            <a:r>
              <a:rPr lang="ko-KR" altLang="en-US" dirty="0"/>
              <a:t>대출심사 </a:t>
            </a:r>
            <a:r>
              <a:rPr lang="en-US" altLang="ko-KR" dirty="0"/>
              <a:t>: </a:t>
            </a:r>
            <a:r>
              <a:rPr lang="ko-KR" altLang="en-US" dirty="0"/>
              <a:t>자동심사 추세</a:t>
            </a:r>
            <a:endParaRPr lang="en-US" altLang="ko-KR" dirty="0"/>
          </a:p>
          <a:p>
            <a:pPr marL="285750" indent="-285750">
              <a:buFont typeface="Wingdings" panose="05000000000000000000" pitchFamily="2" charset="2"/>
              <a:buChar char="ü"/>
            </a:pPr>
            <a:r>
              <a:rPr lang="ko-KR" altLang="en-US" dirty="0"/>
              <a:t>연체 예측 중요</a:t>
            </a:r>
          </a:p>
        </p:txBody>
      </p:sp>
    </p:spTree>
    <p:extLst>
      <p:ext uri="{BB962C8B-B14F-4D97-AF65-F5344CB8AC3E}">
        <p14:creationId xmlns:p14="http://schemas.microsoft.com/office/powerpoint/2010/main" val="4056115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F127002B-1240-4354-A7F4-B7673816EF58}"/>
              </a:ext>
            </a:extLst>
          </p:cNvPr>
          <p:cNvPicPr>
            <a:picLocks noChangeAspect="1"/>
          </p:cNvPicPr>
          <p:nvPr/>
        </p:nvPicPr>
        <p:blipFill>
          <a:blip r:embed="rId2"/>
          <a:stretch>
            <a:fillRect/>
          </a:stretch>
        </p:blipFill>
        <p:spPr>
          <a:xfrm>
            <a:off x="1115615" y="1052736"/>
            <a:ext cx="6611273" cy="4039164"/>
          </a:xfrm>
          <a:prstGeom prst="rect">
            <a:avLst/>
          </a:prstGeom>
        </p:spPr>
      </p:pic>
      <p:sp>
        <p:nvSpPr>
          <p:cNvPr id="6" name="직사각형 5">
            <a:extLst>
              <a:ext uri="{FF2B5EF4-FFF2-40B4-BE49-F238E27FC236}">
                <a16:creationId xmlns:a16="http://schemas.microsoft.com/office/drawing/2014/main" id="{072C4071-A1E5-4CFF-B453-25A5663756BA}"/>
              </a:ext>
            </a:extLst>
          </p:cNvPr>
          <p:cNvSpPr/>
          <p:nvPr/>
        </p:nvSpPr>
        <p:spPr>
          <a:xfrm>
            <a:off x="1619672" y="5153063"/>
            <a:ext cx="3831802" cy="1323439"/>
          </a:xfrm>
          <a:prstGeom prst="rect">
            <a:avLst/>
          </a:prstGeom>
          <a:ln>
            <a:solidFill>
              <a:schemeClr val="accent1">
                <a:lumMod val="75000"/>
              </a:schemeClr>
            </a:solidFill>
          </a:ln>
        </p:spPr>
        <p:txBody>
          <a:bodyPr wrap="square">
            <a:spAutoFit/>
          </a:bodyPr>
          <a:lstStyle/>
          <a:p>
            <a:r>
              <a:rPr lang="ko-KR" altLang="en-US" sz="1000" dirty="0"/>
              <a:t>선정기준</a:t>
            </a:r>
            <a:r>
              <a:rPr lang="en-US" altLang="ko-KR" sz="1000" dirty="0"/>
              <a:t>(</a:t>
            </a:r>
            <a:r>
              <a:rPr lang="ko-KR" altLang="en-US" sz="1000" dirty="0"/>
              <a:t>사례</a:t>
            </a:r>
            <a:r>
              <a:rPr lang="en-US" altLang="ko-KR" sz="1000" dirty="0"/>
              <a:t>)</a:t>
            </a:r>
            <a:endParaRPr lang="ko-KR" altLang="en-US" sz="1000" dirty="0"/>
          </a:p>
          <a:p>
            <a:pPr marL="742950" lvl="1" indent="-285750">
              <a:buFont typeface="Wingdings" panose="05000000000000000000" pitchFamily="2" charset="2"/>
              <a:buChar char="ü"/>
            </a:pPr>
            <a:r>
              <a:rPr lang="ko-KR" altLang="en-US" sz="1000" dirty="0"/>
              <a:t>재무 건전성</a:t>
            </a:r>
            <a:r>
              <a:rPr lang="en-US" altLang="ko-KR" sz="1000" dirty="0"/>
              <a:t>(</a:t>
            </a:r>
            <a:r>
              <a:rPr lang="ko-KR" altLang="en-US" sz="1000" dirty="0"/>
              <a:t>시가총액</a:t>
            </a:r>
            <a:r>
              <a:rPr lang="en-US" altLang="ko-KR" sz="1000" dirty="0"/>
              <a:t>, </a:t>
            </a:r>
            <a:r>
              <a:rPr lang="ko-KR" altLang="en-US" sz="1000" dirty="0"/>
              <a:t>자본금</a:t>
            </a:r>
            <a:r>
              <a:rPr lang="en-US" altLang="ko-KR" sz="1000" dirty="0"/>
              <a:t>,</a:t>
            </a:r>
            <a:r>
              <a:rPr lang="ko-KR" altLang="en-US" sz="1000" dirty="0"/>
              <a:t>등</a:t>
            </a:r>
            <a:r>
              <a:rPr lang="en-US" altLang="ko-KR" sz="1000" dirty="0"/>
              <a:t>)</a:t>
            </a:r>
            <a:endParaRPr lang="ko-KR" altLang="en-US" sz="1000" dirty="0"/>
          </a:p>
          <a:p>
            <a:pPr marL="742950" lvl="1" indent="-285750">
              <a:buFont typeface="Wingdings" panose="05000000000000000000" pitchFamily="2" charset="2"/>
              <a:buChar char="ü"/>
            </a:pPr>
            <a:r>
              <a:rPr lang="ko-KR" altLang="en-US" sz="1000" dirty="0"/>
              <a:t>안정적 수익</a:t>
            </a:r>
          </a:p>
          <a:p>
            <a:pPr marL="742950" lvl="1" indent="-285750">
              <a:buFont typeface="Wingdings" panose="05000000000000000000" pitchFamily="2" charset="2"/>
              <a:buChar char="ü"/>
            </a:pPr>
            <a:r>
              <a:rPr lang="ko-KR" altLang="en-US" sz="1000" dirty="0"/>
              <a:t>수년간의 배당실적</a:t>
            </a:r>
          </a:p>
          <a:p>
            <a:pPr marL="742950" lvl="1" indent="-285750">
              <a:buFont typeface="Wingdings" panose="05000000000000000000" pitchFamily="2" charset="2"/>
              <a:buChar char="ü"/>
            </a:pPr>
            <a:r>
              <a:rPr lang="ko-KR" altLang="en-US" sz="1000" dirty="0"/>
              <a:t>수익의 성장</a:t>
            </a:r>
            <a:r>
              <a:rPr lang="en-US" altLang="ko-KR" sz="1000" dirty="0"/>
              <a:t>(ROE&gt; </a:t>
            </a:r>
            <a:r>
              <a:rPr lang="ko-KR" altLang="en-US" sz="1000" dirty="0"/>
              <a:t>요구수익률 </a:t>
            </a:r>
            <a:r>
              <a:rPr lang="en-US" altLang="ko-KR" sz="1000" dirty="0"/>
              <a:t>+ </a:t>
            </a:r>
            <a:r>
              <a:rPr lang="ko-KR" altLang="en-US" sz="1000" dirty="0"/>
              <a:t>알파</a:t>
            </a:r>
            <a:r>
              <a:rPr lang="en-US" altLang="ko-KR" sz="1000" dirty="0"/>
              <a:t>)</a:t>
            </a:r>
            <a:endParaRPr lang="ko-KR" altLang="en-US" sz="1000" dirty="0"/>
          </a:p>
          <a:p>
            <a:pPr marL="742950" lvl="1" indent="-285750">
              <a:buFont typeface="Wingdings" panose="05000000000000000000" pitchFamily="2" charset="2"/>
              <a:buChar char="ü"/>
            </a:pPr>
            <a:r>
              <a:rPr lang="ko-KR" altLang="en-US" sz="1000" dirty="0"/>
              <a:t>적정한 </a:t>
            </a:r>
            <a:r>
              <a:rPr lang="en-US" altLang="ko-KR" sz="1000" dirty="0"/>
              <a:t>PER(3</a:t>
            </a:r>
            <a:r>
              <a:rPr lang="ko-KR" altLang="en-US" sz="1000" dirty="0"/>
              <a:t>년 평균 </a:t>
            </a:r>
            <a:r>
              <a:rPr lang="en-US" altLang="ko-KR" sz="1000" dirty="0"/>
              <a:t>15</a:t>
            </a:r>
            <a:r>
              <a:rPr lang="ko-KR" altLang="en-US" sz="1000" dirty="0"/>
              <a:t>이하</a:t>
            </a:r>
            <a:r>
              <a:rPr lang="en-US" altLang="ko-KR" sz="1000" dirty="0"/>
              <a:t>)</a:t>
            </a:r>
          </a:p>
          <a:p>
            <a:pPr marL="742950" lvl="1" indent="-285750">
              <a:buFont typeface="Wingdings" panose="05000000000000000000" pitchFamily="2" charset="2"/>
              <a:buChar char="ü"/>
            </a:pPr>
            <a:r>
              <a:rPr lang="en-US" altLang="ko-KR" sz="1000" dirty="0"/>
              <a:t>PBR 1.5</a:t>
            </a:r>
            <a:r>
              <a:rPr lang="ko-KR" altLang="en-US" sz="1000" dirty="0"/>
              <a:t>배 이하</a:t>
            </a:r>
          </a:p>
          <a:p>
            <a:pPr marL="742950" lvl="1" indent="-285750">
              <a:buFont typeface="Wingdings" panose="05000000000000000000" pitchFamily="2" charset="2"/>
              <a:buChar char="ü"/>
            </a:pPr>
            <a:r>
              <a:rPr lang="ko-KR" altLang="en-US" sz="1000" dirty="0"/>
              <a:t>적당한 다양성 가지되 너무 많지 않게</a:t>
            </a:r>
            <a:r>
              <a:rPr lang="en-US" altLang="ko-KR" sz="1000" dirty="0"/>
              <a:t>(10~30</a:t>
            </a:r>
            <a:r>
              <a:rPr lang="ko-KR" altLang="en-US" sz="1000" dirty="0"/>
              <a:t>종목</a:t>
            </a:r>
            <a:r>
              <a:rPr lang="en-US" altLang="ko-KR" sz="1000" dirty="0"/>
              <a:t>)</a:t>
            </a:r>
          </a:p>
        </p:txBody>
      </p:sp>
      <p:sp>
        <p:nvSpPr>
          <p:cNvPr id="8" name="TextBox 7">
            <a:extLst>
              <a:ext uri="{FF2B5EF4-FFF2-40B4-BE49-F238E27FC236}">
                <a16:creationId xmlns:a16="http://schemas.microsoft.com/office/drawing/2014/main" id="{6C0FF15B-46CD-4302-BD22-22D7D8385E0F}"/>
              </a:ext>
            </a:extLst>
          </p:cNvPr>
          <p:cNvSpPr txBox="1"/>
          <p:nvPr/>
        </p:nvSpPr>
        <p:spPr>
          <a:xfrm>
            <a:off x="323528" y="280785"/>
            <a:ext cx="2232248" cy="369332"/>
          </a:xfrm>
          <a:prstGeom prst="rect">
            <a:avLst/>
          </a:prstGeom>
          <a:noFill/>
        </p:spPr>
        <p:txBody>
          <a:bodyPr wrap="square" rtlCol="0">
            <a:spAutoFit/>
          </a:bodyPr>
          <a:lstStyle/>
          <a:p>
            <a:r>
              <a:rPr lang="ko-KR" altLang="en-US" dirty="0"/>
              <a:t>자산운용</a:t>
            </a:r>
          </a:p>
        </p:txBody>
      </p:sp>
      <p:sp>
        <p:nvSpPr>
          <p:cNvPr id="9" name="TextBox 8">
            <a:extLst>
              <a:ext uri="{FF2B5EF4-FFF2-40B4-BE49-F238E27FC236}">
                <a16:creationId xmlns:a16="http://schemas.microsoft.com/office/drawing/2014/main" id="{270CCFAF-B875-4C02-824C-9A2780B03C11}"/>
              </a:ext>
            </a:extLst>
          </p:cNvPr>
          <p:cNvSpPr txBox="1"/>
          <p:nvPr/>
        </p:nvSpPr>
        <p:spPr>
          <a:xfrm>
            <a:off x="1439652" y="2152806"/>
            <a:ext cx="1404156" cy="369332"/>
          </a:xfrm>
          <a:prstGeom prst="rect">
            <a:avLst/>
          </a:prstGeom>
          <a:noFill/>
          <a:ln w="38100">
            <a:solidFill>
              <a:srgbClr val="C00000"/>
            </a:solidFill>
          </a:ln>
        </p:spPr>
        <p:txBody>
          <a:bodyPr wrap="square" rtlCol="0">
            <a:spAutoFit/>
          </a:bodyPr>
          <a:lstStyle/>
          <a:p>
            <a:endParaRPr lang="ko-KR" altLang="en-US" dirty="0"/>
          </a:p>
        </p:txBody>
      </p:sp>
    </p:spTree>
    <p:extLst>
      <p:ext uri="{BB962C8B-B14F-4D97-AF65-F5344CB8AC3E}">
        <p14:creationId xmlns:p14="http://schemas.microsoft.com/office/powerpoint/2010/main" val="3640042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65EC2EC2-47E1-4A2E-B13F-1F87D82FA576}"/>
              </a:ext>
            </a:extLst>
          </p:cNvPr>
          <p:cNvPicPr>
            <a:picLocks noChangeAspect="1"/>
          </p:cNvPicPr>
          <p:nvPr/>
        </p:nvPicPr>
        <p:blipFill>
          <a:blip r:embed="rId2"/>
          <a:stretch>
            <a:fillRect/>
          </a:stretch>
        </p:blipFill>
        <p:spPr>
          <a:xfrm>
            <a:off x="3739464" y="3083705"/>
            <a:ext cx="5076056" cy="2988501"/>
          </a:xfrm>
          <a:prstGeom prst="rect">
            <a:avLst/>
          </a:prstGeom>
        </p:spPr>
      </p:pic>
      <p:pic>
        <p:nvPicPr>
          <p:cNvPr id="3" name="그림 2">
            <a:extLst>
              <a:ext uri="{FF2B5EF4-FFF2-40B4-BE49-F238E27FC236}">
                <a16:creationId xmlns:a16="http://schemas.microsoft.com/office/drawing/2014/main" id="{472D8B4A-5F46-4BD8-B664-6F8B2C676AED}"/>
              </a:ext>
            </a:extLst>
          </p:cNvPr>
          <p:cNvPicPr>
            <a:picLocks noChangeAspect="1"/>
          </p:cNvPicPr>
          <p:nvPr/>
        </p:nvPicPr>
        <p:blipFill>
          <a:blip r:embed="rId3"/>
          <a:stretch>
            <a:fillRect/>
          </a:stretch>
        </p:blipFill>
        <p:spPr>
          <a:xfrm>
            <a:off x="3379424" y="2510500"/>
            <a:ext cx="5436096" cy="467871"/>
          </a:xfrm>
          <a:prstGeom prst="rect">
            <a:avLst/>
          </a:prstGeom>
        </p:spPr>
      </p:pic>
      <p:pic>
        <p:nvPicPr>
          <p:cNvPr id="6" name="그림 5">
            <a:extLst>
              <a:ext uri="{FF2B5EF4-FFF2-40B4-BE49-F238E27FC236}">
                <a16:creationId xmlns:a16="http://schemas.microsoft.com/office/drawing/2014/main" id="{E6FE7E87-456B-4588-8357-98B4CC232A37}"/>
              </a:ext>
            </a:extLst>
          </p:cNvPr>
          <p:cNvPicPr>
            <a:picLocks noChangeAspect="1"/>
          </p:cNvPicPr>
          <p:nvPr/>
        </p:nvPicPr>
        <p:blipFill>
          <a:blip r:embed="rId4"/>
          <a:stretch>
            <a:fillRect/>
          </a:stretch>
        </p:blipFill>
        <p:spPr>
          <a:xfrm>
            <a:off x="3428760" y="1815229"/>
            <a:ext cx="5463720" cy="551293"/>
          </a:xfrm>
          <a:prstGeom prst="rect">
            <a:avLst/>
          </a:prstGeom>
        </p:spPr>
      </p:pic>
      <p:sp>
        <p:nvSpPr>
          <p:cNvPr id="9" name="직사각형 8">
            <a:extLst>
              <a:ext uri="{FF2B5EF4-FFF2-40B4-BE49-F238E27FC236}">
                <a16:creationId xmlns:a16="http://schemas.microsoft.com/office/drawing/2014/main" id="{FFDCDD9B-9DA0-4E52-A9CC-CD60B29B5F60}"/>
              </a:ext>
            </a:extLst>
          </p:cNvPr>
          <p:cNvSpPr/>
          <p:nvPr/>
        </p:nvSpPr>
        <p:spPr>
          <a:xfrm>
            <a:off x="395536" y="974844"/>
            <a:ext cx="7848872" cy="646331"/>
          </a:xfrm>
          <a:prstGeom prst="rect">
            <a:avLst/>
          </a:prstGeom>
        </p:spPr>
        <p:txBody>
          <a:bodyPr wrap="square">
            <a:spAutoFit/>
          </a:bodyPr>
          <a:lstStyle/>
          <a:p>
            <a:pPr latinLnBrk="0"/>
            <a:r>
              <a:rPr lang="ko-KR" altLang="en-US" sz="1200" dirty="0">
                <a:solidFill>
                  <a:srgbClr val="222222"/>
                </a:solidFill>
                <a:latin typeface="NanumSquare-R"/>
              </a:rPr>
              <a:t>신용평가 의사결정 지원</a:t>
            </a:r>
            <a:r>
              <a:rPr lang="en-US" altLang="ko-KR" sz="1200" dirty="0">
                <a:solidFill>
                  <a:srgbClr val="222222"/>
                </a:solidFill>
                <a:latin typeface="NanumSquare-R"/>
              </a:rPr>
              <a:t>, </a:t>
            </a:r>
            <a:r>
              <a:rPr lang="ko-KR" altLang="en-US" sz="1200" dirty="0">
                <a:solidFill>
                  <a:srgbClr val="222222"/>
                </a:solidFill>
                <a:latin typeface="NanumSquare-R"/>
              </a:rPr>
              <a:t>조기경보 의사결정 지원 등에 활용할 목적으로 </a:t>
            </a:r>
            <a:r>
              <a:rPr lang="en-US" altLang="ko-KR" sz="1200" dirty="0">
                <a:solidFill>
                  <a:srgbClr val="222222"/>
                </a:solidFill>
                <a:latin typeface="NanumSquare-R"/>
              </a:rPr>
              <a:t>KED DB </a:t>
            </a:r>
            <a:r>
              <a:rPr lang="ko-KR" altLang="en-US" sz="1200" dirty="0">
                <a:solidFill>
                  <a:srgbClr val="222222"/>
                </a:solidFill>
                <a:latin typeface="NanumSquare-R"/>
              </a:rPr>
              <a:t>등을 가공하여 신용정보주체의 위험관리에 유용한 정보를 생산</a:t>
            </a:r>
            <a:r>
              <a:rPr lang="en-US" altLang="ko-KR" sz="1200" dirty="0">
                <a:solidFill>
                  <a:srgbClr val="222222"/>
                </a:solidFill>
                <a:latin typeface="NanumSquare-R"/>
              </a:rPr>
              <a:t>·</a:t>
            </a:r>
            <a:r>
              <a:rPr lang="ko-KR" altLang="en-US" sz="1200" dirty="0">
                <a:solidFill>
                  <a:srgbClr val="222222"/>
                </a:solidFill>
                <a:latin typeface="NanumSquare-R"/>
              </a:rPr>
              <a:t>제공 및 위험관리정보의 사전 유용성</a:t>
            </a:r>
            <a:r>
              <a:rPr lang="en-US" altLang="ko-KR" sz="1200" dirty="0">
                <a:solidFill>
                  <a:srgbClr val="222222"/>
                </a:solidFill>
                <a:latin typeface="NanumSquare-R"/>
              </a:rPr>
              <a:t>, </a:t>
            </a:r>
            <a:r>
              <a:rPr lang="ko-KR" altLang="en-US" sz="1200" dirty="0">
                <a:solidFill>
                  <a:srgbClr val="222222"/>
                </a:solidFill>
                <a:latin typeface="NanumSquare-R"/>
              </a:rPr>
              <a:t>사후 모니터링 분석 등을 제공하는 서비스를 통칭</a:t>
            </a:r>
            <a:endParaRPr lang="ko-KR" altLang="en-US" dirty="0"/>
          </a:p>
        </p:txBody>
      </p:sp>
      <p:sp>
        <p:nvSpPr>
          <p:cNvPr id="10" name="직사각형 9">
            <a:extLst>
              <a:ext uri="{FF2B5EF4-FFF2-40B4-BE49-F238E27FC236}">
                <a16:creationId xmlns:a16="http://schemas.microsoft.com/office/drawing/2014/main" id="{5256C191-8BC5-4227-9810-EE876C126DD5}"/>
              </a:ext>
            </a:extLst>
          </p:cNvPr>
          <p:cNvSpPr/>
          <p:nvPr/>
        </p:nvSpPr>
        <p:spPr>
          <a:xfrm>
            <a:off x="599139" y="365261"/>
            <a:ext cx="5773061" cy="369332"/>
          </a:xfrm>
          <a:prstGeom prst="rect">
            <a:avLst/>
          </a:prstGeom>
        </p:spPr>
        <p:txBody>
          <a:bodyPr wrap="square">
            <a:spAutoFit/>
          </a:bodyPr>
          <a:lstStyle/>
          <a:p>
            <a:pPr latinLnBrk="0"/>
            <a:r>
              <a:rPr lang="ko-KR" altLang="en-US" dirty="0">
                <a:solidFill>
                  <a:srgbClr val="444444"/>
                </a:solidFill>
                <a:latin typeface="NanumSquare-EB"/>
              </a:rPr>
              <a:t>빅데이터 분석정보 서비스</a:t>
            </a:r>
            <a:r>
              <a:rPr lang="en-US" altLang="ko-KR" dirty="0">
                <a:solidFill>
                  <a:srgbClr val="444444"/>
                </a:solidFill>
                <a:latin typeface="NanumSquare-EB"/>
              </a:rPr>
              <a:t>:</a:t>
            </a:r>
            <a:r>
              <a:rPr lang="ko-KR" altLang="en-US" dirty="0">
                <a:solidFill>
                  <a:srgbClr val="444444"/>
                </a:solidFill>
                <a:latin typeface="NanumSquare-EB"/>
              </a:rPr>
              <a:t>여신심사 사후관리 활용</a:t>
            </a:r>
            <a:endParaRPr lang="ko-KR" altLang="en-US" b="0" i="0" dirty="0">
              <a:solidFill>
                <a:srgbClr val="444444"/>
              </a:solidFill>
              <a:effectLst/>
              <a:latin typeface="NanumSquare-EB"/>
            </a:endParaRPr>
          </a:p>
        </p:txBody>
      </p:sp>
      <p:pic>
        <p:nvPicPr>
          <p:cNvPr id="11" name="그림 10">
            <a:extLst>
              <a:ext uri="{FF2B5EF4-FFF2-40B4-BE49-F238E27FC236}">
                <a16:creationId xmlns:a16="http://schemas.microsoft.com/office/drawing/2014/main" id="{FE588AE7-E3A4-4485-8729-7D5DB5774971}"/>
              </a:ext>
            </a:extLst>
          </p:cNvPr>
          <p:cNvPicPr>
            <a:picLocks noChangeAspect="1"/>
          </p:cNvPicPr>
          <p:nvPr/>
        </p:nvPicPr>
        <p:blipFill>
          <a:blip r:embed="rId5"/>
          <a:stretch>
            <a:fillRect/>
          </a:stretch>
        </p:blipFill>
        <p:spPr>
          <a:xfrm>
            <a:off x="328480" y="1723577"/>
            <a:ext cx="2983888" cy="1164056"/>
          </a:xfrm>
          <a:prstGeom prst="rect">
            <a:avLst/>
          </a:prstGeom>
        </p:spPr>
      </p:pic>
      <p:sp>
        <p:nvSpPr>
          <p:cNvPr id="12" name="직사각형 11">
            <a:extLst>
              <a:ext uri="{FF2B5EF4-FFF2-40B4-BE49-F238E27FC236}">
                <a16:creationId xmlns:a16="http://schemas.microsoft.com/office/drawing/2014/main" id="{DC2EEFF8-F1EB-40D4-80BD-2870DCDF87E7}"/>
              </a:ext>
            </a:extLst>
          </p:cNvPr>
          <p:cNvSpPr/>
          <p:nvPr/>
        </p:nvSpPr>
        <p:spPr>
          <a:xfrm>
            <a:off x="328470" y="2990035"/>
            <a:ext cx="2883738" cy="276999"/>
          </a:xfrm>
          <a:prstGeom prst="rect">
            <a:avLst/>
          </a:prstGeom>
        </p:spPr>
        <p:txBody>
          <a:bodyPr wrap="none">
            <a:spAutoFit/>
          </a:bodyPr>
          <a:lstStyle/>
          <a:p>
            <a:r>
              <a:rPr lang="en-US" altLang="ko-KR" sz="1200" dirty="0"/>
              <a:t>http://www.kedkorea.com/si/SISIN05R0.do</a:t>
            </a:r>
            <a:endParaRPr lang="ko-KR" altLang="en-US" sz="1200" dirty="0"/>
          </a:p>
        </p:txBody>
      </p:sp>
    </p:spTree>
    <p:extLst>
      <p:ext uri="{BB962C8B-B14F-4D97-AF65-F5344CB8AC3E}">
        <p14:creationId xmlns:p14="http://schemas.microsoft.com/office/powerpoint/2010/main" val="42118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D8370181-D23F-4E14-A63B-E2EDE0C636D3}"/>
              </a:ext>
            </a:extLst>
          </p:cNvPr>
          <p:cNvPicPr>
            <a:picLocks noChangeAspect="1"/>
          </p:cNvPicPr>
          <p:nvPr/>
        </p:nvPicPr>
        <p:blipFill>
          <a:blip r:embed="rId2"/>
          <a:stretch>
            <a:fillRect/>
          </a:stretch>
        </p:blipFill>
        <p:spPr>
          <a:xfrm>
            <a:off x="697174" y="1340768"/>
            <a:ext cx="7907274" cy="3960440"/>
          </a:xfrm>
          <a:prstGeom prst="rect">
            <a:avLst/>
          </a:prstGeom>
        </p:spPr>
      </p:pic>
      <p:sp>
        <p:nvSpPr>
          <p:cNvPr id="3" name="직사각형 2">
            <a:extLst>
              <a:ext uri="{FF2B5EF4-FFF2-40B4-BE49-F238E27FC236}">
                <a16:creationId xmlns:a16="http://schemas.microsoft.com/office/drawing/2014/main" id="{B5426924-4074-4F10-831D-9706B3BD4701}"/>
              </a:ext>
            </a:extLst>
          </p:cNvPr>
          <p:cNvSpPr/>
          <p:nvPr/>
        </p:nvSpPr>
        <p:spPr>
          <a:xfrm>
            <a:off x="467544" y="346152"/>
            <a:ext cx="5760640" cy="369332"/>
          </a:xfrm>
          <a:prstGeom prst="rect">
            <a:avLst/>
          </a:prstGeom>
        </p:spPr>
        <p:txBody>
          <a:bodyPr wrap="square">
            <a:spAutoFit/>
          </a:bodyPr>
          <a:lstStyle/>
          <a:p>
            <a:r>
              <a:rPr lang="ko-KR" altLang="en-US" dirty="0"/>
              <a:t>신용평가사 신용등급 도출 절차</a:t>
            </a:r>
            <a:r>
              <a:rPr lang="en-US" altLang="ko-KR" dirty="0"/>
              <a:t>(NICE</a:t>
            </a:r>
            <a:r>
              <a:rPr lang="ko-KR" altLang="en-US" dirty="0"/>
              <a:t>신용평가</a:t>
            </a:r>
            <a:r>
              <a:rPr lang="en-US" altLang="ko-KR" dirty="0"/>
              <a:t>)</a:t>
            </a:r>
            <a:endParaRPr lang="ko-KR" altLang="en-US" dirty="0"/>
          </a:p>
        </p:txBody>
      </p:sp>
    </p:spTree>
    <p:extLst>
      <p:ext uri="{BB962C8B-B14F-4D97-AF65-F5344CB8AC3E}">
        <p14:creationId xmlns:p14="http://schemas.microsoft.com/office/powerpoint/2010/main" val="2603243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25183C2-3A38-4862-9B2B-4ECC9D1228FA}"/>
              </a:ext>
            </a:extLst>
          </p:cNvPr>
          <p:cNvSpPr txBox="1"/>
          <p:nvPr/>
        </p:nvSpPr>
        <p:spPr>
          <a:xfrm>
            <a:off x="395536" y="280785"/>
            <a:ext cx="2952328" cy="369332"/>
          </a:xfrm>
          <a:prstGeom prst="rect">
            <a:avLst/>
          </a:prstGeom>
          <a:noFill/>
        </p:spPr>
        <p:txBody>
          <a:bodyPr wrap="square" rtlCol="0">
            <a:spAutoFit/>
          </a:bodyPr>
          <a:lstStyle/>
          <a:p>
            <a:r>
              <a:rPr lang="ko-KR" altLang="en-US" dirty="0"/>
              <a:t>부실예측 목적</a:t>
            </a:r>
            <a:r>
              <a:rPr lang="en-US" altLang="ko-KR" dirty="0"/>
              <a:t>?</a:t>
            </a:r>
            <a:endParaRPr lang="ko-KR" altLang="en-US" dirty="0"/>
          </a:p>
        </p:txBody>
      </p:sp>
      <p:sp>
        <p:nvSpPr>
          <p:cNvPr id="3" name="TextBox 2">
            <a:extLst>
              <a:ext uri="{FF2B5EF4-FFF2-40B4-BE49-F238E27FC236}">
                <a16:creationId xmlns:a16="http://schemas.microsoft.com/office/drawing/2014/main" id="{FCBE9718-6380-4642-8D3F-5D5DF9D78F27}"/>
              </a:ext>
            </a:extLst>
          </p:cNvPr>
          <p:cNvSpPr txBox="1"/>
          <p:nvPr/>
        </p:nvSpPr>
        <p:spPr>
          <a:xfrm>
            <a:off x="755576" y="1340768"/>
            <a:ext cx="3600400" cy="1600438"/>
          </a:xfrm>
          <a:prstGeom prst="rect">
            <a:avLst/>
          </a:prstGeom>
          <a:noFill/>
          <a:ln>
            <a:solidFill>
              <a:srgbClr val="FF0000"/>
            </a:solidFill>
          </a:ln>
        </p:spPr>
        <p:txBody>
          <a:bodyPr wrap="square" rtlCol="0">
            <a:spAutoFit/>
          </a:bodyPr>
          <a:lstStyle/>
          <a:p>
            <a:r>
              <a:rPr lang="en-US" altLang="ko-KR" sz="1400" dirty="0"/>
              <a:t>-</a:t>
            </a:r>
            <a:r>
              <a:rPr lang="ko-KR" altLang="en-US" sz="1400" dirty="0"/>
              <a:t>여신관리</a:t>
            </a:r>
            <a:endParaRPr lang="en-US" altLang="ko-KR" sz="1400" dirty="0"/>
          </a:p>
          <a:p>
            <a:r>
              <a:rPr lang="en-US" altLang="ko-KR" sz="1400" dirty="0"/>
              <a:t>- </a:t>
            </a:r>
            <a:r>
              <a:rPr lang="ko-KR" altLang="en-US" sz="1400" dirty="0"/>
              <a:t>여신 일정 액 이상</a:t>
            </a:r>
            <a:endParaRPr lang="en-US" altLang="ko-KR" sz="1400" dirty="0"/>
          </a:p>
          <a:p>
            <a:r>
              <a:rPr lang="en-US" altLang="ko-KR" sz="1400" dirty="0"/>
              <a:t>- 1</a:t>
            </a:r>
            <a:r>
              <a:rPr lang="ko-KR" altLang="en-US" sz="1400" dirty="0" err="1"/>
              <a:t>년후</a:t>
            </a:r>
            <a:r>
              <a:rPr lang="en-US" altLang="ko-KR" sz="1400" dirty="0"/>
              <a:t>, 2</a:t>
            </a:r>
            <a:r>
              <a:rPr lang="ko-KR" altLang="en-US" sz="1400" dirty="0" err="1"/>
              <a:t>년후</a:t>
            </a:r>
            <a:r>
              <a:rPr lang="ko-KR" altLang="en-US" sz="1400" dirty="0"/>
              <a:t> 등</a:t>
            </a:r>
            <a:endParaRPr lang="en-US" altLang="ko-KR" sz="1400" dirty="0"/>
          </a:p>
          <a:p>
            <a:r>
              <a:rPr lang="en-US" altLang="ko-KR" sz="1400" dirty="0"/>
              <a:t>-</a:t>
            </a:r>
            <a:r>
              <a:rPr lang="ko-KR" altLang="en-US" sz="1400" dirty="0" err="1"/>
              <a:t>투자제외종목선정</a:t>
            </a:r>
            <a:endParaRPr lang="en-US" altLang="ko-KR" sz="1400" dirty="0"/>
          </a:p>
          <a:p>
            <a:r>
              <a:rPr lang="en-US" altLang="ko-KR" sz="1400" dirty="0"/>
              <a:t>-</a:t>
            </a:r>
            <a:r>
              <a:rPr lang="ko-KR" altLang="en-US" sz="1400" dirty="0"/>
              <a:t>신용등급</a:t>
            </a:r>
            <a:r>
              <a:rPr lang="en-US" altLang="ko-KR" sz="1400" dirty="0"/>
              <a:t>(</a:t>
            </a:r>
            <a:r>
              <a:rPr lang="ko-KR" altLang="en-US" sz="1400" dirty="0"/>
              <a:t>점수</a:t>
            </a:r>
            <a:r>
              <a:rPr lang="en-US" altLang="ko-KR" sz="1400" dirty="0"/>
              <a:t>)</a:t>
            </a:r>
            <a:r>
              <a:rPr lang="ko-KR" altLang="en-US" sz="1400" dirty="0"/>
              <a:t>변화</a:t>
            </a:r>
            <a:endParaRPr lang="en-US" altLang="ko-KR" sz="1400" dirty="0"/>
          </a:p>
          <a:p>
            <a:r>
              <a:rPr lang="en-US" altLang="ko-KR" sz="1400" dirty="0"/>
              <a:t>-</a:t>
            </a:r>
            <a:r>
              <a:rPr lang="ko-KR" altLang="en-US" sz="1400" dirty="0"/>
              <a:t>가맹점 부도 예측</a:t>
            </a:r>
            <a:endParaRPr lang="en-US" altLang="ko-KR" sz="1400" dirty="0"/>
          </a:p>
          <a:p>
            <a:r>
              <a:rPr lang="en-US" altLang="ko-KR" sz="1400" dirty="0"/>
              <a:t>-</a:t>
            </a:r>
            <a:r>
              <a:rPr lang="ko-KR" altLang="en-US" sz="1400" dirty="0"/>
              <a:t>기타 </a:t>
            </a:r>
            <a:endParaRPr lang="en-US" altLang="ko-KR" sz="1400" dirty="0"/>
          </a:p>
        </p:txBody>
      </p:sp>
      <p:sp>
        <p:nvSpPr>
          <p:cNvPr id="11" name="화살표: 오른쪽 10">
            <a:extLst>
              <a:ext uri="{FF2B5EF4-FFF2-40B4-BE49-F238E27FC236}">
                <a16:creationId xmlns:a16="http://schemas.microsoft.com/office/drawing/2014/main" id="{CBB951D5-DE24-4CDA-837C-44F7B0732CCD}"/>
              </a:ext>
            </a:extLst>
          </p:cNvPr>
          <p:cNvSpPr/>
          <p:nvPr/>
        </p:nvSpPr>
        <p:spPr>
          <a:xfrm>
            <a:off x="4644008" y="2132856"/>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DC45D26-BD25-46D0-9D83-B605881EB93B}"/>
              </a:ext>
            </a:extLst>
          </p:cNvPr>
          <p:cNvSpPr txBox="1"/>
          <p:nvPr/>
        </p:nvSpPr>
        <p:spPr>
          <a:xfrm>
            <a:off x="6084168" y="2248709"/>
            <a:ext cx="1656184" cy="369332"/>
          </a:xfrm>
          <a:prstGeom prst="rect">
            <a:avLst/>
          </a:prstGeom>
          <a:noFill/>
        </p:spPr>
        <p:txBody>
          <a:bodyPr wrap="square" rtlCol="0">
            <a:spAutoFit/>
          </a:bodyPr>
          <a:lstStyle/>
          <a:p>
            <a:r>
              <a:rPr lang="en-US" altLang="ko-KR" dirty="0"/>
              <a:t>?????</a:t>
            </a:r>
            <a:endParaRPr lang="ko-KR" altLang="en-US" dirty="0"/>
          </a:p>
        </p:txBody>
      </p:sp>
      <p:sp>
        <p:nvSpPr>
          <p:cNvPr id="9" name="설명선: 위쪽 화살표 8">
            <a:extLst>
              <a:ext uri="{FF2B5EF4-FFF2-40B4-BE49-F238E27FC236}">
                <a16:creationId xmlns:a16="http://schemas.microsoft.com/office/drawing/2014/main" id="{E7B9101B-7672-4BB4-9FF0-64E18484812C}"/>
              </a:ext>
            </a:extLst>
          </p:cNvPr>
          <p:cNvSpPr/>
          <p:nvPr/>
        </p:nvSpPr>
        <p:spPr>
          <a:xfrm>
            <a:off x="4201112" y="2962970"/>
            <a:ext cx="1883055" cy="1094151"/>
          </a:xfrm>
          <a:prstGeom prst="upArrow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고려사항</a:t>
            </a:r>
            <a:endParaRPr lang="en-US" altLang="ko-KR" sz="1200" dirty="0">
              <a:solidFill>
                <a:schemeClr val="tx1"/>
              </a:solidFill>
            </a:endParaRPr>
          </a:p>
          <a:p>
            <a:pPr algn="ctr"/>
            <a:r>
              <a:rPr lang="en-US" altLang="ko-KR" sz="1200" dirty="0">
                <a:solidFill>
                  <a:schemeClr val="tx1"/>
                </a:solidFill>
              </a:rPr>
              <a:t>:</a:t>
            </a:r>
            <a:r>
              <a:rPr lang="ko-KR" altLang="en-US" sz="1200" dirty="0">
                <a:solidFill>
                  <a:schemeClr val="tx1"/>
                </a:solidFill>
              </a:rPr>
              <a:t>데이터수집이 가능한가</a:t>
            </a:r>
            <a:r>
              <a:rPr lang="en-US" altLang="ko-KR" sz="1200" dirty="0">
                <a:solidFill>
                  <a:schemeClr val="tx1"/>
                </a:solidFill>
              </a:rPr>
              <a:t>?:</a:t>
            </a:r>
            <a:endParaRPr lang="ko-KR" altLang="en-US" sz="1200" dirty="0">
              <a:solidFill>
                <a:schemeClr val="tx1"/>
              </a:solidFill>
            </a:endParaRPr>
          </a:p>
        </p:txBody>
      </p:sp>
    </p:spTree>
    <p:extLst>
      <p:ext uri="{BB962C8B-B14F-4D97-AF65-F5344CB8AC3E}">
        <p14:creationId xmlns:p14="http://schemas.microsoft.com/office/powerpoint/2010/main" val="404777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F5B38B3E-6257-49A7-9D0F-DEACDC2C4DAD}"/>
              </a:ext>
            </a:extLst>
          </p:cNvPr>
          <p:cNvSpPr/>
          <p:nvPr/>
        </p:nvSpPr>
        <p:spPr>
          <a:xfrm>
            <a:off x="571667" y="275842"/>
            <a:ext cx="6160573" cy="369332"/>
          </a:xfrm>
          <a:prstGeom prst="rect">
            <a:avLst/>
          </a:prstGeom>
        </p:spPr>
        <p:txBody>
          <a:bodyPr wrap="square">
            <a:spAutoFit/>
          </a:bodyPr>
          <a:lstStyle/>
          <a:p>
            <a:r>
              <a:rPr lang="ko-KR" altLang="en-US" dirty="0">
                <a:solidFill>
                  <a:srgbClr val="333333"/>
                </a:solidFill>
                <a:latin typeface="Arial" panose="020B0604020202020204" pitchFamily="34" charset="0"/>
              </a:rPr>
              <a:t>참고 논문 리스트 </a:t>
            </a:r>
            <a:r>
              <a:rPr lang="en-US" altLang="ko-KR" dirty="0">
                <a:solidFill>
                  <a:srgbClr val="333333"/>
                </a:solidFill>
                <a:latin typeface="Arial" panose="020B0604020202020204" pitchFamily="34" charset="0"/>
              </a:rPr>
              <a:t>: </a:t>
            </a:r>
            <a:r>
              <a:rPr lang="ko-KR" altLang="en-US" dirty="0">
                <a:solidFill>
                  <a:srgbClr val="333333"/>
                </a:solidFill>
                <a:latin typeface="Arial" panose="020B0604020202020204" pitchFamily="34" charset="0"/>
              </a:rPr>
              <a:t>팀별 </a:t>
            </a:r>
            <a:r>
              <a:rPr lang="en-US" altLang="ko-KR" dirty="0">
                <a:solidFill>
                  <a:srgbClr val="333333"/>
                </a:solidFill>
                <a:latin typeface="Arial" panose="020B0604020202020204" pitchFamily="34" charset="0"/>
              </a:rPr>
              <a:t>1</a:t>
            </a:r>
            <a:r>
              <a:rPr lang="ko-KR" altLang="en-US" dirty="0">
                <a:solidFill>
                  <a:srgbClr val="333333"/>
                </a:solidFill>
                <a:latin typeface="Arial" panose="020B0604020202020204" pitchFamily="34" charset="0"/>
              </a:rPr>
              <a:t>개 선정</a:t>
            </a:r>
            <a:endParaRPr lang="en-US" altLang="ko-KR" b="0" i="0" dirty="0">
              <a:solidFill>
                <a:srgbClr val="333333"/>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5081FB6B-0128-4E7C-834E-FB6370AA567A}"/>
              </a:ext>
            </a:extLst>
          </p:cNvPr>
          <p:cNvSpPr/>
          <p:nvPr/>
        </p:nvSpPr>
        <p:spPr>
          <a:xfrm>
            <a:off x="561801" y="1548316"/>
            <a:ext cx="7488832" cy="4893647"/>
          </a:xfrm>
          <a:prstGeom prst="rect">
            <a:avLst/>
          </a:prstGeom>
        </p:spPr>
        <p:txBody>
          <a:bodyPr wrap="square">
            <a:spAutoFit/>
          </a:bodyPr>
          <a:lstStyle/>
          <a:p>
            <a:pPr marL="171450" indent="-171450" algn="just" fontAlgn="base">
              <a:buFont typeface="Wingdings" panose="05000000000000000000" pitchFamily="2" charset="2"/>
              <a:buChar char="§"/>
            </a:pPr>
            <a:r>
              <a:rPr lang="en-US" altLang="ko-KR" sz="1200" kern="0" dirty="0">
                <a:solidFill>
                  <a:srgbClr val="000000"/>
                </a:solidFill>
                <a:latin typeface="+mj-lt"/>
              </a:rPr>
              <a:t>Beaver, W. H. (1966), “Financial Ratios as Predictors of Failure,” Journal of Accounting Research, 4, 71-111</a:t>
            </a:r>
          </a:p>
          <a:p>
            <a:pPr marL="171450" indent="-171450" algn="just" fontAlgn="base">
              <a:buFont typeface="Wingdings" panose="05000000000000000000" pitchFamily="2" charset="2"/>
              <a:buChar char="§"/>
            </a:pPr>
            <a:r>
              <a:rPr lang="en-US" altLang="ko-KR" sz="1200" kern="0" dirty="0">
                <a:solidFill>
                  <a:srgbClr val="000000"/>
                </a:solidFill>
                <a:latin typeface="+mj-lt"/>
              </a:rPr>
              <a:t>Altman, E. I. (1968), “Financial Ratios, Discriminant Analysis and the Prediction of </a:t>
            </a:r>
          </a:p>
          <a:p>
            <a:pPr marL="171450" indent="-171450" algn="just" fontAlgn="base">
              <a:buFont typeface="Wingdings" panose="05000000000000000000" pitchFamily="2" charset="2"/>
              <a:buChar char="§"/>
            </a:pPr>
            <a:r>
              <a:rPr lang="en-US" altLang="ko-KR" sz="1200" kern="0" dirty="0">
                <a:solidFill>
                  <a:srgbClr val="000000"/>
                </a:solidFill>
                <a:latin typeface="+mj-lt"/>
              </a:rPr>
              <a:t>Altman, E. I. (1993), Corporate Financial Distress and Bankruptcy: A Complete Guide to P </a:t>
            </a:r>
            <a:r>
              <a:rPr lang="en-US" altLang="ko-KR" sz="1200" kern="0" dirty="0" err="1">
                <a:solidFill>
                  <a:srgbClr val="000000"/>
                </a:solidFill>
                <a:latin typeface="+mj-lt"/>
              </a:rPr>
              <a:t>redicting</a:t>
            </a:r>
            <a:r>
              <a:rPr lang="en-US" altLang="ko-KR" sz="1200" kern="0" dirty="0">
                <a:solidFill>
                  <a:srgbClr val="000000"/>
                </a:solidFill>
                <a:latin typeface="+mj-lt"/>
              </a:rPr>
              <a:t> and Avoiding Distress and P </a:t>
            </a:r>
            <a:r>
              <a:rPr lang="en-US" altLang="ko-KR" sz="1200" kern="0" dirty="0" err="1">
                <a:solidFill>
                  <a:srgbClr val="000000"/>
                </a:solidFill>
                <a:latin typeface="+mj-lt"/>
              </a:rPr>
              <a:t>rofiting</a:t>
            </a:r>
            <a:r>
              <a:rPr lang="en-US" altLang="ko-KR" sz="1200" kern="0" dirty="0">
                <a:solidFill>
                  <a:srgbClr val="000000"/>
                </a:solidFill>
                <a:latin typeface="+mj-lt"/>
              </a:rPr>
              <a:t> from Bankruptcy, Second Edition, New York: John Wiley and Sons In</a:t>
            </a:r>
          </a:p>
          <a:p>
            <a:pPr marL="171450" indent="-171450" algn="just" fontAlgn="base">
              <a:buFont typeface="Wingdings" panose="05000000000000000000" pitchFamily="2" charset="2"/>
              <a:buChar char="§"/>
            </a:pPr>
            <a:endParaRPr lang="en-US" altLang="ko-KR" sz="1200" kern="0" dirty="0">
              <a:solidFill>
                <a:srgbClr val="000000"/>
              </a:solidFill>
              <a:latin typeface="+mj-lt"/>
            </a:endParaRPr>
          </a:p>
          <a:p>
            <a:pPr marL="171450" indent="-171450" algn="just" fontAlgn="base">
              <a:buFont typeface="Wingdings" panose="05000000000000000000" pitchFamily="2" charset="2"/>
              <a:buChar char="§"/>
            </a:pPr>
            <a:r>
              <a:rPr lang="en-US" altLang="ko-KR" sz="1200" dirty="0"/>
              <a:t>Merton, R. (1973), “On the Pricing of Corporate debt: The Risk Structure of Interest Rates", Journal of Finance, Vol. 29, No. 2, pp.449-470.</a:t>
            </a:r>
          </a:p>
          <a:p>
            <a:pPr marL="171450" indent="-171450" algn="just" fontAlgn="base">
              <a:buFont typeface="Wingdings" panose="05000000000000000000" pitchFamily="2" charset="2"/>
              <a:buChar char="§"/>
            </a:pPr>
            <a:r>
              <a:rPr lang="en-US" altLang="ko-KR" sz="1200" kern="0" dirty="0">
                <a:solidFill>
                  <a:srgbClr val="000000"/>
                </a:solidFill>
                <a:latin typeface="+mj-lt"/>
              </a:rPr>
              <a:t>Ohlson, J. A. (1980), “Financial Ratios and the Probabilistic Prediction of Bankruptcy,” J </a:t>
            </a:r>
            <a:r>
              <a:rPr lang="en-US" altLang="ko-KR" sz="1200" kern="0" dirty="0" err="1">
                <a:solidFill>
                  <a:srgbClr val="000000"/>
                </a:solidFill>
                <a:latin typeface="+mj-lt"/>
              </a:rPr>
              <a:t>ournal</a:t>
            </a:r>
            <a:r>
              <a:rPr lang="en-US" altLang="ko-KR" sz="1200" kern="0" dirty="0">
                <a:solidFill>
                  <a:srgbClr val="000000"/>
                </a:solidFill>
                <a:latin typeface="+mj-lt"/>
              </a:rPr>
              <a:t> of Accounting Research, 18(1), 109-131</a:t>
            </a:r>
          </a:p>
          <a:p>
            <a:pPr marL="171450" indent="-171450" algn="just" fontAlgn="base">
              <a:buFont typeface="Wingdings" panose="05000000000000000000" pitchFamily="2" charset="2"/>
              <a:buChar char="§"/>
            </a:pPr>
            <a:endParaRPr lang="en-US" altLang="ko-KR" sz="1200" kern="0" dirty="0">
              <a:solidFill>
                <a:srgbClr val="000000"/>
              </a:solidFill>
              <a:latin typeface="+mj-lt"/>
            </a:endParaRPr>
          </a:p>
          <a:p>
            <a:pPr marL="171450" indent="-171450" algn="just" fontAlgn="base">
              <a:buFont typeface="Wingdings" panose="05000000000000000000" pitchFamily="2" charset="2"/>
              <a:buChar char="§"/>
            </a:pP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박종원</a:t>
            </a:r>
            <a:r>
              <a:rPr lang="en-US" altLang="ko-KR" sz="1200" kern="0" dirty="0">
                <a:solidFill>
                  <a:srgbClr val="000000"/>
                </a:solidFill>
                <a:latin typeface="+mj-lt"/>
                <a:ea typeface="함초롬바탕" panose="02030504000101010101" pitchFamily="18" charset="-127"/>
              </a:rPr>
              <a:t>․</a:t>
            </a:r>
            <a:r>
              <a:rPr lang="ko-KR" altLang="en-US" sz="1200" kern="0" dirty="0">
                <a:solidFill>
                  <a:srgbClr val="000000"/>
                </a:solidFill>
                <a:latin typeface="+mj-lt"/>
                <a:ea typeface="함초롬바탕" panose="02030504000101010101" pitchFamily="18" charset="-127"/>
              </a:rPr>
              <a:t>안성만 </a:t>
            </a:r>
            <a:r>
              <a:rPr lang="en-US" altLang="ko-KR" sz="1200" kern="0" dirty="0">
                <a:solidFill>
                  <a:srgbClr val="000000"/>
                </a:solidFill>
                <a:latin typeface="+mj-lt"/>
              </a:rPr>
              <a:t>(2014), “</a:t>
            </a:r>
            <a:r>
              <a:rPr lang="ko-KR" altLang="en-US" sz="1200" kern="0" dirty="0">
                <a:solidFill>
                  <a:srgbClr val="000000"/>
                </a:solidFill>
                <a:latin typeface="+mj-lt"/>
                <a:ea typeface="함초롬바탕" panose="02030504000101010101" pitchFamily="18" charset="-127"/>
              </a:rPr>
              <a:t>재무비율을 이용한 부도예측에 대한 연구</a:t>
            </a: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한국의 외부감사대상기업을 대상으로</a:t>
            </a: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경영학연구</a:t>
            </a: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제</a:t>
            </a:r>
            <a:r>
              <a:rPr lang="en-US" altLang="ko-KR" sz="1200" kern="0" dirty="0">
                <a:solidFill>
                  <a:srgbClr val="000000"/>
                </a:solidFill>
                <a:latin typeface="+mj-lt"/>
              </a:rPr>
              <a:t>43</a:t>
            </a:r>
            <a:r>
              <a:rPr lang="ko-KR" altLang="en-US" sz="1200" kern="0" dirty="0">
                <a:solidFill>
                  <a:srgbClr val="000000"/>
                </a:solidFill>
                <a:latin typeface="+mj-lt"/>
                <a:ea typeface="함초롬바탕" panose="02030504000101010101" pitchFamily="18" charset="-127"/>
              </a:rPr>
              <a:t>권 제</a:t>
            </a:r>
            <a:r>
              <a:rPr lang="en-US" altLang="ko-KR" sz="1200" kern="0" dirty="0">
                <a:solidFill>
                  <a:srgbClr val="000000"/>
                </a:solidFill>
                <a:latin typeface="+mj-lt"/>
              </a:rPr>
              <a:t>3</a:t>
            </a:r>
            <a:r>
              <a:rPr lang="ko-KR" altLang="en-US" sz="1200" kern="0" dirty="0">
                <a:solidFill>
                  <a:srgbClr val="000000"/>
                </a:solidFill>
                <a:latin typeface="+mj-lt"/>
                <a:ea typeface="함초롬바탕" panose="02030504000101010101" pitchFamily="18" charset="-127"/>
              </a:rPr>
              <a:t>호</a:t>
            </a:r>
            <a:r>
              <a:rPr lang="en-US" altLang="ko-KR" sz="1200" kern="0" dirty="0">
                <a:solidFill>
                  <a:srgbClr val="000000"/>
                </a:solidFill>
                <a:latin typeface="+mj-lt"/>
              </a:rPr>
              <a:t>, 639-669.</a:t>
            </a:r>
            <a:endParaRPr lang="ko-KR" altLang="en-US" sz="1200" kern="0" dirty="0">
              <a:solidFill>
                <a:srgbClr val="000000"/>
              </a:solidFill>
              <a:latin typeface="+mj-lt"/>
            </a:endParaRPr>
          </a:p>
          <a:p>
            <a:pPr marL="171450" indent="-171450" algn="just" fontAlgn="base">
              <a:buFont typeface="Wingdings" panose="05000000000000000000" pitchFamily="2" charset="2"/>
              <a:buChar char="§"/>
            </a:pP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최정원</a:t>
            </a:r>
            <a:r>
              <a:rPr lang="en-US" altLang="ko-KR" sz="1200" kern="0" dirty="0">
                <a:solidFill>
                  <a:srgbClr val="000000"/>
                </a:solidFill>
                <a:latin typeface="+mj-lt"/>
                <a:ea typeface="함초롬바탕" panose="02030504000101010101" pitchFamily="18" charset="-127"/>
              </a:rPr>
              <a:t>․</a:t>
            </a:r>
            <a:r>
              <a:rPr lang="ko-KR" altLang="en-US" sz="1200" kern="0" dirty="0" err="1">
                <a:solidFill>
                  <a:srgbClr val="000000"/>
                </a:solidFill>
                <a:latin typeface="+mj-lt"/>
                <a:ea typeface="함초롬바탕" panose="02030504000101010101" pitchFamily="18" charset="-127"/>
              </a:rPr>
              <a:t>한호선</a:t>
            </a:r>
            <a:r>
              <a:rPr lang="en-US" altLang="ko-KR" sz="1200" kern="0" dirty="0">
                <a:solidFill>
                  <a:srgbClr val="000000"/>
                </a:solidFill>
                <a:latin typeface="+mj-lt"/>
                <a:ea typeface="함초롬바탕" panose="02030504000101010101" pitchFamily="18" charset="-127"/>
              </a:rPr>
              <a:t>․</a:t>
            </a:r>
            <a:r>
              <a:rPr lang="ko-KR" altLang="en-US" sz="1200" kern="0" dirty="0">
                <a:solidFill>
                  <a:srgbClr val="000000"/>
                </a:solidFill>
                <a:latin typeface="+mj-lt"/>
                <a:ea typeface="함초롬바탕" panose="02030504000101010101" pitchFamily="18" charset="-127"/>
              </a:rPr>
              <a:t>이미영</a:t>
            </a:r>
            <a:r>
              <a:rPr lang="en-US" altLang="ko-KR" sz="1200" kern="0" dirty="0">
                <a:solidFill>
                  <a:srgbClr val="000000"/>
                </a:solidFill>
                <a:latin typeface="+mj-lt"/>
                <a:ea typeface="함초롬바탕" panose="02030504000101010101" pitchFamily="18" charset="-127"/>
              </a:rPr>
              <a:t>․</a:t>
            </a:r>
            <a:r>
              <a:rPr lang="ko-KR" altLang="en-US" sz="1200" kern="0" dirty="0" err="1">
                <a:solidFill>
                  <a:srgbClr val="000000"/>
                </a:solidFill>
                <a:latin typeface="+mj-lt"/>
                <a:ea typeface="함초롬바탕" panose="02030504000101010101" pitchFamily="18" charset="-127"/>
              </a:rPr>
              <a:t>안준모</a:t>
            </a:r>
            <a:r>
              <a:rPr lang="ko-KR" altLang="en-US" sz="1200" kern="0" dirty="0">
                <a:solidFill>
                  <a:srgbClr val="000000"/>
                </a:solidFill>
                <a:latin typeface="+mj-lt"/>
                <a:ea typeface="함초롬바탕" panose="02030504000101010101" pitchFamily="18" charset="-127"/>
              </a:rPr>
              <a:t> </a:t>
            </a:r>
            <a:r>
              <a:rPr lang="en-US" altLang="ko-KR" sz="1200" kern="0" dirty="0">
                <a:solidFill>
                  <a:srgbClr val="000000"/>
                </a:solidFill>
                <a:latin typeface="+mj-lt"/>
              </a:rPr>
              <a:t>(2015), “</a:t>
            </a:r>
            <a:r>
              <a:rPr lang="ko-KR" altLang="en-US" sz="1200" kern="0" dirty="0" err="1">
                <a:solidFill>
                  <a:srgbClr val="000000"/>
                </a:solidFill>
                <a:latin typeface="+mj-lt"/>
                <a:ea typeface="함초롬바탕" panose="02030504000101010101" pitchFamily="18" charset="-127"/>
              </a:rPr>
              <a:t>텍스트마이닝</a:t>
            </a:r>
            <a:r>
              <a:rPr lang="ko-KR" altLang="en-US" sz="1200" kern="0" dirty="0">
                <a:solidFill>
                  <a:srgbClr val="000000"/>
                </a:solidFill>
                <a:latin typeface="+mj-lt"/>
                <a:ea typeface="함초롬바탕" panose="02030504000101010101" pitchFamily="18" charset="-127"/>
              </a:rPr>
              <a:t> 방법론을 활용한 기업 부도 예측 연구</a:t>
            </a:r>
            <a:r>
              <a:rPr lang="en-US" altLang="ko-KR" sz="1200" kern="0" dirty="0">
                <a:solidFill>
                  <a:srgbClr val="000000"/>
                </a:solidFill>
                <a:latin typeface="+mj-lt"/>
              </a:rPr>
              <a:t>,” </a:t>
            </a:r>
            <a:r>
              <a:rPr lang="ko-KR" altLang="en-US" sz="1200" kern="0" dirty="0" err="1">
                <a:solidFill>
                  <a:srgbClr val="000000"/>
                </a:solidFill>
                <a:latin typeface="+mj-lt"/>
                <a:ea typeface="함초롬바탕" panose="02030504000101010101" pitchFamily="18" charset="-127"/>
              </a:rPr>
              <a:t>생산성논집</a:t>
            </a:r>
            <a:r>
              <a:rPr lang="en-US" altLang="ko-KR" sz="1200" kern="0" dirty="0">
                <a:solidFill>
                  <a:srgbClr val="000000"/>
                </a:solidFill>
                <a:latin typeface="+mj-lt"/>
              </a:rPr>
              <a:t>, </a:t>
            </a:r>
            <a:r>
              <a:rPr lang="ko-KR" altLang="en-US" sz="1200" kern="0" dirty="0">
                <a:solidFill>
                  <a:srgbClr val="000000"/>
                </a:solidFill>
                <a:latin typeface="+mj-lt"/>
                <a:ea typeface="함초롬바탕" panose="02030504000101010101" pitchFamily="18" charset="-127"/>
              </a:rPr>
              <a:t>제</a:t>
            </a:r>
            <a:r>
              <a:rPr lang="en-US" altLang="ko-KR" sz="1200" kern="0" dirty="0">
                <a:solidFill>
                  <a:srgbClr val="000000"/>
                </a:solidFill>
                <a:latin typeface="+mj-lt"/>
              </a:rPr>
              <a:t>29</a:t>
            </a:r>
            <a:r>
              <a:rPr lang="ko-KR" altLang="en-US" sz="1200" kern="0" dirty="0">
                <a:solidFill>
                  <a:srgbClr val="000000"/>
                </a:solidFill>
                <a:latin typeface="+mj-lt"/>
                <a:ea typeface="함초롬바탕" panose="02030504000101010101" pitchFamily="18" charset="-127"/>
              </a:rPr>
              <a:t>권 제</a:t>
            </a:r>
            <a:r>
              <a:rPr lang="en-US" altLang="ko-KR" sz="1200" kern="0" dirty="0">
                <a:solidFill>
                  <a:srgbClr val="000000"/>
                </a:solidFill>
                <a:latin typeface="+mj-lt"/>
              </a:rPr>
              <a:t>1</a:t>
            </a:r>
            <a:r>
              <a:rPr lang="ko-KR" altLang="en-US" sz="1200" kern="0" dirty="0">
                <a:solidFill>
                  <a:srgbClr val="000000"/>
                </a:solidFill>
                <a:latin typeface="+mj-lt"/>
                <a:ea typeface="함초롬바탕" panose="02030504000101010101" pitchFamily="18" charset="-127"/>
              </a:rPr>
              <a:t>호</a:t>
            </a:r>
            <a:r>
              <a:rPr lang="en-US" altLang="ko-KR" sz="1200" kern="0" dirty="0">
                <a:solidFill>
                  <a:srgbClr val="000000"/>
                </a:solidFill>
                <a:latin typeface="+mj-lt"/>
              </a:rPr>
              <a:t>, 201-228</a:t>
            </a:r>
          </a:p>
          <a:p>
            <a:pPr marL="171450" indent="-171450" algn="just" fontAlgn="base">
              <a:buFont typeface="Wingdings" panose="05000000000000000000" pitchFamily="2" charset="2"/>
              <a:buChar char="§"/>
            </a:pPr>
            <a:r>
              <a:rPr lang="ko-KR" altLang="en-US" sz="1200" dirty="0"/>
              <a:t>빅데이터와 인공지능 기법을 이용한 기업 부도예측 연구 최정원* 오세경** 장재원***</a:t>
            </a:r>
            <a:r>
              <a:rPr lang="en-US" altLang="ko-KR" sz="1200" dirty="0"/>
              <a:t>(</a:t>
            </a:r>
            <a:r>
              <a:rPr lang="ko-KR" altLang="en-US" sz="1200" dirty="0" err="1"/>
              <a:t>텍스트마이닝</a:t>
            </a:r>
            <a:r>
              <a:rPr lang="en-US" altLang="ko-KR" sz="1200" dirty="0"/>
              <a:t>)</a:t>
            </a:r>
          </a:p>
          <a:p>
            <a:pPr marL="171450" indent="-171450" algn="just" fontAlgn="base">
              <a:buFont typeface="Wingdings" panose="05000000000000000000" pitchFamily="2" charset="2"/>
              <a:buChar char="§"/>
            </a:pPr>
            <a:endParaRPr lang="en-US" altLang="ko-KR" sz="1200" kern="0" dirty="0">
              <a:solidFill>
                <a:srgbClr val="000000"/>
              </a:solidFill>
              <a:latin typeface="+mj-lt"/>
            </a:endParaRPr>
          </a:p>
          <a:p>
            <a:pPr marL="171450" indent="-171450" algn="just" fontAlgn="base">
              <a:buFont typeface="Wingdings" panose="05000000000000000000" pitchFamily="2" charset="2"/>
              <a:buChar char="§"/>
            </a:pPr>
            <a:r>
              <a:rPr lang="ko-KR" altLang="en-US" sz="1200" dirty="0" err="1"/>
              <a:t>딥러닝</a:t>
            </a:r>
            <a:r>
              <a:rPr lang="ko-KR" altLang="en-US" sz="1200" dirty="0"/>
              <a:t> 시계열 알고리즘 적용한 기업부도예측모형 유용성 검증* </a:t>
            </a:r>
            <a:r>
              <a:rPr lang="ko-KR" altLang="en-US" sz="1200" dirty="0" err="1"/>
              <a:t>차성재</a:t>
            </a:r>
            <a:r>
              <a:rPr lang="ko-KR" altLang="en-US" sz="1200" dirty="0"/>
              <a:t> ㈜</a:t>
            </a:r>
            <a:r>
              <a:rPr lang="ko-KR" altLang="en-US" sz="1200" dirty="0" err="1"/>
              <a:t>에이젠글로벌</a:t>
            </a:r>
            <a:r>
              <a:rPr lang="en-US" altLang="ko-KR" sz="1200" dirty="0"/>
              <a:t>, </a:t>
            </a:r>
            <a:r>
              <a:rPr lang="ko-KR" altLang="en-US" sz="1200" dirty="0"/>
              <a:t>연구원 </a:t>
            </a:r>
            <a:r>
              <a:rPr lang="en-US" altLang="ko-KR" sz="1200" dirty="0"/>
              <a:t>(sungjae.cha@aizen.co) </a:t>
            </a:r>
            <a:r>
              <a:rPr lang="ko-KR" altLang="en-US" sz="1200" dirty="0"/>
              <a:t>강정석</a:t>
            </a:r>
            <a:endParaRPr lang="en-US" altLang="ko-KR" sz="1200" dirty="0"/>
          </a:p>
          <a:p>
            <a:pPr marL="171450" indent="-171450" algn="just" fontAlgn="base">
              <a:buFont typeface="Wingdings" panose="05000000000000000000" pitchFamily="2" charset="2"/>
              <a:buChar char="§"/>
            </a:pPr>
            <a:r>
              <a:rPr lang="ko-KR" altLang="en-US" sz="1200" dirty="0"/>
              <a:t>비재무정보를 이용한 창업기업의 부실요인에 관한 실증연구 벤처창업연구</a:t>
            </a:r>
            <a:endParaRPr lang="en-US" altLang="ko-KR" sz="1200" dirty="0"/>
          </a:p>
          <a:p>
            <a:pPr marL="171450" indent="-171450" algn="just" fontAlgn="base">
              <a:buFont typeface="Wingdings" panose="05000000000000000000" pitchFamily="2" charset="2"/>
              <a:buChar char="§"/>
            </a:pPr>
            <a:endParaRPr lang="en-US" altLang="ko-KR" sz="1200" kern="0" dirty="0">
              <a:solidFill>
                <a:srgbClr val="000000"/>
              </a:solidFill>
              <a:latin typeface="+mj-lt"/>
            </a:endParaRPr>
          </a:p>
          <a:p>
            <a:pPr marL="171450" indent="-171450" algn="just" fontAlgn="base">
              <a:buFont typeface="Wingdings" panose="05000000000000000000" pitchFamily="2" charset="2"/>
              <a:buChar char="ü"/>
            </a:pPr>
            <a:r>
              <a:rPr lang="ko-KR" altLang="en-US" sz="1200" dirty="0"/>
              <a:t>시계열 예측을 위한 </a:t>
            </a:r>
            <a:r>
              <a:rPr lang="en-US" altLang="ko-KR" sz="1200" dirty="0"/>
              <a:t>LSTM </a:t>
            </a:r>
            <a:r>
              <a:rPr lang="ko-KR" altLang="en-US" sz="1200" dirty="0"/>
              <a:t>기반 </a:t>
            </a:r>
            <a:r>
              <a:rPr lang="ko-KR" altLang="en-US" sz="1200" dirty="0" err="1"/>
              <a:t>딥러닝</a:t>
            </a:r>
            <a:r>
              <a:rPr lang="en-US" altLang="ko-KR" sz="1200" dirty="0"/>
              <a:t>: </a:t>
            </a:r>
            <a:r>
              <a:rPr lang="ko-KR" altLang="en-US" sz="1200" dirty="0"/>
              <a:t>기업 신용평점 예측 사례 </a:t>
            </a:r>
            <a:r>
              <a:rPr lang="en-US" altLang="ko-KR" sz="1200" dirty="0"/>
              <a:t>1) </a:t>
            </a:r>
            <a:r>
              <a:rPr lang="ko-KR" altLang="en-US" sz="1200" dirty="0"/>
              <a:t>이현상* </a:t>
            </a:r>
            <a:r>
              <a:rPr lang="en-US" altLang="ko-KR" sz="1200" dirty="0"/>
              <a:t>․</a:t>
            </a:r>
            <a:r>
              <a:rPr lang="ko-KR" altLang="en-US" sz="1200" dirty="0"/>
              <a:t>오세환*</a:t>
            </a:r>
            <a:r>
              <a:rPr lang="en-US" altLang="ko-KR" sz="1200" kern="0" dirty="0">
                <a:solidFill>
                  <a:srgbClr val="000000"/>
                </a:solidFill>
              </a:rPr>
              <a:t> -</a:t>
            </a:r>
            <a:r>
              <a:rPr lang="ko-KR" altLang="en-US" sz="1200" dirty="0"/>
              <a:t>정보시스템연구 제</a:t>
            </a:r>
            <a:r>
              <a:rPr lang="en-US" altLang="ko-KR" sz="1200" dirty="0"/>
              <a:t>29</a:t>
            </a:r>
            <a:r>
              <a:rPr lang="ko-KR" altLang="en-US" sz="1200" dirty="0"/>
              <a:t>권 </a:t>
            </a:r>
            <a:r>
              <a:rPr lang="en-US" altLang="ko-KR" sz="1200" dirty="0"/>
              <a:t>.2020.29.1.241 </a:t>
            </a:r>
            <a:r>
              <a:rPr lang="ko-KR" altLang="en-US" sz="1200" dirty="0"/>
              <a:t>한국정보시스템학회 </a:t>
            </a:r>
            <a:r>
              <a:rPr lang="en-US" altLang="ko-KR" sz="1200" dirty="0"/>
              <a:t>2020</a:t>
            </a:r>
            <a:r>
              <a:rPr lang="ko-KR" altLang="en-US" sz="1200" dirty="0"/>
              <a:t>년 </a:t>
            </a:r>
            <a:r>
              <a:rPr lang="en-US" altLang="ko-KR" sz="1200" dirty="0"/>
              <a:t>3</a:t>
            </a:r>
            <a:r>
              <a:rPr lang="ko-KR" altLang="en-US" sz="1200" dirty="0"/>
              <a:t>월</a:t>
            </a:r>
            <a:r>
              <a:rPr lang="en-US" altLang="ko-KR" sz="1200" dirty="0"/>
              <a:t>, pp. 241</a:t>
            </a:r>
            <a:r>
              <a:rPr lang="ko-KR" altLang="en-US" sz="1200" dirty="0"/>
              <a:t>～</a:t>
            </a:r>
            <a:r>
              <a:rPr lang="en-US" altLang="ko-KR" sz="1200" dirty="0"/>
              <a:t>265 – 241</a:t>
            </a:r>
          </a:p>
          <a:p>
            <a:pPr marL="171450" indent="-171450" algn="just" fontAlgn="base">
              <a:buFont typeface="Wingdings" panose="05000000000000000000" pitchFamily="2" charset="2"/>
              <a:buChar char="ü"/>
            </a:pPr>
            <a:endParaRPr lang="en-US" altLang="ko-KR" sz="1200" kern="0" dirty="0">
              <a:solidFill>
                <a:srgbClr val="000000"/>
              </a:solidFill>
            </a:endParaRPr>
          </a:p>
          <a:p>
            <a:pPr marL="171450" indent="-171450" algn="just" fontAlgn="base">
              <a:buFont typeface="Wingdings" panose="05000000000000000000" pitchFamily="2" charset="2"/>
              <a:buChar char="ü"/>
            </a:pPr>
            <a:r>
              <a:rPr lang="ko-KR" altLang="en-US" sz="1200" dirty="0"/>
              <a:t>신용카드 매출정보를 이용한 </a:t>
            </a:r>
            <a:r>
              <a:rPr lang="en-US" altLang="ko-KR" sz="1200" dirty="0"/>
              <a:t>SVM </a:t>
            </a:r>
            <a:r>
              <a:rPr lang="ko-KR" altLang="en-US" sz="1200" dirty="0"/>
              <a:t>기반 소상공인 부실예측모형 </a:t>
            </a:r>
            <a:r>
              <a:rPr lang="ko-KR" altLang="en-US" sz="1200" dirty="0" err="1"/>
              <a:t>윤종식</a:t>
            </a:r>
            <a:r>
              <a:rPr lang="en-US" altLang="ko-KR" sz="1200" dirty="0"/>
              <a:t>1† ⋅</a:t>
            </a:r>
            <a:r>
              <a:rPr lang="ko-KR" altLang="en-US" sz="1200" dirty="0"/>
              <a:t>권영식</a:t>
            </a:r>
            <a:r>
              <a:rPr lang="en-US" altLang="ko-KR" sz="1200" dirty="0"/>
              <a:t>1 ⋅</a:t>
            </a:r>
            <a:r>
              <a:rPr lang="ko-KR" altLang="en-US" sz="1200" dirty="0" err="1"/>
              <a:t>노태협</a:t>
            </a:r>
            <a:r>
              <a:rPr lang="en-US" altLang="ko-KR" sz="1200" dirty="0"/>
              <a:t>2</a:t>
            </a:r>
          </a:p>
          <a:p>
            <a:pPr marL="171450" indent="-171450" algn="just" fontAlgn="base">
              <a:buFont typeface="Wingdings" panose="05000000000000000000" pitchFamily="2" charset="2"/>
              <a:buChar char="ü"/>
            </a:pPr>
            <a:r>
              <a:rPr lang="ko-KR" altLang="en-US" sz="1200" kern="0" dirty="0">
                <a:solidFill>
                  <a:srgbClr val="000000"/>
                </a:solidFill>
              </a:rPr>
              <a:t>기계학습을 이용한 저축은행 부실예측 모형 검증  이경수 임희석 </a:t>
            </a:r>
            <a:r>
              <a:rPr lang="en-US" altLang="ko-KR" sz="1200" kern="0" dirty="0">
                <a:solidFill>
                  <a:srgbClr val="000000"/>
                </a:solidFill>
              </a:rPr>
              <a:t>2018</a:t>
            </a:r>
          </a:p>
          <a:p>
            <a:pPr marL="171450" indent="-171450" algn="just" fontAlgn="base">
              <a:buFont typeface="Wingdings" panose="05000000000000000000" pitchFamily="2" charset="2"/>
              <a:buChar char="§"/>
            </a:pPr>
            <a:endParaRPr lang="ko-KR" altLang="en-US" sz="1200" kern="0" dirty="0">
              <a:solidFill>
                <a:srgbClr val="000000"/>
              </a:solidFill>
              <a:latin typeface="+mj-lt"/>
            </a:endParaRPr>
          </a:p>
        </p:txBody>
      </p:sp>
      <p:sp>
        <p:nvSpPr>
          <p:cNvPr id="8" name="TextBox 7">
            <a:extLst>
              <a:ext uri="{FF2B5EF4-FFF2-40B4-BE49-F238E27FC236}">
                <a16:creationId xmlns:a16="http://schemas.microsoft.com/office/drawing/2014/main" id="{80BF03FA-4D32-478E-9D1B-35645628D2C8}"/>
              </a:ext>
            </a:extLst>
          </p:cNvPr>
          <p:cNvSpPr txBox="1"/>
          <p:nvPr/>
        </p:nvSpPr>
        <p:spPr>
          <a:xfrm>
            <a:off x="561801" y="1061943"/>
            <a:ext cx="2978414" cy="338554"/>
          </a:xfrm>
          <a:prstGeom prst="rect">
            <a:avLst/>
          </a:prstGeom>
          <a:noFill/>
          <a:ln>
            <a:solidFill>
              <a:schemeClr val="accent5">
                <a:lumMod val="60000"/>
                <a:lumOff val="40000"/>
              </a:schemeClr>
            </a:solidFill>
          </a:ln>
        </p:spPr>
        <p:txBody>
          <a:bodyPr wrap="square" rtlCol="0">
            <a:spAutoFit/>
          </a:bodyPr>
          <a:lstStyle/>
          <a:p>
            <a:r>
              <a:rPr lang="ko-KR" altLang="en-US" sz="1600" dirty="0"/>
              <a:t>분석방법별로 구분하여 선정함</a:t>
            </a:r>
            <a:r>
              <a:rPr lang="en-US" altLang="ko-KR" sz="1600" dirty="0"/>
              <a:t>.</a:t>
            </a:r>
            <a:endParaRPr lang="ko-KR" altLang="en-US" sz="1600" dirty="0"/>
          </a:p>
        </p:txBody>
      </p:sp>
    </p:spTree>
    <p:extLst>
      <p:ext uri="{BB962C8B-B14F-4D97-AF65-F5344CB8AC3E}">
        <p14:creationId xmlns:p14="http://schemas.microsoft.com/office/powerpoint/2010/main" val="265338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0590D4C9-8E22-49ED-8761-68F736DF99CF}"/>
              </a:ext>
            </a:extLst>
          </p:cNvPr>
          <p:cNvSpPr txBox="1"/>
          <p:nvPr/>
        </p:nvSpPr>
        <p:spPr>
          <a:xfrm>
            <a:off x="395536" y="280785"/>
            <a:ext cx="2664296" cy="369332"/>
          </a:xfrm>
          <a:prstGeom prst="rect">
            <a:avLst/>
          </a:prstGeom>
          <a:noFill/>
        </p:spPr>
        <p:txBody>
          <a:bodyPr wrap="square" rtlCol="0">
            <a:spAutoFit/>
          </a:bodyPr>
          <a:lstStyle/>
          <a:p>
            <a:r>
              <a:rPr lang="ko-KR" altLang="en-US" dirty="0"/>
              <a:t>팀별 발표</a:t>
            </a:r>
          </a:p>
        </p:txBody>
      </p:sp>
      <p:sp>
        <p:nvSpPr>
          <p:cNvPr id="3" name="TextBox 2">
            <a:extLst>
              <a:ext uri="{FF2B5EF4-FFF2-40B4-BE49-F238E27FC236}">
                <a16:creationId xmlns:a16="http://schemas.microsoft.com/office/drawing/2014/main" id="{FED57517-47F2-4E57-8DB3-F13640D8272E}"/>
              </a:ext>
            </a:extLst>
          </p:cNvPr>
          <p:cNvSpPr txBox="1"/>
          <p:nvPr/>
        </p:nvSpPr>
        <p:spPr>
          <a:xfrm>
            <a:off x="1547664" y="1124744"/>
            <a:ext cx="6552728" cy="4247317"/>
          </a:xfrm>
          <a:prstGeom prst="rect">
            <a:avLst/>
          </a:prstGeom>
          <a:noFill/>
        </p:spPr>
        <p:txBody>
          <a:bodyPr wrap="square" rtlCol="0">
            <a:spAutoFit/>
          </a:bodyPr>
          <a:lstStyle/>
          <a:p>
            <a:pPr marL="342900" indent="-342900">
              <a:buAutoNum type="arabicPeriod"/>
            </a:pPr>
            <a:r>
              <a:rPr lang="ko-KR" altLang="en-US" dirty="0"/>
              <a:t>논문 선정</a:t>
            </a:r>
            <a:endParaRPr lang="en-US" altLang="ko-KR" dirty="0"/>
          </a:p>
          <a:p>
            <a:r>
              <a:rPr lang="en-US" altLang="ko-KR" dirty="0"/>
              <a:t>: List </a:t>
            </a:r>
            <a:r>
              <a:rPr lang="ko-KR" altLang="en-US" dirty="0"/>
              <a:t>내에서 선택 또는 자유 선정</a:t>
            </a:r>
            <a:endParaRPr lang="en-US" altLang="ko-KR" dirty="0"/>
          </a:p>
          <a:p>
            <a:endParaRPr lang="en-US" altLang="ko-KR" dirty="0"/>
          </a:p>
          <a:p>
            <a:r>
              <a:rPr lang="en-US" altLang="ko-KR" dirty="0"/>
              <a:t>2. </a:t>
            </a:r>
            <a:r>
              <a:rPr lang="ko-KR" altLang="en-US" dirty="0"/>
              <a:t>발표 방법 및 발표자료</a:t>
            </a:r>
            <a:endParaRPr lang="en-US" altLang="ko-KR" dirty="0"/>
          </a:p>
          <a:p>
            <a:r>
              <a:rPr lang="en-US" altLang="ko-KR" dirty="0"/>
              <a:t>: </a:t>
            </a:r>
            <a:r>
              <a:rPr lang="ko-KR" altLang="en-US" dirty="0"/>
              <a:t>자유</a:t>
            </a:r>
            <a:endParaRPr lang="en-US" altLang="ko-KR" dirty="0"/>
          </a:p>
          <a:p>
            <a:endParaRPr lang="en-US" altLang="ko-KR" dirty="0"/>
          </a:p>
          <a:p>
            <a:r>
              <a:rPr lang="en-US" altLang="ko-KR" dirty="0"/>
              <a:t>3. </a:t>
            </a:r>
            <a:r>
              <a:rPr lang="ko-KR" altLang="en-US" dirty="0"/>
              <a:t>발표형식</a:t>
            </a:r>
            <a:endParaRPr lang="en-US" altLang="ko-KR" dirty="0"/>
          </a:p>
          <a:p>
            <a:r>
              <a:rPr lang="en-US" altLang="ko-KR" dirty="0"/>
              <a:t>-</a:t>
            </a:r>
            <a:r>
              <a:rPr lang="en-US" altLang="ko-KR" sz="1400" dirty="0"/>
              <a:t> </a:t>
            </a:r>
            <a:r>
              <a:rPr lang="ko-KR" altLang="en-US" sz="1400" dirty="0"/>
              <a:t>팀 소개</a:t>
            </a:r>
            <a:endParaRPr lang="en-US" altLang="ko-KR" sz="1400" dirty="0"/>
          </a:p>
          <a:p>
            <a:r>
              <a:rPr lang="en-US" altLang="ko-KR" sz="1400" dirty="0"/>
              <a:t>- </a:t>
            </a:r>
            <a:r>
              <a:rPr lang="ko-KR" altLang="en-US" sz="1400" dirty="0"/>
              <a:t>논문 선정 이유</a:t>
            </a:r>
            <a:endParaRPr lang="en-US" altLang="ko-KR" sz="1400" dirty="0"/>
          </a:p>
          <a:p>
            <a:pPr marL="285750" indent="-285750">
              <a:buFontTx/>
              <a:buChar char="-"/>
            </a:pPr>
            <a:r>
              <a:rPr lang="ko-KR" altLang="en-US" sz="1400" dirty="0"/>
              <a:t>데이터 수집</a:t>
            </a:r>
            <a:r>
              <a:rPr lang="en-US" altLang="ko-KR" sz="1400" dirty="0"/>
              <a:t>, </a:t>
            </a:r>
            <a:r>
              <a:rPr lang="ko-KR" altLang="en-US" sz="1400" dirty="0"/>
              <a:t>기간 등</a:t>
            </a:r>
            <a:endParaRPr lang="en-US" altLang="ko-KR" sz="1400" dirty="0"/>
          </a:p>
          <a:p>
            <a:pPr marL="285750" indent="-285750">
              <a:buFontTx/>
              <a:buChar char="-"/>
            </a:pPr>
            <a:r>
              <a:rPr lang="ko-KR" altLang="en-US" sz="1400" dirty="0"/>
              <a:t>데이터 </a:t>
            </a:r>
            <a:r>
              <a:rPr lang="ko-KR" altLang="en-US" sz="1400" dirty="0" err="1"/>
              <a:t>전처리</a:t>
            </a:r>
            <a:r>
              <a:rPr lang="ko-KR" altLang="en-US" sz="1400" dirty="0"/>
              <a:t> 과정</a:t>
            </a:r>
            <a:endParaRPr lang="en-US" altLang="ko-KR" sz="1400" dirty="0"/>
          </a:p>
          <a:p>
            <a:pPr marL="285750" indent="-285750">
              <a:buFontTx/>
              <a:buChar char="-"/>
            </a:pPr>
            <a:r>
              <a:rPr lang="ko-KR" altLang="en-US" sz="1400" dirty="0"/>
              <a:t>관련 선행연구</a:t>
            </a:r>
            <a:endParaRPr lang="en-US" altLang="ko-KR" sz="1400" dirty="0"/>
          </a:p>
          <a:p>
            <a:pPr marL="285750" indent="-285750">
              <a:buFontTx/>
              <a:buChar char="-"/>
            </a:pPr>
            <a:r>
              <a:rPr lang="ko-KR" altLang="en-US" sz="1400" dirty="0" err="1"/>
              <a:t>분석전</a:t>
            </a:r>
            <a:r>
              <a:rPr lang="ko-KR" altLang="en-US" sz="1400" dirty="0"/>
              <a:t> 탐색과정</a:t>
            </a:r>
            <a:r>
              <a:rPr lang="en-US" altLang="ko-KR" sz="1400" dirty="0"/>
              <a:t>(</a:t>
            </a:r>
            <a:r>
              <a:rPr lang="ko-KR" altLang="en-US" sz="1400" dirty="0" err="1"/>
              <a:t>기초통계량</a:t>
            </a:r>
            <a:r>
              <a:rPr lang="en-US" altLang="ko-KR" sz="1400" dirty="0"/>
              <a:t>, </a:t>
            </a:r>
            <a:r>
              <a:rPr lang="ko-KR" altLang="en-US" sz="1400" dirty="0"/>
              <a:t>상관계수 등</a:t>
            </a:r>
            <a:r>
              <a:rPr lang="en-US" altLang="ko-KR" sz="1400" dirty="0"/>
              <a:t>)</a:t>
            </a:r>
          </a:p>
          <a:p>
            <a:pPr marL="285750" indent="-285750">
              <a:buFontTx/>
              <a:buChar char="-"/>
            </a:pPr>
            <a:r>
              <a:rPr lang="ko-KR" altLang="en-US" sz="1400" dirty="0"/>
              <a:t>분석방법</a:t>
            </a:r>
            <a:r>
              <a:rPr lang="en-US" altLang="ko-KR" sz="1400" dirty="0"/>
              <a:t>(</a:t>
            </a:r>
            <a:r>
              <a:rPr lang="ko-KR" altLang="en-US" sz="1400" dirty="0"/>
              <a:t>다수방법 비교의 경우 소개</a:t>
            </a:r>
            <a:r>
              <a:rPr lang="en-US" altLang="ko-KR" sz="1400" dirty="0"/>
              <a:t>)</a:t>
            </a:r>
          </a:p>
          <a:p>
            <a:pPr marL="285750" indent="-285750">
              <a:buFontTx/>
              <a:buChar char="-"/>
            </a:pPr>
            <a:r>
              <a:rPr lang="ko-KR" altLang="en-US" sz="1400" dirty="0"/>
              <a:t>실증결과 및 검증 </a:t>
            </a:r>
            <a:r>
              <a:rPr lang="en-US" altLang="ko-KR" sz="1400" dirty="0"/>
              <a:t>( </a:t>
            </a:r>
            <a:r>
              <a:rPr lang="ko-KR" altLang="en-US" sz="1400" dirty="0"/>
              <a:t>분석방법에 따른 검증평가</a:t>
            </a:r>
            <a:r>
              <a:rPr lang="en-US" altLang="ko-KR" sz="1400" dirty="0"/>
              <a:t>)</a:t>
            </a:r>
          </a:p>
          <a:p>
            <a:pPr marL="285750" indent="-285750">
              <a:buFontTx/>
              <a:buChar char="-"/>
            </a:pPr>
            <a:r>
              <a:rPr lang="ko-KR" altLang="en-US" sz="1400" dirty="0"/>
              <a:t>기대효과</a:t>
            </a:r>
            <a:endParaRPr lang="en-US" altLang="ko-KR" sz="1400" dirty="0"/>
          </a:p>
          <a:p>
            <a:pPr marL="285750" indent="-285750">
              <a:buFontTx/>
              <a:buChar char="-"/>
            </a:pPr>
            <a:r>
              <a:rPr lang="ko-KR" altLang="en-US" sz="1400" dirty="0"/>
              <a:t>한계점</a:t>
            </a:r>
          </a:p>
        </p:txBody>
      </p:sp>
    </p:spTree>
    <p:extLst>
      <p:ext uri="{BB962C8B-B14F-4D97-AF65-F5344CB8AC3E}">
        <p14:creationId xmlns:p14="http://schemas.microsoft.com/office/powerpoint/2010/main" val="3629534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E588A983-DAA9-4A06-BD01-25B3C8CB6545}"/>
              </a:ext>
            </a:extLst>
          </p:cNvPr>
          <p:cNvSpPr txBox="1"/>
          <p:nvPr/>
        </p:nvSpPr>
        <p:spPr>
          <a:xfrm>
            <a:off x="323528" y="346152"/>
            <a:ext cx="4680520" cy="369332"/>
          </a:xfrm>
          <a:prstGeom prst="rect">
            <a:avLst/>
          </a:prstGeom>
          <a:noFill/>
        </p:spPr>
        <p:txBody>
          <a:bodyPr wrap="square" rtlCol="0">
            <a:spAutoFit/>
          </a:bodyPr>
          <a:lstStyle/>
          <a:p>
            <a:r>
              <a:rPr lang="en-US" altLang="ko-KR" dirty="0"/>
              <a:t>PROJECT 1 </a:t>
            </a:r>
            <a:r>
              <a:rPr lang="ko-KR" altLang="en-US" dirty="0"/>
              <a:t>소감</a:t>
            </a:r>
          </a:p>
        </p:txBody>
      </p:sp>
      <p:pic>
        <p:nvPicPr>
          <p:cNvPr id="3" name="그림 2">
            <a:extLst>
              <a:ext uri="{FF2B5EF4-FFF2-40B4-BE49-F238E27FC236}">
                <a16:creationId xmlns:a16="http://schemas.microsoft.com/office/drawing/2014/main" id="{12335353-F6D9-46A8-9499-CC6BF2D4C452}"/>
              </a:ext>
            </a:extLst>
          </p:cNvPr>
          <p:cNvPicPr>
            <a:picLocks noChangeAspect="1"/>
          </p:cNvPicPr>
          <p:nvPr/>
        </p:nvPicPr>
        <p:blipFill>
          <a:blip r:embed="rId2"/>
          <a:stretch>
            <a:fillRect/>
          </a:stretch>
        </p:blipFill>
        <p:spPr>
          <a:xfrm>
            <a:off x="323528" y="1268760"/>
            <a:ext cx="4071550" cy="3300144"/>
          </a:xfrm>
          <a:prstGeom prst="rect">
            <a:avLst/>
          </a:prstGeom>
        </p:spPr>
      </p:pic>
      <p:sp>
        <p:nvSpPr>
          <p:cNvPr id="6" name="TextBox 5">
            <a:extLst>
              <a:ext uri="{FF2B5EF4-FFF2-40B4-BE49-F238E27FC236}">
                <a16:creationId xmlns:a16="http://schemas.microsoft.com/office/drawing/2014/main" id="{600364F9-47E3-4A9C-9271-0BB659A24EB0}"/>
              </a:ext>
            </a:extLst>
          </p:cNvPr>
          <p:cNvSpPr txBox="1"/>
          <p:nvPr/>
        </p:nvSpPr>
        <p:spPr>
          <a:xfrm>
            <a:off x="5004048" y="1451618"/>
            <a:ext cx="2808312" cy="369332"/>
          </a:xfrm>
          <a:prstGeom prst="rect">
            <a:avLst/>
          </a:prstGeom>
          <a:noFill/>
        </p:spPr>
        <p:txBody>
          <a:bodyPr wrap="square" rtlCol="0">
            <a:spAutoFit/>
          </a:bodyPr>
          <a:lstStyle/>
          <a:p>
            <a:r>
              <a:rPr lang="ko-KR" altLang="en-US" dirty="0"/>
              <a:t>보완자료 배포</a:t>
            </a:r>
            <a:r>
              <a:rPr lang="en-US" altLang="ko-KR" dirty="0"/>
              <a:t>??</a:t>
            </a:r>
            <a:endParaRPr lang="ko-KR" altLang="en-US" dirty="0"/>
          </a:p>
        </p:txBody>
      </p:sp>
    </p:spTree>
    <p:extLst>
      <p:ext uri="{BB962C8B-B14F-4D97-AF65-F5344CB8AC3E}">
        <p14:creationId xmlns:p14="http://schemas.microsoft.com/office/powerpoint/2010/main" val="1483856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892ADD2B-BF2C-45DF-97E6-21698D20B7E9}"/>
              </a:ext>
            </a:extLst>
          </p:cNvPr>
          <p:cNvSpPr/>
          <p:nvPr/>
        </p:nvSpPr>
        <p:spPr>
          <a:xfrm>
            <a:off x="1115616" y="1150727"/>
            <a:ext cx="7344816" cy="2228944"/>
          </a:xfrm>
          <a:prstGeom prst="rect">
            <a:avLst/>
          </a:prstGeom>
        </p:spPr>
        <p:txBody>
          <a:bodyPr wrap="square">
            <a:spAutoFit/>
          </a:bodyPr>
          <a:lstStyle/>
          <a:p>
            <a:pPr algn="just" fontAlgn="base">
              <a:lnSpc>
                <a:spcPct val="130000"/>
              </a:lnSpc>
            </a:pPr>
            <a:r>
              <a:rPr lang="en-US" altLang="ko-KR" sz="1200" kern="0" dirty="0">
                <a:solidFill>
                  <a:srgbClr val="000000"/>
                </a:solidFill>
                <a:latin typeface="한양신명조"/>
              </a:rPr>
              <a:t>1. </a:t>
            </a:r>
            <a:r>
              <a:rPr lang="en-US" altLang="ko-KR" sz="1200" kern="0" dirty="0" err="1">
                <a:solidFill>
                  <a:srgbClr val="000000"/>
                </a:solidFill>
                <a:latin typeface="한양신명조"/>
              </a:rPr>
              <a:t>kis</a:t>
            </a:r>
            <a:r>
              <a:rPr lang="ko-KR" altLang="en-US" sz="1200" kern="0" dirty="0">
                <a:solidFill>
                  <a:srgbClr val="000000"/>
                </a:solidFill>
                <a:latin typeface="한양신명조"/>
              </a:rPr>
              <a:t> </a:t>
            </a:r>
            <a:r>
              <a:rPr lang="en-US" altLang="ko-KR" sz="1200" kern="0" dirty="0">
                <a:solidFill>
                  <a:srgbClr val="000000"/>
                </a:solidFill>
                <a:latin typeface="한양신명조"/>
              </a:rPr>
              <a:t>value</a:t>
            </a:r>
          </a:p>
          <a:p>
            <a:pPr algn="just" fontAlgn="base">
              <a:lnSpc>
                <a:spcPct val="130000"/>
              </a:lnSpc>
            </a:pPr>
            <a:r>
              <a:rPr lang="en-US" altLang="ko-KR" sz="1200" kern="0" dirty="0">
                <a:solidFill>
                  <a:srgbClr val="000000"/>
                </a:solidFill>
                <a:ea typeface="한양신명조"/>
              </a:rPr>
              <a:t>2.</a:t>
            </a:r>
            <a:r>
              <a:rPr lang="ko-KR" altLang="en-US" sz="1200" kern="0" dirty="0">
                <a:solidFill>
                  <a:srgbClr val="000000"/>
                </a:solidFill>
                <a:ea typeface="한양신명조"/>
              </a:rPr>
              <a:t>금융감독원 </a:t>
            </a:r>
            <a:r>
              <a:rPr lang="ko-KR" altLang="en-US" sz="1200" kern="0" dirty="0" err="1">
                <a:solidFill>
                  <a:srgbClr val="000000"/>
                </a:solidFill>
                <a:ea typeface="한양신명조"/>
              </a:rPr>
              <a:t>회계포탈</a:t>
            </a:r>
            <a:endParaRPr lang="ko-KR" altLang="en-US" sz="1200" kern="0" dirty="0">
              <a:solidFill>
                <a:srgbClr val="000000"/>
              </a:solidFill>
            </a:endParaRPr>
          </a:p>
          <a:p>
            <a:pPr algn="just" fontAlgn="base">
              <a:lnSpc>
                <a:spcPct val="130000"/>
              </a:lnSpc>
            </a:pPr>
            <a:r>
              <a:rPr lang="en-US" altLang="ko-KR" sz="1200" kern="0" dirty="0">
                <a:solidFill>
                  <a:srgbClr val="000000"/>
                </a:solidFill>
                <a:latin typeface="한양신명조"/>
                <a:hlinkClick r:id="rId2"/>
              </a:rPr>
              <a:t>https://acct.fss.or.kr/fss/acc/</a:t>
            </a:r>
            <a:endParaRPr lang="en-US" altLang="ko-KR" sz="1200" kern="0" dirty="0">
              <a:solidFill>
                <a:srgbClr val="000000"/>
              </a:solidFill>
              <a:latin typeface="한양신명조"/>
            </a:endParaRPr>
          </a:p>
          <a:p>
            <a:pPr algn="just" fontAlgn="base">
              <a:lnSpc>
                <a:spcPct val="130000"/>
              </a:lnSpc>
            </a:pPr>
            <a:r>
              <a:rPr lang="en-US" altLang="ko-KR" sz="1200" kern="0" dirty="0">
                <a:solidFill>
                  <a:srgbClr val="000000"/>
                </a:solidFill>
                <a:latin typeface="한양신명조"/>
              </a:rPr>
              <a:t>www.fsc.go.kr </a:t>
            </a:r>
            <a:r>
              <a:rPr lang="ko-KR" altLang="en-US" sz="1200" kern="0" dirty="0">
                <a:solidFill>
                  <a:srgbClr val="000000"/>
                </a:solidFill>
                <a:ea typeface="한양신명조"/>
              </a:rPr>
              <a:t>금융감독위원회</a:t>
            </a:r>
            <a:endParaRPr lang="ko-KR" altLang="en-US" sz="1200" kern="0" dirty="0">
              <a:solidFill>
                <a:srgbClr val="000000"/>
              </a:solidFill>
            </a:endParaRPr>
          </a:p>
          <a:p>
            <a:pPr algn="just" fontAlgn="base">
              <a:lnSpc>
                <a:spcPct val="130000"/>
              </a:lnSpc>
            </a:pPr>
            <a:r>
              <a:rPr lang="en-US" altLang="ko-KR" sz="1200" kern="0" dirty="0">
                <a:solidFill>
                  <a:srgbClr val="000000"/>
                </a:solidFill>
                <a:latin typeface="한양신명조"/>
              </a:rPr>
              <a:t>2. www.fss.or.kr </a:t>
            </a:r>
            <a:r>
              <a:rPr lang="ko-KR" altLang="en-US" sz="1200" kern="0" dirty="0">
                <a:solidFill>
                  <a:srgbClr val="000000"/>
                </a:solidFill>
                <a:ea typeface="한양신명조"/>
              </a:rPr>
              <a:t>금융감독원</a:t>
            </a:r>
            <a:endParaRPr lang="ko-KR" altLang="en-US" sz="1200" kern="0" dirty="0">
              <a:solidFill>
                <a:srgbClr val="000000"/>
              </a:solidFill>
            </a:endParaRPr>
          </a:p>
          <a:p>
            <a:pPr algn="just" fontAlgn="base">
              <a:lnSpc>
                <a:spcPct val="130000"/>
              </a:lnSpc>
            </a:pPr>
            <a:r>
              <a:rPr lang="en-US" altLang="ko-KR" sz="1200" kern="0" dirty="0">
                <a:solidFill>
                  <a:srgbClr val="000000"/>
                </a:solidFill>
                <a:latin typeface="한양신명조"/>
              </a:rPr>
              <a:t>3. www.kicpa.or.kr </a:t>
            </a:r>
            <a:r>
              <a:rPr lang="ko-KR" altLang="en-US" sz="1200" kern="0" dirty="0">
                <a:solidFill>
                  <a:srgbClr val="000000"/>
                </a:solidFill>
                <a:ea typeface="한양신명조"/>
              </a:rPr>
              <a:t>한국공인회계사회</a:t>
            </a:r>
            <a:endParaRPr lang="ko-KR" altLang="en-US" sz="1200" kern="0" dirty="0">
              <a:solidFill>
                <a:srgbClr val="000000"/>
              </a:solidFill>
            </a:endParaRPr>
          </a:p>
          <a:p>
            <a:pPr algn="just" fontAlgn="base">
              <a:lnSpc>
                <a:spcPct val="130000"/>
              </a:lnSpc>
            </a:pPr>
            <a:r>
              <a:rPr lang="en-US" altLang="ko-KR" sz="1200" kern="0" dirty="0">
                <a:solidFill>
                  <a:srgbClr val="000000"/>
                </a:solidFill>
                <a:latin typeface="한양신명조"/>
              </a:rPr>
              <a:t>4. www.riss4u.net </a:t>
            </a:r>
            <a:r>
              <a:rPr lang="ko-KR" altLang="en-US" sz="1200" kern="0" dirty="0">
                <a:solidFill>
                  <a:srgbClr val="000000"/>
                </a:solidFill>
                <a:ea typeface="한양신명조"/>
              </a:rPr>
              <a:t>한국교육학술정보원의 학술연구정보서비스</a:t>
            </a:r>
            <a:endParaRPr lang="ko-KR" altLang="en-US" sz="1200" kern="0" dirty="0">
              <a:solidFill>
                <a:srgbClr val="000000"/>
              </a:solidFill>
            </a:endParaRPr>
          </a:p>
          <a:p>
            <a:pPr algn="just" fontAlgn="base">
              <a:lnSpc>
                <a:spcPct val="130000"/>
              </a:lnSpc>
            </a:pPr>
            <a:r>
              <a:rPr lang="en-US" altLang="ko-KR" sz="1200" kern="0" dirty="0">
                <a:solidFill>
                  <a:srgbClr val="000000"/>
                </a:solidFill>
                <a:latin typeface="한양신명조"/>
              </a:rPr>
              <a:t>5. www.kasb.or.kr </a:t>
            </a:r>
            <a:r>
              <a:rPr lang="ko-KR" altLang="en-US" sz="1200" kern="0" dirty="0">
                <a:solidFill>
                  <a:srgbClr val="000000"/>
                </a:solidFill>
                <a:ea typeface="한양신명조"/>
              </a:rPr>
              <a:t>한국회계기준원</a:t>
            </a:r>
            <a:endParaRPr lang="ko-KR" altLang="en-US" sz="1200" kern="0" dirty="0">
              <a:solidFill>
                <a:srgbClr val="000000"/>
              </a:solidFill>
            </a:endParaRPr>
          </a:p>
          <a:p>
            <a:pPr algn="just" fontAlgn="base">
              <a:lnSpc>
                <a:spcPct val="130000"/>
              </a:lnSpc>
            </a:pPr>
            <a:endParaRPr lang="ko-KR" altLang="en-US" sz="1200" kern="0" spc="0" dirty="0">
              <a:solidFill>
                <a:srgbClr val="000000"/>
              </a:solidFill>
              <a:effectLst/>
            </a:endParaRPr>
          </a:p>
        </p:txBody>
      </p:sp>
      <p:sp>
        <p:nvSpPr>
          <p:cNvPr id="3" name="직사각형 2">
            <a:extLst>
              <a:ext uri="{FF2B5EF4-FFF2-40B4-BE49-F238E27FC236}">
                <a16:creationId xmlns:a16="http://schemas.microsoft.com/office/drawing/2014/main" id="{601E028A-C679-4B56-A490-CD75E93CB378}"/>
              </a:ext>
            </a:extLst>
          </p:cNvPr>
          <p:cNvSpPr/>
          <p:nvPr/>
        </p:nvSpPr>
        <p:spPr>
          <a:xfrm>
            <a:off x="1127939" y="3429000"/>
            <a:ext cx="5553496" cy="1231106"/>
          </a:xfrm>
          <a:prstGeom prst="rect">
            <a:avLst/>
          </a:prstGeom>
        </p:spPr>
        <p:txBody>
          <a:bodyPr wrap="square">
            <a:spAutoFit/>
          </a:bodyPr>
          <a:lstStyle/>
          <a:p>
            <a:pPr latinLnBrk="0"/>
            <a:r>
              <a:rPr lang="ko-KR" altLang="en-US" sz="1400" b="1" dirty="0"/>
              <a:t>재무정보 일괄다운로드</a:t>
            </a:r>
          </a:p>
          <a:p>
            <a:pPr latinLnBrk="0"/>
            <a:r>
              <a:rPr lang="ko-KR" altLang="en-US" sz="1400" dirty="0">
                <a:solidFill>
                  <a:srgbClr val="000000"/>
                </a:solidFill>
                <a:latin typeface="맑은 고딕" panose="020B0503020000020004" pitchFamily="50" charset="-127"/>
                <a:ea typeface="맑은 고딕" panose="020B0503020000020004" pitchFamily="50" charset="-127"/>
              </a:rPr>
              <a:t> </a:t>
            </a:r>
            <a:r>
              <a:rPr lang="en-US" altLang="ko-KR" sz="1400" u="sng" dirty="0">
                <a:solidFill>
                  <a:srgbClr val="000000"/>
                </a:solidFill>
                <a:latin typeface="맑은 고딕" panose="020B0503020000020004" pitchFamily="50" charset="-127"/>
                <a:ea typeface="맑은 고딕" panose="020B0503020000020004" pitchFamily="50" charset="-127"/>
                <a:hlinkClick r:id="rId3"/>
              </a:rPr>
              <a:t>https://opendart.fss.or.kr/disclosureinfo/fnltt/dwld/main.do</a:t>
            </a:r>
            <a:endParaRPr lang="en-US" altLang="ko-KR" sz="1400" u="sng" dirty="0">
              <a:solidFill>
                <a:srgbClr val="000000"/>
              </a:solidFill>
              <a:latin typeface="맑은 고딕" panose="020B0503020000020004" pitchFamily="50" charset="-127"/>
              <a:ea typeface="맑은 고딕" panose="020B0503020000020004" pitchFamily="50" charset="-127"/>
            </a:endParaRPr>
          </a:p>
          <a:p>
            <a:pPr latinLnBrk="0"/>
            <a:endParaRPr lang="en-US" altLang="ko-KR" sz="1400" u="sng" dirty="0">
              <a:solidFill>
                <a:srgbClr val="000000"/>
              </a:solidFill>
              <a:latin typeface="맑은 고딕" panose="020B0503020000020004" pitchFamily="50" charset="-127"/>
              <a:ea typeface="맑은 고딕" panose="020B0503020000020004" pitchFamily="50" charset="-127"/>
            </a:endParaRPr>
          </a:p>
          <a:p>
            <a:pPr latinLnBrk="0"/>
            <a:r>
              <a:rPr lang="ko-KR" altLang="en-US" sz="1400" u="sng" dirty="0">
                <a:solidFill>
                  <a:srgbClr val="000000"/>
                </a:solidFill>
                <a:latin typeface="맑은 고딕" panose="020B0503020000020004" pitchFamily="50" charset="-127"/>
                <a:ea typeface="맑은 고딕" panose="020B0503020000020004" pitchFamily="50" charset="-127"/>
              </a:rPr>
              <a:t>상장회사협의회</a:t>
            </a:r>
            <a:endParaRPr lang="en-US" altLang="ko-KR" sz="1400" u="sng" dirty="0">
              <a:solidFill>
                <a:srgbClr val="000000"/>
              </a:solidFill>
              <a:latin typeface="맑은 고딕" panose="020B0503020000020004" pitchFamily="50" charset="-127"/>
              <a:ea typeface="맑은 고딕" panose="020B0503020000020004" pitchFamily="50" charset="-127"/>
            </a:endParaRPr>
          </a:p>
          <a:p>
            <a:pPr latinLnBrk="0"/>
            <a:r>
              <a:rPr lang="en-US" altLang="ko-KR" sz="1400" u="sng" dirty="0" err="1">
                <a:solidFill>
                  <a:srgbClr val="000000"/>
                </a:solidFill>
                <a:latin typeface="맑은 고딕" panose="020B0503020000020004" pitchFamily="50" charset="-127"/>
                <a:ea typeface="맑은 고딕" panose="020B0503020000020004" pitchFamily="50" charset="-127"/>
              </a:rPr>
              <a:t>Kocoinfo</a:t>
            </a:r>
            <a:r>
              <a:rPr lang="en-US" altLang="ko-KR" sz="1400" u="sng" dirty="0">
                <a:solidFill>
                  <a:srgbClr val="000000"/>
                </a:solidFill>
                <a:latin typeface="맑은 고딕" panose="020B0503020000020004" pitchFamily="50" charset="-127"/>
                <a:ea typeface="맑은 고딕" panose="020B0503020000020004" pitchFamily="50" charset="-127"/>
              </a:rPr>
              <a:t> (TS2000)</a:t>
            </a:r>
            <a:r>
              <a:rPr lang="en-US" altLang="ko-KR" dirty="0">
                <a:solidFill>
                  <a:srgbClr val="000000"/>
                </a:solidFill>
                <a:latin typeface="맑은 고딕" panose="020B0503020000020004" pitchFamily="50" charset="-127"/>
                <a:ea typeface="맑은 고딕" panose="020B0503020000020004" pitchFamily="50" charset="-127"/>
              </a:rPr>
              <a:t> </a:t>
            </a:r>
            <a:endParaRPr lang="en-US" altLang="ko-KR" b="0" i="0" dirty="0">
              <a:solidFill>
                <a:srgbClr val="000000"/>
              </a:solidFill>
              <a:effectLst/>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C64B210A-123C-4C0A-84E0-DC868B155A18}"/>
              </a:ext>
            </a:extLst>
          </p:cNvPr>
          <p:cNvSpPr txBox="1"/>
          <p:nvPr/>
        </p:nvSpPr>
        <p:spPr>
          <a:xfrm>
            <a:off x="467544" y="280785"/>
            <a:ext cx="3528392" cy="369332"/>
          </a:xfrm>
          <a:prstGeom prst="rect">
            <a:avLst/>
          </a:prstGeom>
          <a:noFill/>
        </p:spPr>
        <p:txBody>
          <a:bodyPr wrap="square" rtlCol="0">
            <a:spAutoFit/>
          </a:bodyPr>
          <a:lstStyle/>
          <a:p>
            <a:r>
              <a:rPr lang="en-US" altLang="ko-KR" dirty="0"/>
              <a:t>Data</a:t>
            </a:r>
            <a:r>
              <a:rPr lang="ko-KR" altLang="en-US" dirty="0"/>
              <a:t> 참고</a:t>
            </a:r>
          </a:p>
        </p:txBody>
      </p:sp>
    </p:spTree>
    <p:extLst>
      <p:ext uri="{BB962C8B-B14F-4D97-AF65-F5344CB8AC3E}">
        <p14:creationId xmlns:p14="http://schemas.microsoft.com/office/powerpoint/2010/main" val="1713485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77603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BD67FA88-6973-42A9-BBEF-3E6BAE295AD5}"/>
              </a:ext>
            </a:extLst>
          </p:cNvPr>
          <p:cNvPicPr>
            <a:picLocks noChangeAspect="1"/>
          </p:cNvPicPr>
          <p:nvPr/>
        </p:nvPicPr>
        <p:blipFill>
          <a:blip r:embed="rId2"/>
          <a:stretch>
            <a:fillRect/>
          </a:stretch>
        </p:blipFill>
        <p:spPr>
          <a:xfrm>
            <a:off x="338957" y="1017253"/>
            <a:ext cx="7905451" cy="3348991"/>
          </a:xfrm>
          <a:prstGeom prst="rect">
            <a:avLst/>
          </a:prstGeom>
        </p:spPr>
      </p:pic>
      <p:sp>
        <p:nvSpPr>
          <p:cNvPr id="3" name="TextBox 2">
            <a:extLst>
              <a:ext uri="{FF2B5EF4-FFF2-40B4-BE49-F238E27FC236}">
                <a16:creationId xmlns:a16="http://schemas.microsoft.com/office/drawing/2014/main" id="{C819134C-0958-495B-9BC6-77E04137C554}"/>
              </a:ext>
            </a:extLst>
          </p:cNvPr>
          <p:cNvSpPr txBox="1"/>
          <p:nvPr/>
        </p:nvSpPr>
        <p:spPr>
          <a:xfrm>
            <a:off x="611560" y="316584"/>
            <a:ext cx="3584971" cy="369332"/>
          </a:xfrm>
          <a:prstGeom prst="rect">
            <a:avLst/>
          </a:prstGeom>
          <a:noFill/>
        </p:spPr>
        <p:txBody>
          <a:bodyPr wrap="square" rtlCol="0">
            <a:spAutoFit/>
          </a:bodyPr>
          <a:lstStyle/>
          <a:p>
            <a:r>
              <a:rPr lang="ko-KR" altLang="en-US" dirty="0"/>
              <a:t>현재  신용위험 예측 한계</a:t>
            </a:r>
          </a:p>
        </p:txBody>
      </p:sp>
      <p:sp>
        <p:nvSpPr>
          <p:cNvPr id="6" name="TextBox 5">
            <a:extLst>
              <a:ext uri="{FF2B5EF4-FFF2-40B4-BE49-F238E27FC236}">
                <a16:creationId xmlns:a16="http://schemas.microsoft.com/office/drawing/2014/main" id="{A6CADAA4-1D7A-4D04-864B-50C3F47EA608}"/>
              </a:ext>
            </a:extLst>
          </p:cNvPr>
          <p:cNvSpPr txBox="1"/>
          <p:nvPr/>
        </p:nvSpPr>
        <p:spPr>
          <a:xfrm>
            <a:off x="579005" y="4825084"/>
            <a:ext cx="6408712" cy="1015663"/>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400" dirty="0"/>
              <a:t>정기공시</a:t>
            </a:r>
            <a:r>
              <a:rPr lang="en-US" altLang="ko-KR" sz="1400" dirty="0"/>
              <a:t> : </a:t>
            </a:r>
            <a:r>
              <a:rPr lang="ko-KR" altLang="en-US" sz="1400" dirty="0"/>
              <a:t>사업보고서</a:t>
            </a:r>
            <a:r>
              <a:rPr lang="en-US" altLang="ko-KR" sz="1400" dirty="0"/>
              <a:t>, </a:t>
            </a:r>
            <a:r>
              <a:rPr lang="ko-KR" altLang="en-US" sz="1400" dirty="0"/>
              <a:t>반기</a:t>
            </a:r>
            <a:r>
              <a:rPr lang="en-US" altLang="ko-KR" sz="1400" dirty="0"/>
              <a:t>, </a:t>
            </a:r>
            <a:r>
              <a:rPr lang="ko-KR" altLang="en-US" sz="1400" dirty="0"/>
              <a:t>분기</a:t>
            </a:r>
            <a:endParaRPr lang="en-US" altLang="ko-KR" sz="1400" dirty="0"/>
          </a:p>
          <a:p>
            <a:pPr marL="285750" indent="-285750">
              <a:buFont typeface="Wingdings" panose="05000000000000000000" pitchFamily="2" charset="2"/>
              <a:buChar char="ü"/>
            </a:pPr>
            <a:r>
              <a:rPr lang="ko-KR" altLang="en-US" sz="1400" dirty="0"/>
              <a:t>시장가격</a:t>
            </a:r>
            <a:endParaRPr lang="en-US" altLang="ko-KR" sz="1400" dirty="0"/>
          </a:p>
          <a:p>
            <a:pPr marL="285750" indent="-285750">
              <a:buFont typeface="Wingdings" panose="05000000000000000000" pitchFamily="2" charset="2"/>
              <a:buChar char="ü"/>
            </a:pPr>
            <a:r>
              <a:rPr lang="ko-KR" altLang="en-US" sz="1400" dirty="0"/>
              <a:t>은행 여신관리 한계</a:t>
            </a:r>
            <a:endParaRPr lang="en-US" altLang="ko-KR" sz="1400" dirty="0"/>
          </a:p>
          <a:p>
            <a:pPr marL="285750" indent="-285750">
              <a:buFont typeface="Wingdings" panose="05000000000000000000" pitchFamily="2" charset="2"/>
              <a:buChar char="ü"/>
            </a:pPr>
            <a:endParaRPr lang="ko-KR" altLang="en-US" dirty="0"/>
          </a:p>
        </p:txBody>
      </p:sp>
    </p:spTree>
    <p:extLst>
      <p:ext uri="{BB962C8B-B14F-4D97-AF65-F5344CB8AC3E}">
        <p14:creationId xmlns:p14="http://schemas.microsoft.com/office/powerpoint/2010/main" val="106856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75DF564F-E537-4516-9F8F-C3A50A340436}"/>
              </a:ext>
            </a:extLst>
          </p:cNvPr>
          <p:cNvSpPr/>
          <p:nvPr/>
        </p:nvSpPr>
        <p:spPr>
          <a:xfrm>
            <a:off x="683568" y="311599"/>
            <a:ext cx="2499402" cy="369332"/>
          </a:xfrm>
          <a:prstGeom prst="rect">
            <a:avLst/>
          </a:prstGeom>
        </p:spPr>
        <p:txBody>
          <a:bodyPr wrap="none">
            <a:spAutoFit/>
          </a:bodyPr>
          <a:lstStyle/>
          <a:p>
            <a:r>
              <a:rPr lang="ko-KR" altLang="en-US" dirty="0"/>
              <a:t>사회 </a:t>
            </a:r>
            <a:r>
              <a:rPr lang="en-US" altLang="ko-KR" dirty="0"/>
              <a:t>:</a:t>
            </a:r>
            <a:r>
              <a:rPr lang="ko-KR" altLang="en-US" dirty="0"/>
              <a:t> 조기경보 시스템</a:t>
            </a:r>
          </a:p>
        </p:txBody>
      </p:sp>
      <p:pic>
        <p:nvPicPr>
          <p:cNvPr id="6" name="그림 5">
            <a:extLst>
              <a:ext uri="{FF2B5EF4-FFF2-40B4-BE49-F238E27FC236}">
                <a16:creationId xmlns:a16="http://schemas.microsoft.com/office/drawing/2014/main" id="{946F9A17-F702-4C89-9327-6245F9ACC087}"/>
              </a:ext>
            </a:extLst>
          </p:cNvPr>
          <p:cNvPicPr>
            <a:picLocks noChangeAspect="1"/>
          </p:cNvPicPr>
          <p:nvPr/>
        </p:nvPicPr>
        <p:blipFill>
          <a:blip r:embed="rId2"/>
          <a:stretch>
            <a:fillRect/>
          </a:stretch>
        </p:blipFill>
        <p:spPr>
          <a:xfrm>
            <a:off x="395536" y="1134870"/>
            <a:ext cx="8116441" cy="4683596"/>
          </a:xfrm>
          <a:prstGeom prst="rect">
            <a:avLst/>
          </a:prstGeom>
        </p:spPr>
      </p:pic>
      <p:sp>
        <p:nvSpPr>
          <p:cNvPr id="8" name="직사각형 7">
            <a:extLst>
              <a:ext uri="{FF2B5EF4-FFF2-40B4-BE49-F238E27FC236}">
                <a16:creationId xmlns:a16="http://schemas.microsoft.com/office/drawing/2014/main" id="{09EACAF3-4083-49AB-92A3-FABA9A3D076B}"/>
              </a:ext>
            </a:extLst>
          </p:cNvPr>
          <p:cNvSpPr/>
          <p:nvPr/>
        </p:nvSpPr>
        <p:spPr>
          <a:xfrm>
            <a:off x="6876256" y="5795425"/>
            <a:ext cx="1843774" cy="276999"/>
          </a:xfrm>
          <a:prstGeom prst="rect">
            <a:avLst/>
          </a:prstGeom>
        </p:spPr>
        <p:txBody>
          <a:bodyPr wrap="none">
            <a:spAutoFit/>
          </a:bodyPr>
          <a:lstStyle/>
          <a:p>
            <a:r>
              <a:rPr lang="ko-KR" altLang="en-US" sz="1200" dirty="0"/>
              <a:t>자료</a:t>
            </a:r>
            <a:r>
              <a:rPr lang="en-US" altLang="ko-KR" sz="1200" dirty="0"/>
              <a:t>: </a:t>
            </a:r>
            <a:r>
              <a:rPr lang="ko-KR" altLang="en-US" sz="1200" dirty="0"/>
              <a:t>고려대 </a:t>
            </a:r>
            <a:r>
              <a:rPr lang="ko-KR" altLang="en-US" sz="1200" dirty="0" err="1"/>
              <a:t>김창헌교수</a:t>
            </a:r>
            <a:endParaRPr lang="ko-KR" altLang="en-US" sz="1200" dirty="0"/>
          </a:p>
        </p:txBody>
      </p:sp>
    </p:spTree>
    <p:extLst>
      <p:ext uri="{BB962C8B-B14F-4D97-AF65-F5344CB8AC3E}">
        <p14:creationId xmlns:p14="http://schemas.microsoft.com/office/powerpoint/2010/main" val="4163858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886D819-7272-4E83-B008-8B8F598298AF}"/>
              </a:ext>
            </a:extLst>
          </p:cNvPr>
          <p:cNvSpPr/>
          <p:nvPr/>
        </p:nvSpPr>
        <p:spPr>
          <a:xfrm>
            <a:off x="827584" y="5568893"/>
            <a:ext cx="4572000" cy="276999"/>
          </a:xfrm>
          <a:prstGeom prst="rect">
            <a:avLst/>
          </a:prstGeom>
        </p:spPr>
        <p:txBody>
          <a:bodyPr>
            <a:spAutoFit/>
          </a:bodyPr>
          <a:lstStyle/>
          <a:p>
            <a:r>
              <a:rPr lang="en-US" altLang="ko-KR" sz="1200" dirty="0"/>
              <a:t>https://www.kedcrenet.com/sv/SVCOM01R0.do#</a:t>
            </a:r>
            <a:endParaRPr lang="ko-KR" altLang="en-US" sz="1200" dirty="0"/>
          </a:p>
        </p:txBody>
      </p:sp>
      <p:pic>
        <p:nvPicPr>
          <p:cNvPr id="3" name="그림 2">
            <a:extLst>
              <a:ext uri="{FF2B5EF4-FFF2-40B4-BE49-F238E27FC236}">
                <a16:creationId xmlns:a16="http://schemas.microsoft.com/office/drawing/2014/main" id="{54AE1BCE-AFBA-481B-8FB1-E60D2B13267C}"/>
              </a:ext>
            </a:extLst>
          </p:cNvPr>
          <p:cNvPicPr>
            <a:picLocks noChangeAspect="1"/>
          </p:cNvPicPr>
          <p:nvPr/>
        </p:nvPicPr>
        <p:blipFill>
          <a:blip r:embed="rId2"/>
          <a:stretch>
            <a:fillRect/>
          </a:stretch>
        </p:blipFill>
        <p:spPr>
          <a:xfrm>
            <a:off x="827584" y="1283984"/>
            <a:ext cx="7143800" cy="3935499"/>
          </a:xfrm>
          <a:prstGeom prst="rect">
            <a:avLst/>
          </a:prstGeom>
        </p:spPr>
      </p:pic>
      <p:sp>
        <p:nvSpPr>
          <p:cNvPr id="6" name="TextBox 5">
            <a:extLst>
              <a:ext uri="{FF2B5EF4-FFF2-40B4-BE49-F238E27FC236}">
                <a16:creationId xmlns:a16="http://schemas.microsoft.com/office/drawing/2014/main" id="{FE0775A0-9B48-4B92-8F16-42A6C59592F1}"/>
              </a:ext>
            </a:extLst>
          </p:cNvPr>
          <p:cNvSpPr txBox="1"/>
          <p:nvPr/>
        </p:nvSpPr>
        <p:spPr>
          <a:xfrm>
            <a:off x="467544" y="275842"/>
            <a:ext cx="6264696" cy="369332"/>
          </a:xfrm>
          <a:prstGeom prst="rect">
            <a:avLst/>
          </a:prstGeom>
          <a:noFill/>
        </p:spPr>
        <p:txBody>
          <a:bodyPr wrap="square" rtlCol="0">
            <a:spAutoFit/>
          </a:bodyPr>
          <a:lstStyle/>
          <a:p>
            <a:r>
              <a:rPr lang="ko-KR" altLang="en-US" dirty="0"/>
              <a:t>한국기업데이터 </a:t>
            </a:r>
            <a:r>
              <a:rPr lang="en-US" altLang="ko-KR" dirty="0"/>
              <a:t>: </a:t>
            </a:r>
            <a:r>
              <a:rPr lang="ko-KR" altLang="en-US" dirty="0"/>
              <a:t>연체관리 사례</a:t>
            </a:r>
            <a:r>
              <a:rPr lang="en-US" altLang="ko-KR" dirty="0"/>
              <a:t> </a:t>
            </a:r>
            <a:endParaRPr lang="ko-KR" altLang="en-US" dirty="0"/>
          </a:p>
        </p:txBody>
      </p:sp>
    </p:spTree>
    <p:extLst>
      <p:ext uri="{BB962C8B-B14F-4D97-AF65-F5344CB8AC3E}">
        <p14:creationId xmlns:p14="http://schemas.microsoft.com/office/powerpoint/2010/main" val="11535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25183C2-3A38-4862-9B2B-4ECC9D1228FA}"/>
              </a:ext>
            </a:extLst>
          </p:cNvPr>
          <p:cNvSpPr txBox="1"/>
          <p:nvPr/>
        </p:nvSpPr>
        <p:spPr>
          <a:xfrm>
            <a:off x="395536" y="280785"/>
            <a:ext cx="3744416" cy="369332"/>
          </a:xfrm>
          <a:prstGeom prst="rect">
            <a:avLst/>
          </a:prstGeom>
          <a:noFill/>
        </p:spPr>
        <p:txBody>
          <a:bodyPr wrap="square" rtlCol="0">
            <a:spAutoFit/>
          </a:bodyPr>
          <a:lstStyle/>
          <a:p>
            <a:r>
              <a:rPr lang="ko-KR" altLang="en-US"/>
              <a:t>조상 대상기업 선정 유의사항</a:t>
            </a:r>
            <a:endParaRPr lang="ko-KR" altLang="en-US" dirty="0"/>
          </a:p>
        </p:txBody>
      </p:sp>
      <p:sp>
        <p:nvSpPr>
          <p:cNvPr id="8" name="TextBox 7">
            <a:extLst>
              <a:ext uri="{FF2B5EF4-FFF2-40B4-BE49-F238E27FC236}">
                <a16:creationId xmlns:a16="http://schemas.microsoft.com/office/drawing/2014/main" id="{FE6BFFF7-15C6-47B0-8240-52A708FE9786}"/>
              </a:ext>
            </a:extLst>
          </p:cNvPr>
          <p:cNvSpPr txBox="1"/>
          <p:nvPr/>
        </p:nvSpPr>
        <p:spPr>
          <a:xfrm>
            <a:off x="1043608" y="1412776"/>
            <a:ext cx="7128792" cy="156966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ü"/>
            </a:pPr>
            <a:r>
              <a:rPr lang="ko-KR" altLang="en-US" sz="1200" dirty="0"/>
              <a:t>상장기업 </a:t>
            </a:r>
            <a:r>
              <a:rPr lang="en-US" altLang="ko-KR" sz="1200" dirty="0"/>
              <a:t>VS </a:t>
            </a:r>
            <a:r>
              <a:rPr lang="ko-KR" altLang="en-US" sz="1200" dirty="0"/>
              <a:t>비장상기업  </a:t>
            </a:r>
            <a:r>
              <a:rPr lang="en-US" altLang="ko-KR" sz="1200" dirty="0"/>
              <a:t>+ </a:t>
            </a:r>
            <a:r>
              <a:rPr lang="ko-KR" altLang="en-US" sz="1200" dirty="0"/>
              <a:t>데이터 준비 </a:t>
            </a:r>
            <a:r>
              <a:rPr lang="en-US" altLang="ko-KR" sz="1200" dirty="0"/>
              <a:t>(</a:t>
            </a:r>
            <a:r>
              <a:rPr lang="ko-KR" altLang="en-US" sz="1200" dirty="0"/>
              <a:t>상장폐지기업</a:t>
            </a:r>
            <a:r>
              <a:rPr lang="en-US" altLang="ko-KR" sz="1200" dirty="0"/>
              <a:t>) </a:t>
            </a:r>
            <a:r>
              <a:rPr lang="ko-KR" altLang="en-US" sz="1200" dirty="0"/>
              <a:t>부실기업으로 </a:t>
            </a:r>
            <a:r>
              <a:rPr lang="ko-KR" altLang="en-US" sz="1200" dirty="0" err="1"/>
              <a:t>전처리</a:t>
            </a:r>
            <a:r>
              <a:rPr lang="ko-KR" altLang="en-US" sz="1200" dirty="0"/>
              <a:t> 필요함</a:t>
            </a:r>
            <a:r>
              <a:rPr lang="en-US" altLang="ko-KR" sz="1200" dirty="0"/>
              <a:t>)</a:t>
            </a:r>
          </a:p>
          <a:p>
            <a:pPr marL="285750" indent="-285750">
              <a:buFont typeface="Wingdings" panose="05000000000000000000" pitchFamily="2" charset="2"/>
              <a:buChar char="ü"/>
            </a:pPr>
            <a:r>
              <a:rPr lang="en-US" altLang="ko-KR" sz="1200" dirty="0"/>
              <a:t>(</a:t>
            </a:r>
            <a:r>
              <a:rPr lang="ko-KR" altLang="en-US" sz="1200" dirty="0"/>
              <a:t>상장기업의 경우도 시장별로</a:t>
            </a:r>
            <a:r>
              <a:rPr lang="en-US" altLang="ko-KR" sz="1200" dirty="0"/>
              <a:t>)</a:t>
            </a:r>
          </a:p>
          <a:p>
            <a:pPr marL="285750" indent="-285750">
              <a:buFont typeface="Wingdings" panose="05000000000000000000" pitchFamily="2" charset="2"/>
              <a:buChar char="ü"/>
            </a:pPr>
            <a:endParaRPr lang="en-US" altLang="ko-KR" sz="1200" dirty="0"/>
          </a:p>
          <a:p>
            <a:pPr marL="285750" indent="-285750">
              <a:buFont typeface="Wingdings" panose="05000000000000000000" pitchFamily="2" charset="2"/>
              <a:buChar char="ü"/>
            </a:pPr>
            <a:r>
              <a:rPr lang="ko-KR" altLang="en-US" sz="1200" dirty="0" err="1"/>
              <a:t>외감기업</a:t>
            </a:r>
            <a:r>
              <a:rPr lang="en-US" altLang="ko-KR" sz="1200" dirty="0"/>
              <a:t>VS</a:t>
            </a:r>
            <a:r>
              <a:rPr lang="ko-KR" altLang="en-US" sz="1200" dirty="0" err="1"/>
              <a:t>비외감기업</a:t>
            </a:r>
            <a:endParaRPr lang="en-US" altLang="ko-KR" sz="1200" dirty="0"/>
          </a:p>
          <a:p>
            <a:pPr marL="285750" indent="-285750">
              <a:buFont typeface="Wingdings" panose="05000000000000000000" pitchFamily="2" charset="2"/>
              <a:buChar char="ü"/>
            </a:pPr>
            <a:r>
              <a:rPr lang="ko-KR" altLang="en-US" sz="1200" dirty="0"/>
              <a:t>금융업 </a:t>
            </a:r>
            <a:r>
              <a:rPr lang="en-US" altLang="ko-KR" sz="1200" dirty="0"/>
              <a:t>VS </a:t>
            </a:r>
            <a:r>
              <a:rPr lang="ko-KR" altLang="en-US" sz="1200" dirty="0"/>
              <a:t>비금융업 </a:t>
            </a:r>
            <a:endParaRPr lang="en-US" altLang="ko-KR" sz="1200" dirty="0"/>
          </a:p>
          <a:p>
            <a:pPr marL="285750" indent="-285750">
              <a:buFont typeface="Wingdings" panose="05000000000000000000" pitchFamily="2" charset="2"/>
              <a:buChar char="ü"/>
            </a:pPr>
            <a:r>
              <a:rPr lang="ko-KR" altLang="en-US" sz="1200" dirty="0"/>
              <a:t>업종별로 세분화 </a:t>
            </a:r>
            <a:endParaRPr lang="en-US" altLang="ko-KR" sz="1200" dirty="0"/>
          </a:p>
          <a:p>
            <a:pPr marL="285750" indent="-285750">
              <a:buFont typeface="Wingdings" panose="05000000000000000000" pitchFamily="2" charset="2"/>
              <a:buChar char="ü"/>
            </a:pPr>
            <a:endParaRPr lang="en-US" altLang="ko-KR" sz="1200" dirty="0"/>
          </a:p>
          <a:p>
            <a:pPr marL="285750" indent="-285750">
              <a:buFont typeface="Wingdings" panose="05000000000000000000" pitchFamily="2" charset="2"/>
              <a:buChar char="ü"/>
            </a:pPr>
            <a:r>
              <a:rPr lang="en-US" altLang="ko-KR" sz="1200" dirty="0"/>
              <a:t>=</a:t>
            </a:r>
            <a:r>
              <a:rPr lang="en-US" altLang="ko-KR" sz="1200" dirty="0">
                <a:sym typeface="Wingdings" panose="05000000000000000000" pitchFamily="2" charset="2"/>
              </a:rPr>
              <a:t> KIS VALUE </a:t>
            </a:r>
            <a:r>
              <a:rPr lang="ko-KR" altLang="en-US" sz="1200" dirty="0">
                <a:sym typeface="Wingdings" panose="05000000000000000000" pitchFamily="2" charset="2"/>
              </a:rPr>
              <a:t>참조  </a:t>
            </a:r>
            <a:endParaRPr lang="ko-KR" altLang="en-US" sz="1200" dirty="0"/>
          </a:p>
        </p:txBody>
      </p:sp>
      <p:sp>
        <p:nvSpPr>
          <p:cNvPr id="3" name="직사각형 2">
            <a:extLst>
              <a:ext uri="{FF2B5EF4-FFF2-40B4-BE49-F238E27FC236}">
                <a16:creationId xmlns:a16="http://schemas.microsoft.com/office/drawing/2014/main" id="{69F8F435-E7C0-4F4D-AABB-169292D556C8}"/>
              </a:ext>
            </a:extLst>
          </p:cNvPr>
          <p:cNvSpPr/>
          <p:nvPr/>
        </p:nvSpPr>
        <p:spPr>
          <a:xfrm>
            <a:off x="1048547" y="3466542"/>
            <a:ext cx="7251114" cy="523220"/>
          </a:xfrm>
          <a:prstGeom prst="rect">
            <a:avLst/>
          </a:prstGeom>
        </p:spPr>
        <p:txBody>
          <a:bodyPr wrap="square">
            <a:spAutoFit/>
          </a:bodyPr>
          <a:lstStyle/>
          <a:p>
            <a:r>
              <a:rPr lang="ko-KR" altLang="en-US" sz="1400" dirty="0"/>
              <a:t>비상장기업을 표본에 포함시키는 것은 비상장기업의 재무자료 신뢰성 문제 때문에 연구결과가 왜곡 될 수 있다고 한다． </a:t>
            </a:r>
            <a:endParaRPr lang="en-US" altLang="ko-KR" sz="1400" dirty="0"/>
          </a:p>
        </p:txBody>
      </p:sp>
    </p:spTree>
    <p:extLst>
      <p:ext uri="{BB962C8B-B14F-4D97-AF65-F5344CB8AC3E}">
        <p14:creationId xmlns:p14="http://schemas.microsoft.com/office/powerpoint/2010/main" val="4279455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25183C2-3A38-4862-9B2B-4ECC9D1228FA}"/>
              </a:ext>
            </a:extLst>
          </p:cNvPr>
          <p:cNvSpPr txBox="1"/>
          <p:nvPr/>
        </p:nvSpPr>
        <p:spPr>
          <a:xfrm>
            <a:off x="395536" y="280785"/>
            <a:ext cx="6552728" cy="369332"/>
          </a:xfrm>
          <a:prstGeom prst="rect">
            <a:avLst/>
          </a:prstGeom>
          <a:noFill/>
        </p:spPr>
        <p:txBody>
          <a:bodyPr wrap="square" rtlCol="0">
            <a:spAutoFit/>
          </a:bodyPr>
          <a:lstStyle/>
          <a:p>
            <a:r>
              <a:rPr lang="ko-KR" altLang="en-US" dirty="0"/>
              <a:t>표본</a:t>
            </a:r>
            <a:r>
              <a:rPr lang="en-US" altLang="ko-KR" dirty="0"/>
              <a:t>(sample)</a:t>
            </a:r>
            <a:r>
              <a:rPr lang="ko-KR" altLang="en-US" dirty="0" err="1"/>
              <a:t>기업수</a:t>
            </a:r>
            <a:r>
              <a:rPr lang="en-US" altLang="ko-KR" dirty="0"/>
              <a:t>: </a:t>
            </a:r>
            <a:r>
              <a:rPr lang="ko-KR" altLang="en-US" dirty="0"/>
              <a:t>데이터 편향성</a:t>
            </a:r>
            <a:r>
              <a:rPr lang="en-US" altLang="ko-KR" dirty="0"/>
              <a:t>(</a:t>
            </a:r>
            <a:r>
              <a:rPr lang="ko-KR" altLang="en-US" dirty="0"/>
              <a:t> 불균형</a:t>
            </a:r>
            <a:r>
              <a:rPr lang="en-US" altLang="ko-KR" dirty="0"/>
              <a:t>) </a:t>
            </a:r>
            <a:r>
              <a:rPr lang="ko-KR" altLang="en-US" dirty="0"/>
              <a:t>문제 </a:t>
            </a:r>
          </a:p>
        </p:txBody>
      </p:sp>
      <p:sp>
        <p:nvSpPr>
          <p:cNvPr id="8" name="TextBox 7">
            <a:extLst>
              <a:ext uri="{FF2B5EF4-FFF2-40B4-BE49-F238E27FC236}">
                <a16:creationId xmlns:a16="http://schemas.microsoft.com/office/drawing/2014/main" id="{FE6BFFF7-15C6-47B0-8240-52A708FE9786}"/>
              </a:ext>
            </a:extLst>
          </p:cNvPr>
          <p:cNvSpPr txBox="1"/>
          <p:nvPr/>
        </p:nvSpPr>
        <p:spPr>
          <a:xfrm>
            <a:off x="596767" y="1015637"/>
            <a:ext cx="7128792" cy="1015663"/>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ü"/>
            </a:pPr>
            <a:r>
              <a:rPr lang="ko-KR" altLang="en-US" sz="1200" dirty="0" err="1"/>
              <a:t>정상기업수</a:t>
            </a:r>
            <a:r>
              <a:rPr lang="ko-KR" altLang="en-US" sz="1200" dirty="0"/>
              <a:t>   </a:t>
            </a:r>
            <a:r>
              <a:rPr lang="en-US" altLang="ko-KR" sz="1200" dirty="0"/>
              <a:t>1000</a:t>
            </a:r>
            <a:r>
              <a:rPr lang="ko-KR" altLang="en-US" sz="1200" dirty="0"/>
              <a:t>개</a:t>
            </a:r>
            <a:r>
              <a:rPr lang="en-US" altLang="ko-KR" sz="1200" dirty="0"/>
              <a:t>,   </a:t>
            </a:r>
            <a:r>
              <a:rPr lang="ko-KR" altLang="en-US" sz="1200" dirty="0" err="1"/>
              <a:t>부도기업수</a:t>
            </a:r>
            <a:r>
              <a:rPr lang="ko-KR" altLang="en-US" sz="1200" dirty="0"/>
              <a:t> </a:t>
            </a:r>
            <a:r>
              <a:rPr lang="en-US" altLang="ko-KR" sz="1200" dirty="0"/>
              <a:t>100</a:t>
            </a:r>
            <a:r>
              <a:rPr lang="ko-KR" altLang="en-US" sz="1200" dirty="0"/>
              <a:t>개  인 경우</a:t>
            </a:r>
            <a:endParaRPr lang="en-US" altLang="ko-KR" sz="1200" dirty="0"/>
          </a:p>
          <a:p>
            <a:pPr marL="171450" indent="-171450">
              <a:buFont typeface="Wingdings" panose="05000000000000000000" pitchFamily="2" charset="2"/>
              <a:buChar char="à"/>
            </a:pPr>
            <a:r>
              <a:rPr lang="ko-KR" altLang="en-US" sz="1200" dirty="0">
                <a:sym typeface="Wingdings" panose="05000000000000000000" pitchFamily="2" charset="2"/>
              </a:rPr>
              <a:t>모두 </a:t>
            </a:r>
            <a:r>
              <a:rPr lang="ko-KR" altLang="en-US" sz="1200" dirty="0" err="1">
                <a:sym typeface="Wingdings" panose="05000000000000000000" pitchFamily="2" charset="2"/>
              </a:rPr>
              <a:t>정상기업이라고</a:t>
            </a:r>
            <a:r>
              <a:rPr lang="ko-KR" altLang="en-US" sz="1200" dirty="0">
                <a:sym typeface="Wingdings" panose="05000000000000000000" pitchFamily="2" charset="2"/>
              </a:rPr>
              <a:t> 판단 예측을 수행해도 </a:t>
            </a:r>
            <a:r>
              <a:rPr lang="ko-KR" altLang="en-US" sz="1200" dirty="0">
                <a:highlight>
                  <a:srgbClr val="FFFF00"/>
                </a:highlight>
                <a:sym typeface="Wingdings" panose="05000000000000000000" pitchFamily="2" charset="2"/>
              </a:rPr>
              <a:t>정확도가 </a:t>
            </a:r>
            <a:r>
              <a:rPr lang="en-US" altLang="ko-KR" sz="1200" dirty="0">
                <a:highlight>
                  <a:srgbClr val="FFFF00"/>
                </a:highlight>
                <a:sym typeface="Wingdings" panose="05000000000000000000" pitchFamily="2" charset="2"/>
              </a:rPr>
              <a:t>0.9</a:t>
            </a:r>
          </a:p>
          <a:p>
            <a:pPr marL="171450" indent="-171450">
              <a:buFont typeface="Wingdings" panose="05000000000000000000" pitchFamily="2" charset="2"/>
              <a:buChar char="à"/>
            </a:pPr>
            <a:endParaRPr lang="en-US" altLang="ko-KR" sz="1200" dirty="0">
              <a:sym typeface="Wingdings" panose="05000000000000000000" pitchFamily="2" charset="2"/>
            </a:endParaRPr>
          </a:p>
          <a:p>
            <a:pPr marL="171450" indent="-171450">
              <a:buFont typeface="Wingdings" panose="05000000000000000000" pitchFamily="2" charset="2"/>
              <a:buChar char="à"/>
            </a:pPr>
            <a:r>
              <a:rPr lang="ko-KR" altLang="en-US" sz="1200" dirty="0">
                <a:sym typeface="Wingdings" panose="05000000000000000000" pitchFamily="2" charset="2"/>
              </a:rPr>
              <a:t>편중</a:t>
            </a:r>
            <a:r>
              <a:rPr lang="en-US" altLang="ko-KR" sz="1200" dirty="0">
                <a:sym typeface="Wingdings" panose="05000000000000000000" pitchFamily="2" charset="2"/>
              </a:rPr>
              <a:t>(bias) </a:t>
            </a:r>
            <a:r>
              <a:rPr lang="ko-KR" altLang="en-US" sz="1200" dirty="0">
                <a:sym typeface="Wingdings" panose="05000000000000000000" pitchFamily="2" charset="2"/>
              </a:rPr>
              <a:t>이 심한 표본은 항상 예측 모형의  </a:t>
            </a:r>
            <a:r>
              <a:rPr lang="ko-KR" altLang="en-US" sz="1200" dirty="0">
                <a:highlight>
                  <a:srgbClr val="FFFF00"/>
                </a:highlight>
                <a:sym typeface="Wingdings" panose="05000000000000000000" pitchFamily="2" charset="2"/>
              </a:rPr>
              <a:t>정확도 과대 평가 우려</a:t>
            </a:r>
            <a:endParaRPr lang="en-US" altLang="ko-KR" sz="1200" dirty="0">
              <a:highlight>
                <a:srgbClr val="FFFF00"/>
              </a:highlight>
              <a:sym typeface="Wingdings" panose="05000000000000000000" pitchFamily="2" charset="2"/>
            </a:endParaRPr>
          </a:p>
          <a:p>
            <a:pPr marL="285750" indent="-285750">
              <a:buFont typeface="Wingdings" panose="05000000000000000000" pitchFamily="2" charset="2"/>
              <a:buChar char="ü"/>
            </a:pPr>
            <a:endParaRPr lang="ko-KR" altLang="en-US" sz="1200" dirty="0"/>
          </a:p>
        </p:txBody>
      </p:sp>
      <p:sp>
        <p:nvSpPr>
          <p:cNvPr id="9" name="TextBox 8">
            <a:extLst>
              <a:ext uri="{FF2B5EF4-FFF2-40B4-BE49-F238E27FC236}">
                <a16:creationId xmlns:a16="http://schemas.microsoft.com/office/drawing/2014/main" id="{AB213B30-9B54-44CD-8371-B1FBA505B728}"/>
              </a:ext>
            </a:extLst>
          </p:cNvPr>
          <p:cNvSpPr txBox="1"/>
          <p:nvPr/>
        </p:nvSpPr>
        <p:spPr>
          <a:xfrm>
            <a:off x="733196" y="5696675"/>
            <a:ext cx="7488832" cy="553998"/>
          </a:xfrm>
          <a:prstGeom prst="rect">
            <a:avLst/>
          </a:prstGeom>
          <a:noFill/>
          <a:ln>
            <a:solidFill>
              <a:srgbClr val="FF0000"/>
            </a:solidFill>
          </a:ln>
        </p:spPr>
        <p:txBody>
          <a:bodyPr wrap="square" rtlCol="0">
            <a:spAutoFit/>
          </a:bodyPr>
          <a:lstStyle/>
          <a:p>
            <a:pPr lvl="0">
              <a:defRPr/>
            </a:pPr>
            <a:r>
              <a:rPr lang="en-US" altLang="ko-KR" b="1" dirty="0"/>
              <a:t>F1 score : </a:t>
            </a:r>
            <a:r>
              <a:rPr lang="ko-KR" altLang="en-US" sz="1200" dirty="0"/>
              <a:t>데이터의 비율 자체가 편향되어 있을 경우에도 모델의 추론능력을 </a:t>
            </a:r>
            <a:r>
              <a:rPr lang="ko-KR" altLang="en-US" sz="1200" dirty="0" err="1"/>
              <a:t>신뢰성있게</a:t>
            </a:r>
            <a:r>
              <a:rPr lang="ko-KR" altLang="en-US" sz="1200" dirty="0"/>
              <a:t> 평 가할 수 있는 지표</a:t>
            </a:r>
            <a:endParaRPr lang="ko-KR" altLang="en-US" sz="1200" b="1" dirty="0"/>
          </a:p>
        </p:txBody>
      </p:sp>
      <p:sp>
        <p:nvSpPr>
          <p:cNvPr id="6" name="직사각형 5">
            <a:extLst>
              <a:ext uri="{FF2B5EF4-FFF2-40B4-BE49-F238E27FC236}">
                <a16:creationId xmlns:a16="http://schemas.microsoft.com/office/drawing/2014/main" id="{A6B9D6AD-7030-491D-9E15-158571940D97}"/>
              </a:ext>
            </a:extLst>
          </p:cNvPr>
          <p:cNvSpPr/>
          <p:nvPr/>
        </p:nvSpPr>
        <p:spPr>
          <a:xfrm>
            <a:off x="827584" y="4155166"/>
            <a:ext cx="2752677" cy="307777"/>
          </a:xfrm>
          <a:prstGeom prst="rect">
            <a:avLst/>
          </a:prstGeom>
        </p:spPr>
        <p:txBody>
          <a:bodyPr wrap="none">
            <a:spAutoFit/>
          </a:bodyPr>
          <a:lstStyle/>
          <a:p>
            <a:r>
              <a:rPr lang="en-US" altLang="ko-KR" sz="1400" dirty="0">
                <a:solidFill>
                  <a:srgbClr val="FF0000"/>
                </a:solidFill>
              </a:rPr>
              <a:t>(</a:t>
            </a:r>
            <a:r>
              <a:rPr lang="ko-KR" altLang="en-US" sz="1400" dirty="0">
                <a:solidFill>
                  <a:srgbClr val="FF0000"/>
                </a:solidFill>
              </a:rPr>
              <a:t>분류모델 평가</a:t>
            </a:r>
            <a:r>
              <a:rPr lang="en-US" altLang="ko-KR" sz="1400" dirty="0">
                <a:solidFill>
                  <a:srgbClr val="FF0000"/>
                </a:solidFill>
              </a:rPr>
              <a:t>) </a:t>
            </a:r>
            <a:r>
              <a:rPr lang="en-US" altLang="ko-KR" sz="1400" dirty="0"/>
              <a:t>Confusion Matrix</a:t>
            </a:r>
            <a:endParaRPr lang="ko-KR" altLang="en-US" sz="1400" dirty="0"/>
          </a:p>
        </p:txBody>
      </p:sp>
      <p:pic>
        <p:nvPicPr>
          <p:cNvPr id="10" name="그림 9">
            <a:extLst>
              <a:ext uri="{FF2B5EF4-FFF2-40B4-BE49-F238E27FC236}">
                <a16:creationId xmlns:a16="http://schemas.microsoft.com/office/drawing/2014/main" id="{6870CEAA-A848-4EBB-BED2-FF42BB28349D}"/>
              </a:ext>
            </a:extLst>
          </p:cNvPr>
          <p:cNvPicPr>
            <a:picLocks noChangeAspect="1"/>
          </p:cNvPicPr>
          <p:nvPr/>
        </p:nvPicPr>
        <p:blipFill>
          <a:blip r:embed="rId2"/>
          <a:stretch>
            <a:fillRect/>
          </a:stretch>
        </p:blipFill>
        <p:spPr>
          <a:xfrm>
            <a:off x="733196" y="4464389"/>
            <a:ext cx="3858163" cy="1133633"/>
          </a:xfrm>
          <a:prstGeom prst="rect">
            <a:avLst/>
          </a:prstGeom>
        </p:spPr>
      </p:pic>
      <p:pic>
        <p:nvPicPr>
          <p:cNvPr id="11" name="그림 10">
            <a:extLst>
              <a:ext uri="{FF2B5EF4-FFF2-40B4-BE49-F238E27FC236}">
                <a16:creationId xmlns:a16="http://schemas.microsoft.com/office/drawing/2014/main" id="{E6544427-4669-449A-BA12-BAF6F464B90E}"/>
              </a:ext>
            </a:extLst>
          </p:cNvPr>
          <p:cNvPicPr>
            <a:picLocks noChangeAspect="1"/>
          </p:cNvPicPr>
          <p:nvPr/>
        </p:nvPicPr>
        <p:blipFill>
          <a:blip r:embed="rId3"/>
          <a:stretch>
            <a:fillRect/>
          </a:stretch>
        </p:blipFill>
        <p:spPr>
          <a:xfrm>
            <a:off x="4681498" y="4435787"/>
            <a:ext cx="3181794" cy="1171739"/>
          </a:xfrm>
          <a:prstGeom prst="rect">
            <a:avLst/>
          </a:prstGeom>
        </p:spPr>
      </p:pic>
      <p:sp>
        <p:nvSpPr>
          <p:cNvPr id="14" name="TextBox 13">
            <a:extLst>
              <a:ext uri="{FF2B5EF4-FFF2-40B4-BE49-F238E27FC236}">
                <a16:creationId xmlns:a16="http://schemas.microsoft.com/office/drawing/2014/main" id="{A18F3B2E-CCEF-4D80-B3C0-C4DFFEE0F516}"/>
              </a:ext>
            </a:extLst>
          </p:cNvPr>
          <p:cNvSpPr txBox="1"/>
          <p:nvPr/>
        </p:nvSpPr>
        <p:spPr>
          <a:xfrm>
            <a:off x="1747285" y="4887189"/>
            <a:ext cx="1296144" cy="288032"/>
          </a:xfrm>
          <a:prstGeom prst="rect">
            <a:avLst/>
          </a:prstGeom>
          <a:noFill/>
          <a:ln w="28575">
            <a:solidFill>
              <a:srgbClr val="FF0000"/>
            </a:solidFill>
          </a:ln>
        </p:spPr>
        <p:txBody>
          <a:bodyPr vert="eaVert" wrap="square" rtlCol="0">
            <a:spAutoFit/>
          </a:bodyPr>
          <a:lstStyle/>
          <a:p>
            <a:endParaRPr lang="ko-KR" altLang="en-US" dirty="0"/>
          </a:p>
        </p:txBody>
      </p:sp>
      <p:sp>
        <p:nvSpPr>
          <p:cNvPr id="15" name="TextBox 14">
            <a:extLst>
              <a:ext uri="{FF2B5EF4-FFF2-40B4-BE49-F238E27FC236}">
                <a16:creationId xmlns:a16="http://schemas.microsoft.com/office/drawing/2014/main" id="{5D297BFE-9517-41B7-8CC3-0F53DB46A649}"/>
              </a:ext>
            </a:extLst>
          </p:cNvPr>
          <p:cNvSpPr txBox="1"/>
          <p:nvPr/>
        </p:nvSpPr>
        <p:spPr>
          <a:xfrm>
            <a:off x="3158779" y="5215301"/>
            <a:ext cx="1296144" cy="288032"/>
          </a:xfrm>
          <a:prstGeom prst="rect">
            <a:avLst/>
          </a:prstGeom>
          <a:noFill/>
          <a:ln w="28575">
            <a:solidFill>
              <a:srgbClr val="FF0000"/>
            </a:solidFill>
          </a:ln>
        </p:spPr>
        <p:txBody>
          <a:bodyPr vert="eaVert" wrap="square" rtlCol="0">
            <a:spAutoFit/>
          </a:bodyPr>
          <a:lstStyle/>
          <a:p>
            <a:endParaRPr lang="ko-KR" altLang="en-US" dirty="0"/>
          </a:p>
        </p:txBody>
      </p:sp>
      <p:sp>
        <p:nvSpPr>
          <p:cNvPr id="16" name="직사각형 15">
            <a:extLst>
              <a:ext uri="{FF2B5EF4-FFF2-40B4-BE49-F238E27FC236}">
                <a16:creationId xmlns:a16="http://schemas.microsoft.com/office/drawing/2014/main" id="{EE230848-C1B0-46F0-920D-C6DF3EA68B2E}"/>
              </a:ext>
            </a:extLst>
          </p:cNvPr>
          <p:cNvSpPr/>
          <p:nvPr/>
        </p:nvSpPr>
        <p:spPr>
          <a:xfrm>
            <a:off x="603659" y="2170436"/>
            <a:ext cx="6999569" cy="830997"/>
          </a:xfrm>
          <a:prstGeom prst="rect">
            <a:avLst/>
          </a:prstGeom>
        </p:spPr>
        <p:txBody>
          <a:bodyPr wrap="square">
            <a:spAutoFit/>
          </a:bodyPr>
          <a:lstStyle/>
          <a:p>
            <a:r>
              <a:rPr lang="ko-KR" altLang="en-US" sz="1200" dirty="0">
                <a:highlight>
                  <a:srgbClr val="FFFF00"/>
                </a:highlight>
              </a:rPr>
              <a:t>균등 랜덤 </a:t>
            </a:r>
            <a:r>
              <a:rPr lang="en-US" altLang="ko-KR" sz="1200" dirty="0">
                <a:highlight>
                  <a:srgbClr val="FFFF00"/>
                </a:highlight>
              </a:rPr>
              <a:t>( </a:t>
            </a:r>
            <a:r>
              <a:rPr lang="ko-KR" altLang="en-US" sz="1200" dirty="0" err="1">
                <a:highlight>
                  <a:srgbClr val="FFFF00"/>
                </a:highlight>
              </a:rPr>
              <a:t>정상기업수</a:t>
            </a:r>
            <a:r>
              <a:rPr lang="ko-KR" altLang="en-US" sz="1200" dirty="0">
                <a:highlight>
                  <a:srgbClr val="FFFF00"/>
                </a:highlight>
              </a:rPr>
              <a:t> </a:t>
            </a:r>
            <a:r>
              <a:rPr lang="en-US" altLang="ko-KR" sz="1200" dirty="0">
                <a:highlight>
                  <a:srgbClr val="FFFF00"/>
                </a:highlight>
              </a:rPr>
              <a:t>vs </a:t>
            </a:r>
            <a:r>
              <a:rPr lang="ko-KR" altLang="en-US" sz="1200" dirty="0" err="1">
                <a:highlight>
                  <a:srgbClr val="FFFF00"/>
                </a:highlight>
              </a:rPr>
              <a:t>부도기업수</a:t>
            </a:r>
            <a:r>
              <a:rPr lang="en-US" altLang="ko-KR" sz="1200" dirty="0">
                <a:highlight>
                  <a:srgbClr val="FFFF00"/>
                </a:highlight>
              </a:rPr>
              <a:t>)</a:t>
            </a:r>
          </a:p>
          <a:p>
            <a:r>
              <a:rPr lang="ko-KR" altLang="en-US" sz="1200" dirty="0"/>
              <a:t>정상기업을 </a:t>
            </a:r>
            <a:r>
              <a:rPr lang="ko-KR" altLang="en-US" sz="1200" dirty="0" err="1"/>
              <a:t>언더샘플링하여</a:t>
            </a:r>
            <a:r>
              <a:rPr lang="ko-KR" altLang="en-US" sz="1200" dirty="0"/>
              <a:t> 부도예측모형에 학습시킨 결과가 예측표본의 예측력에 있어 다른 샘플링 결과와 큰 차이가 없다는 </a:t>
            </a:r>
            <a:r>
              <a:rPr lang="en-US" altLang="ko-KR" sz="1200" dirty="0"/>
              <a:t>(Zhou, 2012)</a:t>
            </a:r>
            <a:r>
              <a:rPr lang="ko-KR" altLang="en-US" sz="1200" dirty="0"/>
              <a:t>의 연구에 근거하여 </a:t>
            </a:r>
            <a:r>
              <a:rPr lang="ko-KR" altLang="en-US" sz="1200" dirty="0">
                <a:highlight>
                  <a:srgbClr val="FFFF00"/>
                </a:highlight>
              </a:rPr>
              <a:t>정상기업을 부도기업과 비슷한 비율로 랜덤하게 추출하여 </a:t>
            </a:r>
            <a:r>
              <a:rPr lang="ko-KR" altLang="en-US" sz="1200" dirty="0"/>
              <a:t>데이터의 비율이 대칭되도록 하게</a:t>
            </a:r>
            <a:r>
              <a:rPr lang="en-US" altLang="ko-KR" sz="1200" dirty="0"/>
              <a:t> </a:t>
            </a:r>
            <a:r>
              <a:rPr lang="ko-KR" altLang="en-US" sz="1200" dirty="0"/>
              <a:t>한다</a:t>
            </a:r>
            <a:r>
              <a:rPr lang="en-US" altLang="ko-KR" sz="1200" dirty="0"/>
              <a:t>.??</a:t>
            </a:r>
            <a:endParaRPr lang="ko-KR" altLang="en-US" sz="1200" dirty="0"/>
          </a:p>
        </p:txBody>
      </p:sp>
      <p:sp>
        <p:nvSpPr>
          <p:cNvPr id="17" name="직사각형 16">
            <a:extLst>
              <a:ext uri="{FF2B5EF4-FFF2-40B4-BE49-F238E27FC236}">
                <a16:creationId xmlns:a16="http://schemas.microsoft.com/office/drawing/2014/main" id="{C4A74FA9-5619-47A3-BA86-86B77263E13A}"/>
              </a:ext>
            </a:extLst>
          </p:cNvPr>
          <p:cNvSpPr/>
          <p:nvPr/>
        </p:nvSpPr>
        <p:spPr>
          <a:xfrm>
            <a:off x="640171" y="3228004"/>
            <a:ext cx="8082653" cy="830997"/>
          </a:xfrm>
          <a:prstGeom prst="rect">
            <a:avLst/>
          </a:prstGeom>
        </p:spPr>
        <p:txBody>
          <a:bodyPr wrap="square">
            <a:spAutoFit/>
          </a:bodyPr>
          <a:lstStyle/>
          <a:p>
            <a:r>
              <a:rPr lang="ko-KR" altLang="en-US" sz="1200" dirty="0"/>
              <a:t>부실기업과 건전기업의 </a:t>
            </a:r>
            <a:r>
              <a:rPr lang="ko-KR" altLang="en-US" sz="1200" dirty="0" err="1"/>
              <a:t>표본수를</a:t>
            </a:r>
            <a:r>
              <a:rPr lang="ko-KR" altLang="en-US" sz="1200" dirty="0"/>
              <a:t> 동수로 하는 짝짓기 표본추출방법을 이용하는 경우에는 부실과 정상기업의 차이가 더욱 뚜렷해지고 모형자체의 예측력도 높게 나타나는 경향이 있지 만， 부실화되는 기업의 수가 정상기업의 수보다 훨씬 적은 현실과는 동떨어진 표본을 구성하게 되어 표본의 실제 예측력을 과대평가하게 된다고 한다． </a:t>
            </a:r>
            <a:endParaRPr lang="en-US" altLang="ko-KR" sz="1200" dirty="0"/>
          </a:p>
          <a:p>
            <a:r>
              <a:rPr lang="en-US" altLang="ko-KR" sz="1200" dirty="0"/>
              <a:t>(2:1), (3:1), (4:1)  </a:t>
            </a:r>
          </a:p>
        </p:txBody>
      </p:sp>
    </p:spTree>
    <p:extLst>
      <p:ext uri="{BB962C8B-B14F-4D97-AF65-F5344CB8AC3E}">
        <p14:creationId xmlns:p14="http://schemas.microsoft.com/office/powerpoint/2010/main" val="3167971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슬라이드 번호 개체 틀 4">
            <a:extLst>
              <a:ext uri="{FF2B5EF4-FFF2-40B4-BE49-F238E27FC236}">
                <a16:creationId xmlns:a16="http://schemas.microsoft.com/office/drawing/2014/main" id="{57467B3B-986A-4AB5-B3AC-2D6E4F9B074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50" b="1">
                <a:solidFill>
                  <a:schemeClr val="tx1"/>
                </a:solidFill>
                <a:latin typeface="휴먼엑스포" panose="02030504000101010101" pitchFamily="18" charset="-127"/>
                <a:ea typeface="휴먼엑스포" panose="02030504000101010101" pitchFamily="18" charset="-127"/>
              </a:defRPr>
            </a:lvl1pPr>
            <a:lvl2pPr marL="557213" indent="-214313" eaLnBrk="0" hangingPunct="0">
              <a:defRPr kumimoji="1" sz="1050" b="1">
                <a:solidFill>
                  <a:schemeClr val="tx1"/>
                </a:solidFill>
                <a:latin typeface="휴먼엑스포" panose="02030504000101010101" pitchFamily="18" charset="-127"/>
                <a:ea typeface="휴먼엑스포" panose="02030504000101010101" pitchFamily="18" charset="-127"/>
              </a:defRPr>
            </a:lvl2pPr>
            <a:lvl3pPr marL="857250" indent="-171450" eaLnBrk="0" hangingPunct="0">
              <a:defRPr kumimoji="1" sz="1050" b="1">
                <a:solidFill>
                  <a:schemeClr val="tx1"/>
                </a:solidFill>
                <a:latin typeface="휴먼엑스포" panose="02030504000101010101" pitchFamily="18" charset="-127"/>
                <a:ea typeface="휴먼엑스포" panose="02030504000101010101" pitchFamily="18" charset="-127"/>
              </a:defRPr>
            </a:lvl3pPr>
            <a:lvl4pPr marL="1200150" indent="-171450" eaLnBrk="0" hangingPunct="0">
              <a:defRPr kumimoji="1" sz="1050" b="1">
                <a:solidFill>
                  <a:schemeClr val="tx1"/>
                </a:solidFill>
                <a:latin typeface="휴먼엑스포" panose="02030504000101010101" pitchFamily="18" charset="-127"/>
                <a:ea typeface="휴먼엑스포" panose="02030504000101010101" pitchFamily="18" charset="-127"/>
              </a:defRPr>
            </a:lvl4pPr>
            <a:lvl5pPr marL="1543050" indent="-171450" eaLnBrk="0" hangingPunct="0">
              <a:defRPr kumimoji="1" sz="1050" b="1">
                <a:solidFill>
                  <a:schemeClr val="tx1"/>
                </a:solidFill>
                <a:latin typeface="휴먼엑스포" panose="02030504000101010101" pitchFamily="18" charset="-127"/>
                <a:ea typeface="휴먼엑스포" panose="02030504000101010101" pitchFamily="18" charset="-127"/>
              </a:defRPr>
            </a:lvl5pPr>
            <a:lvl6pPr marL="1885950" indent="-171450" algn="r" eaLnBrk="0" fontAlgn="base" hangingPunct="0">
              <a:spcBef>
                <a:spcPct val="0"/>
              </a:spcBef>
              <a:spcAft>
                <a:spcPct val="0"/>
              </a:spcAft>
              <a:defRPr kumimoji="1" sz="1050" b="1">
                <a:solidFill>
                  <a:schemeClr val="tx1"/>
                </a:solidFill>
                <a:latin typeface="휴먼엑스포" panose="02030504000101010101" pitchFamily="18" charset="-127"/>
                <a:ea typeface="휴먼엑스포" panose="02030504000101010101" pitchFamily="18" charset="-127"/>
              </a:defRPr>
            </a:lvl6pPr>
            <a:lvl7pPr marL="2228850" indent="-171450" algn="r" eaLnBrk="0" fontAlgn="base" hangingPunct="0">
              <a:spcBef>
                <a:spcPct val="0"/>
              </a:spcBef>
              <a:spcAft>
                <a:spcPct val="0"/>
              </a:spcAft>
              <a:defRPr kumimoji="1" sz="1050" b="1">
                <a:solidFill>
                  <a:schemeClr val="tx1"/>
                </a:solidFill>
                <a:latin typeface="휴먼엑스포" panose="02030504000101010101" pitchFamily="18" charset="-127"/>
                <a:ea typeface="휴먼엑스포" panose="02030504000101010101" pitchFamily="18" charset="-127"/>
              </a:defRPr>
            </a:lvl7pPr>
            <a:lvl8pPr marL="2571750" indent="-171450" algn="r" eaLnBrk="0" fontAlgn="base" hangingPunct="0">
              <a:spcBef>
                <a:spcPct val="0"/>
              </a:spcBef>
              <a:spcAft>
                <a:spcPct val="0"/>
              </a:spcAft>
              <a:defRPr kumimoji="1" sz="1050" b="1">
                <a:solidFill>
                  <a:schemeClr val="tx1"/>
                </a:solidFill>
                <a:latin typeface="휴먼엑스포" panose="02030504000101010101" pitchFamily="18" charset="-127"/>
                <a:ea typeface="휴먼엑스포" panose="02030504000101010101" pitchFamily="18" charset="-127"/>
              </a:defRPr>
            </a:lvl8pPr>
            <a:lvl9pPr marL="2914650" indent="-171450" algn="r" eaLnBrk="0" fontAlgn="base" hangingPunct="0">
              <a:spcBef>
                <a:spcPct val="0"/>
              </a:spcBef>
              <a:spcAft>
                <a:spcPct val="0"/>
              </a:spcAft>
              <a:defRPr kumimoji="1" sz="1050" b="1">
                <a:solidFill>
                  <a:schemeClr val="tx1"/>
                </a:solidFill>
                <a:latin typeface="휴먼엑스포" panose="02030504000101010101" pitchFamily="18" charset="-127"/>
                <a:ea typeface="휴먼엑스포" panose="02030504000101010101" pitchFamily="18" charset="-127"/>
              </a:defRPr>
            </a:lvl9pPr>
          </a:lstStyle>
          <a:p>
            <a:pPr eaLnBrk="1" hangingPunct="1"/>
            <a:fld id="{CF9D42F3-7C07-4600-A628-F274AE15ECBD}" type="slidenum">
              <a:rPr kumimoji="0" lang="en-US" altLang="ko-KR" sz="900" b="0">
                <a:solidFill>
                  <a:schemeClr val="bg1"/>
                </a:solidFill>
              </a:rPr>
              <a:pPr eaLnBrk="1" hangingPunct="1"/>
              <a:t>27</a:t>
            </a:fld>
            <a:endParaRPr kumimoji="0" lang="en-US" altLang="ko-KR" sz="900" b="0">
              <a:solidFill>
                <a:schemeClr val="bg1"/>
              </a:solidFill>
            </a:endParaRPr>
          </a:p>
        </p:txBody>
      </p:sp>
      <p:grpSp>
        <p:nvGrpSpPr>
          <p:cNvPr id="4" name="그룹 3">
            <a:extLst>
              <a:ext uri="{FF2B5EF4-FFF2-40B4-BE49-F238E27FC236}">
                <a16:creationId xmlns:a16="http://schemas.microsoft.com/office/drawing/2014/main" id="{6ED948A5-B792-4E37-AD06-C83FAC63859E}"/>
              </a:ext>
            </a:extLst>
          </p:cNvPr>
          <p:cNvGrpSpPr/>
          <p:nvPr/>
        </p:nvGrpSpPr>
        <p:grpSpPr>
          <a:xfrm>
            <a:off x="863588" y="1636558"/>
            <a:ext cx="6588732" cy="4212468"/>
            <a:chOff x="1140635" y="2143882"/>
            <a:chExt cx="6588732" cy="4212468"/>
          </a:xfrm>
        </p:grpSpPr>
        <p:graphicFrame>
          <p:nvGraphicFramePr>
            <p:cNvPr id="7" name="다이어그램 6">
              <a:extLst>
                <a:ext uri="{FF2B5EF4-FFF2-40B4-BE49-F238E27FC236}">
                  <a16:creationId xmlns:a16="http://schemas.microsoft.com/office/drawing/2014/main" id="{39477F05-072A-416C-B1F7-AA75B6AC4C19}"/>
                </a:ext>
              </a:extLst>
            </p:cNvPr>
            <p:cNvGraphicFramePr/>
            <p:nvPr>
              <p:extLst>
                <p:ext uri="{D42A27DB-BD31-4B8C-83A1-F6EECF244321}">
                  <p14:modId xmlns:p14="http://schemas.microsoft.com/office/powerpoint/2010/main" val="299834679"/>
                </p:ext>
              </p:extLst>
            </p:nvPr>
          </p:nvGraphicFramePr>
          <p:xfrm>
            <a:off x="1140635" y="2143882"/>
            <a:ext cx="6588732" cy="4212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13" name="TextBox 4">
              <a:extLst>
                <a:ext uri="{FF2B5EF4-FFF2-40B4-BE49-F238E27FC236}">
                  <a16:creationId xmlns:a16="http://schemas.microsoft.com/office/drawing/2014/main" id="{D5F6015E-4C2F-4D14-912D-B3D025D02A34}"/>
                </a:ext>
              </a:extLst>
            </p:cNvPr>
            <p:cNvSpPr txBox="1">
              <a:spLocks noChangeArrowheads="1"/>
            </p:cNvSpPr>
            <p:nvPr/>
          </p:nvSpPr>
          <p:spPr bwMode="auto">
            <a:xfrm>
              <a:off x="1140635" y="4426368"/>
              <a:ext cx="1296144" cy="861774"/>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1400" b="1">
                  <a:solidFill>
                    <a:schemeClr val="tx1"/>
                  </a:solidFill>
                  <a:latin typeface="휴먼엑스포" panose="02030504000101010101" pitchFamily="18" charset="-127"/>
                  <a:ea typeface="휴먼엑스포" panose="02030504000101010101" pitchFamily="18" charset="-127"/>
                </a:defRPr>
              </a:lvl1pPr>
              <a:lvl2pPr marL="742950" indent="-285750" eaLnBrk="0" hangingPunct="0">
                <a:defRPr kumimoji="1" sz="1400" b="1">
                  <a:solidFill>
                    <a:schemeClr val="tx1"/>
                  </a:solidFill>
                  <a:latin typeface="휴먼엑스포" panose="02030504000101010101" pitchFamily="18" charset="-127"/>
                  <a:ea typeface="휴먼엑스포" panose="02030504000101010101" pitchFamily="18" charset="-127"/>
                </a:defRPr>
              </a:lvl2pPr>
              <a:lvl3pPr marL="11430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3pPr>
              <a:lvl4pPr marL="16002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4pPr>
              <a:lvl5pPr marL="20574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5pPr>
              <a:lvl6pPr marL="25146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6pPr>
              <a:lvl7pPr marL="29718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7pPr>
              <a:lvl8pPr marL="34290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8pPr>
              <a:lvl9pPr marL="38862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9pPr>
            </a:lstStyle>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재고자산회전율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매출채권회전율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매입채무회전율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총자산회전율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err="1">
                  <a:latin typeface="맑은 고딕" panose="020B0503020000020004" pitchFamily="50" charset="-127"/>
                  <a:ea typeface="맑은 고딕" panose="020B0503020000020004" pitchFamily="50" charset="-127"/>
                </a:rPr>
                <a:t>비유동자산회전율</a:t>
              </a:r>
              <a:endParaRPr lang="ko-KR" altLang="en-US" sz="1000" dirty="0">
                <a:latin typeface="맑은 고딕" panose="020B0503020000020004" pitchFamily="50" charset="-127"/>
                <a:ea typeface="맑은 고딕" panose="020B0503020000020004" pitchFamily="50" charset="-127"/>
              </a:endParaRPr>
            </a:p>
          </p:txBody>
        </p:sp>
        <p:sp>
          <p:nvSpPr>
            <p:cNvPr id="17414" name="TextBox 5">
              <a:extLst>
                <a:ext uri="{FF2B5EF4-FFF2-40B4-BE49-F238E27FC236}">
                  <a16:creationId xmlns:a16="http://schemas.microsoft.com/office/drawing/2014/main" id="{164255B2-9550-487B-8466-974AEAD02BC9}"/>
                </a:ext>
              </a:extLst>
            </p:cNvPr>
            <p:cNvSpPr txBox="1">
              <a:spLocks noChangeArrowheads="1"/>
            </p:cNvSpPr>
            <p:nvPr/>
          </p:nvSpPr>
          <p:spPr bwMode="auto">
            <a:xfrm>
              <a:off x="2583113" y="4427732"/>
              <a:ext cx="1178719" cy="89255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1400" b="1">
                  <a:solidFill>
                    <a:schemeClr val="tx1"/>
                  </a:solidFill>
                  <a:latin typeface="휴먼엑스포" panose="02030504000101010101" pitchFamily="18" charset="-127"/>
                  <a:ea typeface="휴먼엑스포" panose="02030504000101010101" pitchFamily="18" charset="-127"/>
                </a:defRPr>
              </a:lvl1pPr>
              <a:lvl2pPr marL="742950" indent="-285750" eaLnBrk="0" hangingPunct="0">
                <a:defRPr kumimoji="1" sz="1400" b="1">
                  <a:solidFill>
                    <a:schemeClr val="tx1"/>
                  </a:solidFill>
                  <a:latin typeface="휴먼엑스포" panose="02030504000101010101" pitchFamily="18" charset="-127"/>
                  <a:ea typeface="휴먼엑스포" panose="02030504000101010101" pitchFamily="18" charset="-127"/>
                </a:defRPr>
              </a:lvl2pPr>
              <a:lvl3pPr marL="11430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3pPr>
              <a:lvl4pPr marL="16002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4pPr>
              <a:lvl5pPr marL="20574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5pPr>
              <a:lvl6pPr marL="25146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6pPr>
              <a:lvl7pPr marL="29718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7pPr>
              <a:lvl8pPr marL="34290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8pPr>
              <a:lvl9pPr marL="38862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9pPr>
            </a:lstStyle>
            <a:p>
              <a:pPr algn="l" eaLnBrk="1" hangingPunct="1">
                <a:buFont typeface="Wingdings" panose="05000000000000000000" pitchFamily="2" charset="2"/>
                <a:buChar char="§"/>
              </a:pPr>
              <a:r>
                <a:rPr lang="ko-KR" altLang="en-US" sz="1200" dirty="0">
                  <a:latin typeface="맑은 고딕" panose="020B0503020000020004" pitchFamily="50" charset="-127"/>
                  <a:ea typeface="맑은 고딕" panose="020B0503020000020004" pitchFamily="50" charset="-127"/>
                </a:rPr>
                <a:t>유동</a:t>
              </a:r>
              <a:r>
                <a:rPr lang="ko-KR" altLang="en-US" sz="1000" dirty="0">
                  <a:latin typeface="맑은 고딕" panose="020B0503020000020004" pitchFamily="50" charset="-127"/>
                  <a:ea typeface="맑은 고딕" panose="020B0503020000020004" pitchFamily="50" charset="-127"/>
                </a:rPr>
                <a:t>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부채비율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이자보상비율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차입금의존도</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재무보상비율</a:t>
              </a:r>
            </a:p>
          </p:txBody>
        </p:sp>
        <p:sp>
          <p:nvSpPr>
            <p:cNvPr id="17415" name="TextBox 7">
              <a:extLst>
                <a:ext uri="{FF2B5EF4-FFF2-40B4-BE49-F238E27FC236}">
                  <a16:creationId xmlns:a16="http://schemas.microsoft.com/office/drawing/2014/main" id="{A0CB6A48-42AF-4EF0-8CB8-B2AC2EC37EF6}"/>
                </a:ext>
              </a:extLst>
            </p:cNvPr>
            <p:cNvSpPr txBox="1">
              <a:spLocks noChangeArrowheads="1"/>
            </p:cNvSpPr>
            <p:nvPr/>
          </p:nvSpPr>
          <p:spPr bwMode="auto">
            <a:xfrm>
              <a:off x="3908167" y="4445024"/>
              <a:ext cx="1178720" cy="55399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1400" b="1">
                  <a:solidFill>
                    <a:schemeClr val="tx1"/>
                  </a:solidFill>
                  <a:latin typeface="휴먼엑스포" panose="02030504000101010101" pitchFamily="18" charset="-127"/>
                  <a:ea typeface="휴먼엑스포" panose="02030504000101010101" pitchFamily="18" charset="-127"/>
                </a:defRPr>
              </a:lvl1pPr>
              <a:lvl2pPr marL="742950" indent="-285750" eaLnBrk="0" hangingPunct="0">
                <a:defRPr kumimoji="1" sz="1400" b="1">
                  <a:solidFill>
                    <a:schemeClr val="tx1"/>
                  </a:solidFill>
                  <a:latin typeface="휴먼엑스포" panose="02030504000101010101" pitchFamily="18" charset="-127"/>
                  <a:ea typeface="휴먼엑스포" panose="02030504000101010101" pitchFamily="18" charset="-127"/>
                </a:defRPr>
              </a:lvl2pPr>
              <a:lvl3pPr marL="11430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3pPr>
              <a:lvl4pPr marL="16002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4pPr>
              <a:lvl5pPr marL="20574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5pPr>
              <a:lvl6pPr marL="25146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6pPr>
              <a:lvl7pPr marL="29718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7pPr>
              <a:lvl8pPr marL="34290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8pPr>
              <a:lvl9pPr marL="38862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9pPr>
            </a:lstStyle>
            <a:p>
              <a:pPr algn="l" eaLnBrk="1" hangingPunct="1">
                <a:buFont typeface="Wingdings" panose="05000000000000000000" pitchFamily="2" charset="2"/>
                <a:buChar char="§"/>
              </a:pPr>
              <a:r>
                <a:rPr lang="ko-KR" altLang="en-US" sz="1000" dirty="0" err="1">
                  <a:latin typeface="맑은 고딕" panose="020B0503020000020004" pitchFamily="50" charset="-127"/>
                  <a:ea typeface="맑은 고딕" panose="020B0503020000020004" pitchFamily="50" charset="-127"/>
                </a:rPr>
                <a:t>매출액순이익률</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자기자본이익률</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총자본이익률</a:t>
              </a:r>
            </a:p>
          </p:txBody>
        </p:sp>
        <p:sp>
          <p:nvSpPr>
            <p:cNvPr id="17416" name="TextBox 8">
              <a:extLst>
                <a:ext uri="{FF2B5EF4-FFF2-40B4-BE49-F238E27FC236}">
                  <a16:creationId xmlns:a16="http://schemas.microsoft.com/office/drawing/2014/main" id="{C490C0E9-DBBF-4CD8-BAE0-CF49221B5FA7}"/>
                </a:ext>
              </a:extLst>
            </p:cNvPr>
            <p:cNvSpPr txBox="1">
              <a:spLocks noChangeArrowheads="1"/>
            </p:cNvSpPr>
            <p:nvPr/>
          </p:nvSpPr>
          <p:spPr bwMode="auto">
            <a:xfrm>
              <a:off x="5204319" y="4471905"/>
              <a:ext cx="1159768" cy="707886"/>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1400" b="1">
                  <a:solidFill>
                    <a:schemeClr val="tx1"/>
                  </a:solidFill>
                  <a:latin typeface="휴먼엑스포" panose="02030504000101010101" pitchFamily="18" charset="-127"/>
                  <a:ea typeface="휴먼엑스포" panose="02030504000101010101" pitchFamily="18" charset="-127"/>
                </a:defRPr>
              </a:lvl1pPr>
              <a:lvl2pPr marL="742950" indent="-285750" eaLnBrk="0" hangingPunct="0">
                <a:defRPr kumimoji="1" sz="1400" b="1">
                  <a:solidFill>
                    <a:schemeClr val="tx1"/>
                  </a:solidFill>
                  <a:latin typeface="휴먼엑스포" panose="02030504000101010101" pitchFamily="18" charset="-127"/>
                  <a:ea typeface="휴먼엑스포" panose="02030504000101010101" pitchFamily="18" charset="-127"/>
                </a:defRPr>
              </a:lvl2pPr>
              <a:lvl3pPr marL="11430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3pPr>
              <a:lvl4pPr marL="16002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4pPr>
              <a:lvl5pPr marL="2057400" indent="-228600" eaLnBrk="0" hangingPunct="0">
                <a:defRPr kumimoji="1" sz="1400" b="1">
                  <a:solidFill>
                    <a:schemeClr val="tx1"/>
                  </a:solidFill>
                  <a:latin typeface="휴먼엑스포" panose="02030504000101010101" pitchFamily="18" charset="-127"/>
                  <a:ea typeface="휴먼엑스포" panose="02030504000101010101" pitchFamily="18" charset="-127"/>
                </a:defRPr>
              </a:lvl5pPr>
              <a:lvl6pPr marL="25146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6pPr>
              <a:lvl7pPr marL="29718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7pPr>
              <a:lvl8pPr marL="34290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8pPr>
              <a:lvl9pPr marL="3886200" indent="-228600" algn="r" eaLnBrk="0" fontAlgn="base" hangingPunct="0">
                <a:spcBef>
                  <a:spcPct val="0"/>
                </a:spcBef>
                <a:spcAft>
                  <a:spcPct val="0"/>
                </a:spcAft>
                <a:defRPr kumimoji="1" sz="1400" b="1">
                  <a:solidFill>
                    <a:schemeClr val="tx1"/>
                  </a:solidFill>
                  <a:latin typeface="휴먼엑스포" panose="02030504000101010101" pitchFamily="18" charset="-127"/>
                  <a:ea typeface="휴먼엑스포" panose="02030504000101010101" pitchFamily="18" charset="-127"/>
                </a:defRPr>
              </a:lvl9pPr>
            </a:lstStyle>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매출액증가율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총자산증가율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영업이익증가율</a:t>
              </a:r>
              <a:endParaRPr lang="en-US" altLang="ko-KR" sz="1000" dirty="0">
                <a:latin typeface="맑은 고딕" panose="020B0503020000020004" pitchFamily="50" charset="-127"/>
                <a:ea typeface="맑은 고딕" panose="020B0503020000020004" pitchFamily="50" charset="-127"/>
              </a:endParaRPr>
            </a:p>
            <a:p>
              <a:pPr algn="l" eaLnBrk="1" hangingPunct="1">
                <a:buFont typeface="Wingdings" panose="05000000000000000000" pitchFamily="2" charset="2"/>
                <a:buChar char="§"/>
              </a:pPr>
              <a:r>
                <a:rPr lang="ko-KR" altLang="en-US" sz="1000" dirty="0">
                  <a:latin typeface="맑은 고딕" panose="020B0503020000020004" pitchFamily="50" charset="-127"/>
                  <a:ea typeface="맑은 고딕" panose="020B0503020000020004" pitchFamily="50" charset="-127"/>
                </a:rPr>
                <a:t>순이익증가율</a:t>
              </a:r>
            </a:p>
          </p:txBody>
        </p:sp>
      </p:grpSp>
      <p:sp>
        <p:nvSpPr>
          <p:cNvPr id="12" name="TextBox 4">
            <a:extLst>
              <a:ext uri="{FF2B5EF4-FFF2-40B4-BE49-F238E27FC236}">
                <a16:creationId xmlns:a16="http://schemas.microsoft.com/office/drawing/2014/main" id="{2110E9E1-25E1-438A-A6F4-318E37C90764}"/>
              </a:ext>
            </a:extLst>
          </p:cNvPr>
          <p:cNvSpPr txBox="1"/>
          <p:nvPr/>
        </p:nvSpPr>
        <p:spPr>
          <a:xfrm>
            <a:off x="7452320" y="6381328"/>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500" b="1" kern="1200">
                <a:solidFill>
                  <a:schemeClr val="tx1"/>
                </a:solidFill>
                <a:latin typeface="-윤고딕150"/>
                <a:ea typeface="-윤고딕150"/>
                <a:cs typeface="-윤고딕150"/>
              </a:defRPr>
            </a:lvl1pPr>
            <a:lvl2pPr marL="457200" algn="l" rtl="0" fontAlgn="base" latinLnBrk="1">
              <a:spcBef>
                <a:spcPct val="0"/>
              </a:spcBef>
              <a:spcAft>
                <a:spcPct val="0"/>
              </a:spcAft>
              <a:defRPr kumimoji="1" sz="1500" b="1" kern="1200">
                <a:solidFill>
                  <a:schemeClr val="tx1"/>
                </a:solidFill>
                <a:latin typeface="-윤고딕150"/>
                <a:ea typeface="-윤고딕150"/>
                <a:cs typeface="-윤고딕150"/>
              </a:defRPr>
            </a:lvl2pPr>
            <a:lvl3pPr marL="914400" algn="l" rtl="0" fontAlgn="base" latinLnBrk="1">
              <a:spcBef>
                <a:spcPct val="0"/>
              </a:spcBef>
              <a:spcAft>
                <a:spcPct val="0"/>
              </a:spcAft>
              <a:defRPr kumimoji="1" sz="1500" b="1" kern="1200">
                <a:solidFill>
                  <a:schemeClr val="tx1"/>
                </a:solidFill>
                <a:latin typeface="-윤고딕150"/>
                <a:ea typeface="-윤고딕150"/>
                <a:cs typeface="-윤고딕150"/>
              </a:defRPr>
            </a:lvl3pPr>
            <a:lvl4pPr marL="1371600" algn="l" rtl="0" fontAlgn="base" latinLnBrk="1">
              <a:spcBef>
                <a:spcPct val="0"/>
              </a:spcBef>
              <a:spcAft>
                <a:spcPct val="0"/>
              </a:spcAft>
              <a:defRPr kumimoji="1" sz="1500" b="1" kern="1200">
                <a:solidFill>
                  <a:schemeClr val="tx1"/>
                </a:solidFill>
                <a:latin typeface="-윤고딕150"/>
                <a:ea typeface="-윤고딕150"/>
                <a:cs typeface="-윤고딕150"/>
              </a:defRPr>
            </a:lvl4pPr>
            <a:lvl5pPr marL="1828800" algn="l" rtl="0" fontAlgn="base" latinLnBrk="1">
              <a:spcBef>
                <a:spcPct val="0"/>
              </a:spcBef>
              <a:spcAft>
                <a:spcPct val="0"/>
              </a:spcAft>
              <a:defRPr kumimoji="1" sz="1500" b="1" kern="1200">
                <a:solidFill>
                  <a:schemeClr val="tx1"/>
                </a:solidFill>
                <a:latin typeface="-윤고딕150"/>
                <a:ea typeface="-윤고딕150"/>
                <a:cs typeface="-윤고딕150"/>
              </a:defRPr>
            </a:lvl5pPr>
            <a:lvl6pPr marL="2286000" algn="l" defTabSz="914400" rtl="0" eaLnBrk="1" latinLnBrk="1" hangingPunct="1">
              <a:defRPr kumimoji="1" sz="1500" b="1" kern="1200">
                <a:solidFill>
                  <a:schemeClr val="tx1"/>
                </a:solidFill>
                <a:latin typeface="-윤고딕150"/>
                <a:ea typeface="-윤고딕150"/>
                <a:cs typeface="-윤고딕150"/>
              </a:defRPr>
            </a:lvl6pPr>
            <a:lvl7pPr marL="2743200" algn="l" defTabSz="914400" rtl="0" eaLnBrk="1" latinLnBrk="1" hangingPunct="1">
              <a:defRPr kumimoji="1" sz="1500" b="1" kern="1200">
                <a:solidFill>
                  <a:schemeClr val="tx1"/>
                </a:solidFill>
                <a:latin typeface="-윤고딕150"/>
                <a:ea typeface="-윤고딕150"/>
                <a:cs typeface="-윤고딕150"/>
              </a:defRPr>
            </a:lvl7pPr>
            <a:lvl8pPr marL="3200400" algn="l" defTabSz="914400" rtl="0" eaLnBrk="1" latinLnBrk="1" hangingPunct="1">
              <a:defRPr kumimoji="1" sz="1500" b="1" kern="1200">
                <a:solidFill>
                  <a:schemeClr val="tx1"/>
                </a:solidFill>
                <a:latin typeface="-윤고딕150"/>
                <a:ea typeface="-윤고딕150"/>
                <a:cs typeface="-윤고딕150"/>
              </a:defRPr>
            </a:lvl8pPr>
            <a:lvl9pPr marL="3657600" algn="l" defTabSz="914400" rtl="0" eaLnBrk="1" latinLnBrk="1" hangingPunct="1">
              <a:defRPr kumimoji="1" sz="1500" b="1" kern="1200">
                <a:solidFill>
                  <a:schemeClr val="tx1"/>
                </a:solidFill>
                <a:latin typeface="-윤고딕150"/>
                <a:ea typeface="-윤고딕150"/>
                <a:cs typeface="-윤고딕150"/>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14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13" name="제목 1">
            <a:extLst>
              <a:ext uri="{FF2B5EF4-FFF2-40B4-BE49-F238E27FC236}">
                <a16:creationId xmlns:a16="http://schemas.microsoft.com/office/drawing/2014/main" id="{BBB205B5-1CB8-4D09-97F2-2B6689569046}"/>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4" name="TextBox 13">
            <a:extLst>
              <a:ext uri="{FF2B5EF4-FFF2-40B4-BE49-F238E27FC236}">
                <a16:creationId xmlns:a16="http://schemas.microsoft.com/office/drawing/2014/main" id="{5397598B-BEAC-4872-8E29-09682710235A}"/>
              </a:ext>
            </a:extLst>
          </p:cNvPr>
          <p:cNvSpPr txBox="1"/>
          <p:nvPr/>
        </p:nvSpPr>
        <p:spPr>
          <a:xfrm>
            <a:off x="755576" y="280785"/>
            <a:ext cx="5976664" cy="369332"/>
          </a:xfrm>
          <a:prstGeom prst="rect">
            <a:avLst/>
          </a:prstGeom>
          <a:noFill/>
        </p:spPr>
        <p:txBody>
          <a:bodyPr wrap="square" rtlCol="0">
            <a:spAutoFit/>
          </a:bodyPr>
          <a:lstStyle/>
          <a:p>
            <a:r>
              <a:rPr lang="ko-KR" altLang="en-US" dirty="0"/>
              <a:t>재무비율 우선순위 </a:t>
            </a:r>
            <a:r>
              <a:rPr lang="en-US" altLang="ko-KR" dirty="0"/>
              <a:t>?? : </a:t>
            </a:r>
            <a:r>
              <a:rPr lang="ko-KR" altLang="en-US" dirty="0"/>
              <a:t>데이터분석</a:t>
            </a:r>
            <a:r>
              <a:rPr lang="ko-KR" altLang="en-US" dirty="0">
                <a:solidFill>
                  <a:srgbClr val="FF0000"/>
                </a:solidFill>
              </a:rPr>
              <a:t> 목적</a:t>
            </a:r>
            <a:r>
              <a:rPr lang="ko-KR" altLang="en-US" dirty="0"/>
              <a:t>이 중요</a:t>
            </a:r>
          </a:p>
        </p:txBody>
      </p:sp>
      <p:sp>
        <p:nvSpPr>
          <p:cNvPr id="5" name="TextBox 4">
            <a:extLst>
              <a:ext uri="{FF2B5EF4-FFF2-40B4-BE49-F238E27FC236}">
                <a16:creationId xmlns:a16="http://schemas.microsoft.com/office/drawing/2014/main" id="{93F02C16-A7E1-4ABB-BACF-A866AD8E3AEF}"/>
              </a:ext>
            </a:extLst>
          </p:cNvPr>
          <p:cNvSpPr txBox="1"/>
          <p:nvPr/>
        </p:nvSpPr>
        <p:spPr>
          <a:xfrm>
            <a:off x="6415883" y="4014644"/>
            <a:ext cx="707594" cy="400110"/>
          </a:xfrm>
          <a:prstGeom prst="rect">
            <a:avLst/>
          </a:prstGeom>
          <a:noFill/>
          <a:ln>
            <a:solidFill>
              <a:schemeClr val="accent5">
                <a:lumMod val="60000"/>
                <a:lumOff val="40000"/>
              </a:schemeClr>
            </a:solidFill>
          </a:ln>
        </p:spPr>
        <p:txBody>
          <a:bodyPr wrap="square" rtlCol="0">
            <a:spAutoFit/>
          </a:bodyPr>
          <a:lstStyle/>
          <a:p>
            <a:pPr marL="171450" indent="-171450">
              <a:buFont typeface="Wingdings" panose="05000000000000000000" pitchFamily="2" charset="2"/>
              <a:buChar char="§"/>
            </a:pPr>
            <a:r>
              <a:rPr lang="en-US" altLang="ko-KR" sz="1000" dirty="0"/>
              <a:t>PER</a:t>
            </a:r>
          </a:p>
          <a:p>
            <a:pPr marL="171450" indent="-171450">
              <a:buFont typeface="Wingdings" panose="05000000000000000000" pitchFamily="2" charset="2"/>
              <a:buChar char="§"/>
            </a:pPr>
            <a:r>
              <a:rPr lang="en-US" altLang="ko-KR" sz="1000" dirty="0"/>
              <a:t>PBR</a:t>
            </a:r>
            <a:endParaRPr lang="ko-KR" altLang="en-US" sz="1000" dirty="0"/>
          </a:p>
        </p:txBody>
      </p:sp>
      <p:sp>
        <p:nvSpPr>
          <p:cNvPr id="6" name="화살표: 오른쪽 5">
            <a:extLst>
              <a:ext uri="{FF2B5EF4-FFF2-40B4-BE49-F238E27FC236}">
                <a16:creationId xmlns:a16="http://schemas.microsoft.com/office/drawing/2014/main" id="{973E8C1A-7EB4-4F50-BF3A-CB403C466132}"/>
              </a:ext>
            </a:extLst>
          </p:cNvPr>
          <p:cNvSpPr/>
          <p:nvPr/>
        </p:nvSpPr>
        <p:spPr>
          <a:xfrm>
            <a:off x="4399680" y="1699254"/>
            <a:ext cx="2873439" cy="208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extLst>
              <a:ext uri="{FF2B5EF4-FFF2-40B4-BE49-F238E27FC236}">
                <a16:creationId xmlns:a16="http://schemas.microsoft.com/office/drawing/2014/main" id="{17675F15-827C-4A09-81EB-26109C5A86C1}"/>
              </a:ext>
            </a:extLst>
          </p:cNvPr>
          <p:cNvSpPr/>
          <p:nvPr/>
        </p:nvSpPr>
        <p:spPr>
          <a:xfrm rot="10800000">
            <a:off x="894633" y="1699254"/>
            <a:ext cx="2873439" cy="208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다이아몬드 9">
            <a:extLst>
              <a:ext uri="{FF2B5EF4-FFF2-40B4-BE49-F238E27FC236}">
                <a16:creationId xmlns:a16="http://schemas.microsoft.com/office/drawing/2014/main" id="{F4863CFC-D9AD-4D54-9A85-331CB9464384}"/>
              </a:ext>
            </a:extLst>
          </p:cNvPr>
          <p:cNvSpPr/>
          <p:nvPr/>
        </p:nvSpPr>
        <p:spPr>
          <a:xfrm>
            <a:off x="3905517" y="1564148"/>
            <a:ext cx="360040" cy="336822"/>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1E5A563E-7DBE-4854-81C3-F232D5ECD9C1}"/>
              </a:ext>
            </a:extLst>
          </p:cNvPr>
          <p:cNvSpPr/>
          <p:nvPr/>
        </p:nvSpPr>
        <p:spPr>
          <a:xfrm>
            <a:off x="894632" y="5110362"/>
            <a:ext cx="7277768" cy="738664"/>
          </a:xfrm>
          <a:prstGeom prst="rect">
            <a:avLst/>
          </a:prstGeom>
        </p:spPr>
        <p:txBody>
          <a:bodyPr wrap="square">
            <a:spAutoFit/>
          </a:bodyPr>
          <a:lstStyle/>
          <a:p>
            <a:r>
              <a:rPr lang="ko-KR" altLang="en-US" sz="1400" dirty="0"/>
              <a:t>재무비율 변수는 선행연구에서 중요하다고 제시되었던 모든 변수를 포함하여 그 유의성을 검토하고， 이를 근거로 분석방법에 의하여 예측모형에 이용될 수 있는 변수들을 선별하여 부실기업의 재무적 특성 변수들을 확정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25183C2-3A38-4862-9B2B-4ECC9D1228FA}"/>
              </a:ext>
            </a:extLst>
          </p:cNvPr>
          <p:cNvSpPr txBox="1"/>
          <p:nvPr/>
        </p:nvSpPr>
        <p:spPr>
          <a:xfrm>
            <a:off x="395536" y="280785"/>
            <a:ext cx="2952328" cy="369332"/>
          </a:xfrm>
          <a:prstGeom prst="rect">
            <a:avLst/>
          </a:prstGeom>
          <a:noFill/>
        </p:spPr>
        <p:txBody>
          <a:bodyPr wrap="square" rtlCol="0">
            <a:spAutoFit/>
          </a:bodyPr>
          <a:lstStyle/>
          <a:p>
            <a:r>
              <a:rPr lang="ko-KR" altLang="en-US" dirty="0"/>
              <a:t>설명 변수 </a:t>
            </a:r>
            <a:r>
              <a:rPr lang="en-US" altLang="ko-KR" dirty="0"/>
              <a:t>?</a:t>
            </a:r>
            <a:endParaRPr lang="ko-KR" altLang="en-US" dirty="0"/>
          </a:p>
        </p:txBody>
      </p:sp>
      <p:sp>
        <p:nvSpPr>
          <p:cNvPr id="6" name="TextBox 5">
            <a:extLst>
              <a:ext uri="{FF2B5EF4-FFF2-40B4-BE49-F238E27FC236}">
                <a16:creationId xmlns:a16="http://schemas.microsoft.com/office/drawing/2014/main" id="{B494123A-D058-4174-86C5-CF93A55E37C5}"/>
              </a:ext>
            </a:extLst>
          </p:cNvPr>
          <p:cNvSpPr txBox="1"/>
          <p:nvPr/>
        </p:nvSpPr>
        <p:spPr>
          <a:xfrm>
            <a:off x="858904" y="1198177"/>
            <a:ext cx="4721208" cy="1569660"/>
          </a:xfrm>
          <a:prstGeom prst="rect">
            <a:avLst/>
          </a:prstGeom>
          <a:noFill/>
          <a:ln>
            <a:solidFill>
              <a:srgbClr val="FF0000"/>
            </a:solidFill>
          </a:ln>
        </p:spPr>
        <p:txBody>
          <a:bodyPr wrap="square" rtlCol="0">
            <a:spAutoFit/>
          </a:bodyPr>
          <a:lstStyle/>
          <a:p>
            <a:r>
              <a:rPr lang="en-US" altLang="ko-KR" sz="1200" dirty="0"/>
              <a:t>-</a:t>
            </a:r>
            <a:r>
              <a:rPr lang="ko-KR" altLang="en-US" sz="1200" dirty="0"/>
              <a:t>재무정보</a:t>
            </a:r>
            <a:endParaRPr lang="en-US" altLang="ko-KR" sz="1200" dirty="0"/>
          </a:p>
          <a:p>
            <a:r>
              <a:rPr lang="en-US" altLang="ko-KR" sz="1200" dirty="0"/>
              <a:t>-</a:t>
            </a:r>
            <a:r>
              <a:rPr lang="ko-KR" altLang="en-US" sz="1200" dirty="0"/>
              <a:t>수익성지표</a:t>
            </a:r>
            <a:r>
              <a:rPr lang="en-US" altLang="ko-KR" sz="1200" dirty="0"/>
              <a:t>,</a:t>
            </a:r>
            <a:r>
              <a:rPr lang="ko-KR" altLang="en-US" sz="1200" dirty="0"/>
              <a:t>안정성지표</a:t>
            </a:r>
            <a:r>
              <a:rPr lang="en-US" altLang="ko-KR" sz="1200" dirty="0"/>
              <a:t>,</a:t>
            </a:r>
            <a:r>
              <a:rPr lang="ko-KR" altLang="en-US" sz="1200" dirty="0"/>
              <a:t>활동성</a:t>
            </a:r>
            <a:r>
              <a:rPr lang="en-US" altLang="ko-KR" sz="1200" dirty="0"/>
              <a:t>,</a:t>
            </a:r>
            <a:r>
              <a:rPr lang="ko-KR" altLang="en-US" sz="1200" dirty="0"/>
              <a:t>성장성지표</a:t>
            </a:r>
            <a:r>
              <a:rPr lang="en-US" altLang="ko-KR" sz="1200" dirty="0"/>
              <a:t>,</a:t>
            </a:r>
            <a:r>
              <a:rPr lang="ko-KR" altLang="en-US" sz="1200" dirty="0"/>
              <a:t>시장성지표 등</a:t>
            </a:r>
            <a:endParaRPr lang="en-US" altLang="ko-KR" sz="1200" dirty="0"/>
          </a:p>
          <a:p>
            <a:endParaRPr lang="en-US" altLang="ko-KR" sz="1200" dirty="0"/>
          </a:p>
          <a:p>
            <a:r>
              <a:rPr lang="en-US" altLang="ko-KR" sz="1200" dirty="0"/>
              <a:t>-</a:t>
            </a:r>
            <a:r>
              <a:rPr lang="ko-KR" altLang="en-US" sz="1200" dirty="0"/>
              <a:t>비재무정보</a:t>
            </a:r>
            <a:endParaRPr lang="en-US" altLang="ko-KR" sz="1200" dirty="0"/>
          </a:p>
          <a:p>
            <a:r>
              <a:rPr lang="en-US" altLang="ko-KR" sz="1200" dirty="0"/>
              <a:t>-</a:t>
            </a:r>
            <a:r>
              <a:rPr lang="ko-KR" altLang="en-US" sz="1200" dirty="0"/>
              <a:t>연혁</a:t>
            </a:r>
            <a:r>
              <a:rPr lang="en-US" altLang="ko-KR" sz="1200" dirty="0"/>
              <a:t>,</a:t>
            </a:r>
            <a:r>
              <a:rPr lang="ko-KR" altLang="en-US" sz="1200" dirty="0"/>
              <a:t>대표</a:t>
            </a:r>
            <a:r>
              <a:rPr lang="en-US" altLang="ko-KR" sz="1200" dirty="0"/>
              <a:t>,</a:t>
            </a:r>
            <a:r>
              <a:rPr lang="ko-KR" altLang="en-US" sz="1200" dirty="0"/>
              <a:t>기업명성</a:t>
            </a:r>
            <a:r>
              <a:rPr lang="en-US" altLang="ko-KR" sz="1200" dirty="0"/>
              <a:t>,SNS</a:t>
            </a:r>
            <a:r>
              <a:rPr lang="ko-KR" altLang="en-US" sz="1200" dirty="0"/>
              <a:t>등</a:t>
            </a:r>
            <a:endParaRPr lang="en-US" altLang="ko-KR" sz="1200" dirty="0"/>
          </a:p>
          <a:p>
            <a:endParaRPr lang="en-US" altLang="ko-KR" sz="1200" dirty="0"/>
          </a:p>
          <a:p>
            <a:r>
              <a:rPr lang="en-US" altLang="ko-KR" sz="1200" dirty="0"/>
              <a:t>-</a:t>
            </a:r>
            <a:r>
              <a:rPr lang="ko-KR" altLang="en-US" sz="1200" dirty="0"/>
              <a:t>시장정보</a:t>
            </a:r>
            <a:endParaRPr lang="en-US" altLang="ko-KR" sz="1200" dirty="0"/>
          </a:p>
          <a:p>
            <a:r>
              <a:rPr lang="en-US" altLang="ko-KR" sz="1200" dirty="0"/>
              <a:t>: </a:t>
            </a:r>
            <a:r>
              <a:rPr lang="ko-KR" altLang="en-US" sz="1200" dirty="0"/>
              <a:t>주가 등</a:t>
            </a:r>
            <a:endParaRPr lang="ko-KR" altLang="en-US" dirty="0"/>
          </a:p>
        </p:txBody>
      </p:sp>
      <p:pic>
        <p:nvPicPr>
          <p:cNvPr id="9" name="그림 8">
            <a:extLst>
              <a:ext uri="{FF2B5EF4-FFF2-40B4-BE49-F238E27FC236}">
                <a16:creationId xmlns:a16="http://schemas.microsoft.com/office/drawing/2014/main" id="{892CE61F-9170-42D0-90CD-B2BF4A0E6ED8}"/>
              </a:ext>
            </a:extLst>
          </p:cNvPr>
          <p:cNvPicPr>
            <a:picLocks noChangeAspect="1"/>
          </p:cNvPicPr>
          <p:nvPr/>
        </p:nvPicPr>
        <p:blipFill>
          <a:blip r:embed="rId2"/>
          <a:stretch>
            <a:fillRect/>
          </a:stretch>
        </p:blipFill>
        <p:spPr>
          <a:xfrm>
            <a:off x="858905" y="3119137"/>
            <a:ext cx="5225264" cy="3212896"/>
          </a:xfrm>
          <a:prstGeom prst="rect">
            <a:avLst/>
          </a:prstGeom>
        </p:spPr>
      </p:pic>
      <p:sp>
        <p:nvSpPr>
          <p:cNvPr id="3" name="TextBox 2">
            <a:extLst>
              <a:ext uri="{FF2B5EF4-FFF2-40B4-BE49-F238E27FC236}">
                <a16:creationId xmlns:a16="http://schemas.microsoft.com/office/drawing/2014/main" id="{F30C7494-1247-4F4A-A240-90DF96FEC723}"/>
              </a:ext>
            </a:extLst>
          </p:cNvPr>
          <p:cNvSpPr txBox="1"/>
          <p:nvPr/>
        </p:nvSpPr>
        <p:spPr>
          <a:xfrm>
            <a:off x="6089108" y="3501008"/>
            <a:ext cx="1728192" cy="2431435"/>
          </a:xfrm>
          <a:prstGeom prst="rect">
            <a:avLst/>
          </a:prstGeom>
          <a:noFill/>
        </p:spPr>
        <p:txBody>
          <a:bodyPr wrap="square" rtlCol="0">
            <a:spAutoFit/>
          </a:bodyPr>
          <a:lstStyle/>
          <a:p>
            <a:r>
              <a:rPr lang="ko-KR" altLang="en-US" sz="1400" dirty="0">
                <a:highlight>
                  <a:srgbClr val="FFFF00"/>
                </a:highlight>
              </a:rPr>
              <a:t>객관적</a:t>
            </a:r>
            <a:endParaRPr lang="en-US" altLang="ko-KR" sz="1400" dirty="0">
              <a:highlight>
                <a:srgbClr val="FFFF00"/>
              </a:highlight>
            </a:endParaRPr>
          </a:p>
          <a:p>
            <a:endParaRPr lang="en-US" altLang="ko-KR" sz="1400" dirty="0">
              <a:highlight>
                <a:srgbClr val="FFFF00"/>
              </a:highlight>
            </a:endParaRPr>
          </a:p>
          <a:p>
            <a:endParaRPr lang="en-US" altLang="ko-KR" dirty="0"/>
          </a:p>
          <a:p>
            <a:r>
              <a:rPr lang="ko-KR" altLang="en-US" sz="1400" dirty="0">
                <a:highlight>
                  <a:srgbClr val="FFFF00"/>
                </a:highlight>
              </a:rPr>
              <a:t>적시성</a:t>
            </a:r>
            <a:r>
              <a:rPr lang="en-US" altLang="ko-KR" sz="1400" dirty="0">
                <a:highlight>
                  <a:srgbClr val="FFFF00"/>
                </a:highlight>
              </a:rPr>
              <a:t>(</a:t>
            </a:r>
            <a:r>
              <a:rPr lang="ko-KR" altLang="en-US" sz="1400" dirty="0">
                <a:highlight>
                  <a:srgbClr val="FFFF00"/>
                </a:highlight>
              </a:rPr>
              <a:t>상장기업</a:t>
            </a:r>
            <a:r>
              <a:rPr lang="en-US" altLang="ko-KR" sz="1400" dirty="0">
                <a:highlight>
                  <a:srgbClr val="FFFF00"/>
                </a:highlight>
              </a:rPr>
              <a:t>)</a:t>
            </a:r>
          </a:p>
          <a:p>
            <a:r>
              <a:rPr lang="en-US" altLang="ko-KR" sz="1200" dirty="0">
                <a:highlight>
                  <a:srgbClr val="FFFF00"/>
                </a:highlight>
              </a:rPr>
              <a:t>:</a:t>
            </a:r>
            <a:r>
              <a:rPr lang="ko-KR" altLang="en-US" sz="1200" dirty="0">
                <a:highlight>
                  <a:srgbClr val="FFFF00"/>
                </a:highlight>
              </a:rPr>
              <a:t>자본가격</a:t>
            </a:r>
            <a:r>
              <a:rPr lang="en-US" altLang="ko-KR" sz="1200" dirty="0">
                <a:highlight>
                  <a:srgbClr val="FFFF00"/>
                </a:highlight>
              </a:rPr>
              <a:t>(</a:t>
            </a:r>
            <a:r>
              <a:rPr lang="ko-KR" altLang="en-US" sz="1200" dirty="0">
                <a:highlight>
                  <a:srgbClr val="FFFF00"/>
                </a:highlight>
              </a:rPr>
              <a:t>장부가격과시장가격 구분 평가</a:t>
            </a:r>
            <a:r>
              <a:rPr lang="en-US" altLang="ko-KR" sz="1200" dirty="0">
                <a:highlight>
                  <a:srgbClr val="FFFF00"/>
                </a:highlight>
              </a:rPr>
              <a:t>)</a:t>
            </a:r>
          </a:p>
          <a:p>
            <a:endParaRPr lang="en-US" altLang="ko-KR" dirty="0">
              <a:highlight>
                <a:srgbClr val="FFFF00"/>
              </a:highlight>
            </a:endParaRPr>
          </a:p>
          <a:p>
            <a:r>
              <a:rPr lang="ko-KR" altLang="en-US" sz="1400" dirty="0">
                <a:highlight>
                  <a:srgbClr val="FFFF00"/>
                </a:highlight>
              </a:rPr>
              <a:t>경기민감업종</a:t>
            </a:r>
            <a:endParaRPr lang="en-US" altLang="ko-KR" sz="1400" dirty="0">
              <a:highlight>
                <a:srgbClr val="FFFF00"/>
              </a:highlight>
            </a:endParaRPr>
          </a:p>
          <a:p>
            <a:endParaRPr lang="en-US" altLang="ko-KR" dirty="0"/>
          </a:p>
          <a:p>
            <a:endParaRPr lang="ko-KR" altLang="en-US" dirty="0"/>
          </a:p>
        </p:txBody>
      </p:sp>
    </p:spTree>
    <p:extLst>
      <p:ext uri="{BB962C8B-B14F-4D97-AF65-F5344CB8AC3E}">
        <p14:creationId xmlns:p14="http://schemas.microsoft.com/office/powerpoint/2010/main" val="405931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6026801-6D37-4B9C-A100-22EB32FA3DD8}"/>
              </a:ext>
            </a:extLst>
          </p:cNvPr>
          <p:cNvSpPr/>
          <p:nvPr/>
        </p:nvSpPr>
        <p:spPr>
          <a:xfrm>
            <a:off x="467544" y="275842"/>
            <a:ext cx="6812324" cy="369332"/>
          </a:xfrm>
          <a:prstGeom prst="rect">
            <a:avLst/>
          </a:prstGeom>
        </p:spPr>
        <p:txBody>
          <a:bodyPr wrap="square">
            <a:spAutoFit/>
          </a:bodyPr>
          <a:lstStyle/>
          <a:p>
            <a:r>
              <a:rPr lang="ko-KR" altLang="en-US" dirty="0">
                <a:solidFill>
                  <a:srgbClr val="333333"/>
                </a:solidFill>
                <a:latin typeface="NotoSans"/>
              </a:rPr>
              <a:t>재무비율 기준치</a:t>
            </a:r>
            <a:r>
              <a:rPr lang="en-US" altLang="ko-KR" dirty="0">
                <a:solidFill>
                  <a:srgbClr val="333333"/>
                </a:solidFill>
                <a:latin typeface="NotoSans"/>
              </a:rPr>
              <a:t>?</a:t>
            </a:r>
            <a:endParaRPr lang="en-US" altLang="ko-KR" b="0" i="0" dirty="0">
              <a:solidFill>
                <a:srgbClr val="333333"/>
              </a:solidFill>
              <a:effectLst/>
              <a:latin typeface="NotoSans"/>
            </a:endParaRPr>
          </a:p>
        </p:txBody>
      </p:sp>
      <p:sp>
        <p:nvSpPr>
          <p:cNvPr id="3" name="직사각형 2">
            <a:extLst>
              <a:ext uri="{FF2B5EF4-FFF2-40B4-BE49-F238E27FC236}">
                <a16:creationId xmlns:a16="http://schemas.microsoft.com/office/drawing/2014/main" id="{83607821-E646-4BA9-9BCF-22D099B792F7}"/>
              </a:ext>
            </a:extLst>
          </p:cNvPr>
          <p:cNvSpPr/>
          <p:nvPr/>
        </p:nvSpPr>
        <p:spPr>
          <a:xfrm>
            <a:off x="451752" y="1533876"/>
            <a:ext cx="3674403" cy="376257"/>
          </a:xfrm>
          <a:prstGeom prst="rect">
            <a:avLst/>
          </a:prstGeom>
        </p:spPr>
        <p:txBody>
          <a:bodyPr wrap="none">
            <a:spAutoFit/>
          </a:bodyPr>
          <a:lstStyle/>
          <a:p>
            <a:pPr algn="ctr" fontAlgn="base" latinLnBrk="0">
              <a:lnSpc>
                <a:spcPct val="150000"/>
              </a:lnSpc>
            </a:pPr>
            <a:r>
              <a:rPr lang="en-US" altLang="ko-KR" sz="1400" kern="0" dirty="0">
                <a:solidFill>
                  <a:srgbClr val="000000"/>
                </a:solidFill>
                <a:highlight>
                  <a:srgbClr val="FFFF00"/>
                </a:highlight>
                <a:latin typeface="맑은 고딕" panose="020B0503020000020004" pitchFamily="50" charset="-127"/>
              </a:rPr>
              <a:t>2021</a:t>
            </a:r>
            <a:r>
              <a:rPr lang="ko-KR" altLang="en-US" sz="1400" kern="0" dirty="0">
                <a:solidFill>
                  <a:srgbClr val="000000"/>
                </a:solidFill>
                <a:highlight>
                  <a:srgbClr val="FFFF00"/>
                </a:highlight>
                <a:ea typeface="맑은 고딕" panose="020B0503020000020004" pitchFamily="50" charset="-127"/>
              </a:rPr>
              <a:t>년</a:t>
            </a:r>
            <a:r>
              <a:rPr lang="ko-KR" altLang="en-US" sz="1400" kern="0" spc="50" dirty="0">
                <a:solidFill>
                  <a:srgbClr val="000000"/>
                </a:solidFill>
                <a:highlight>
                  <a:srgbClr val="FFFF00"/>
                </a:highlight>
                <a:latin typeface="맑은 고딕" panose="020B0503020000020004" pitchFamily="50" charset="-127"/>
              </a:rPr>
              <a:t> </a:t>
            </a:r>
            <a:r>
              <a:rPr lang="en-US" altLang="ko-KR" sz="1400" kern="0" spc="50" dirty="0">
                <a:solidFill>
                  <a:srgbClr val="000000"/>
                </a:solidFill>
                <a:highlight>
                  <a:srgbClr val="FFFF00"/>
                </a:highlight>
                <a:latin typeface="맑은 고딕" panose="020B0503020000020004" pitchFamily="50" charset="-127"/>
              </a:rPr>
              <a:t>6</a:t>
            </a:r>
            <a:r>
              <a:rPr lang="ko-KR" altLang="en-US" sz="1400" kern="0" dirty="0">
                <a:solidFill>
                  <a:srgbClr val="000000"/>
                </a:solidFill>
                <a:highlight>
                  <a:srgbClr val="FFFF00"/>
                </a:highlight>
                <a:ea typeface="맑은 고딕" panose="020B0503020000020004" pitchFamily="50" charset="-127"/>
              </a:rPr>
              <a:t>월 </a:t>
            </a:r>
            <a:r>
              <a:rPr lang="en-US" altLang="ko-KR" sz="1400" kern="0" dirty="0">
                <a:solidFill>
                  <a:srgbClr val="000000"/>
                </a:solidFill>
                <a:highlight>
                  <a:srgbClr val="FFFF00"/>
                </a:highlight>
                <a:latin typeface="맑은 고딕" panose="020B0503020000020004" pitchFamily="50" charset="-127"/>
              </a:rPr>
              <a:t>3</a:t>
            </a:r>
            <a:r>
              <a:rPr lang="ko-KR" altLang="en-US" sz="1400" kern="0" dirty="0">
                <a:solidFill>
                  <a:srgbClr val="000000"/>
                </a:solidFill>
                <a:highlight>
                  <a:srgbClr val="FFFF00"/>
                </a:highlight>
                <a:ea typeface="맑은 고딕" panose="020B0503020000020004" pitchFamily="50" charset="-127"/>
              </a:rPr>
              <a:t>일</a:t>
            </a:r>
            <a:r>
              <a:rPr lang="ko-KR" altLang="en-US" sz="1400" kern="0" spc="50" dirty="0">
                <a:solidFill>
                  <a:srgbClr val="000000"/>
                </a:solidFill>
                <a:highlight>
                  <a:srgbClr val="FFFF00"/>
                </a:highlight>
                <a:latin typeface="맑은 고딕" panose="020B0503020000020004" pitchFamily="50" charset="-127"/>
              </a:rPr>
              <a:t> </a:t>
            </a:r>
            <a:r>
              <a:rPr lang="ko-KR" altLang="en-US" sz="1400" kern="0" dirty="0">
                <a:solidFill>
                  <a:srgbClr val="000000"/>
                </a:solidFill>
                <a:highlight>
                  <a:srgbClr val="FFFF00"/>
                </a:highlight>
                <a:ea typeface="맑은 고딕" panose="020B0503020000020004" pitchFamily="50" charset="-127"/>
              </a:rPr>
              <a:t>공보</a:t>
            </a:r>
            <a:r>
              <a:rPr lang="ko-KR" altLang="en-US" sz="1400" kern="0" spc="50" dirty="0">
                <a:solidFill>
                  <a:srgbClr val="000000"/>
                </a:solidFill>
                <a:highlight>
                  <a:srgbClr val="FFFF00"/>
                </a:highlight>
                <a:latin typeface="맑은 고딕" panose="020B0503020000020004" pitchFamily="50" charset="-127"/>
              </a:rPr>
              <a:t> </a:t>
            </a:r>
            <a:r>
              <a:rPr lang="en-US" altLang="ko-KR" sz="1400" kern="0" spc="50" dirty="0">
                <a:solidFill>
                  <a:srgbClr val="000000"/>
                </a:solidFill>
                <a:highlight>
                  <a:srgbClr val="FFFF00"/>
                </a:highlight>
                <a:latin typeface="맑은 고딕" panose="020B0503020000020004" pitchFamily="50" charset="-127"/>
              </a:rPr>
              <a:t>2021-6-9</a:t>
            </a:r>
            <a:r>
              <a:rPr lang="ko-KR" altLang="en-US" sz="1400" kern="0" dirty="0">
                <a:solidFill>
                  <a:srgbClr val="000000"/>
                </a:solidFill>
                <a:highlight>
                  <a:srgbClr val="FFFF00"/>
                </a:highlight>
                <a:ea typeface="맑은 고딕" panose="020B0503020000020004" pitchFamily="50" charset="-127"/>
              </a:rPr>
              <a:t>호 보도자료</a:t>
            </a:r>
            <a:endParaRPr lang="ko-KR" altLang="en-US" sz="1400" kern="0" spc="0" dirty="0">
              <a:solidFill>
                <a:srgbClr val="000000"/>
              </a:solidFill>
              <a:effectLst/>
              <a:highlight>
                <a:srgbClr val="FFFF00"/>
              </a:highlight>
            </a:endParaRPr>
          </a:p>
        </p:txBody>
      </p:sp>
      <p:sp>
        <p:nvSpPr>
          <p:cNvPr id="6" name="직사각형 5">
            <a:extLst>
              <a:ext uri="{FF2B5EF4-FFF2-40B4-BE49-F238E27FC236}">
                <a16:creationId xmlns:a16="http://schemas.microsoft.com/office/drawing/2014/main" id="{BC71A56E-878C-4787-802E-71529BE5C92C}"/>
              </a:ext>
            </a:extLst>
          </p:cNvPr>
          <p:cNvSpPr/>
          <p:nvPr/>
        </p:nvSpPr>
        <p:spPr>
          <a:xfrm>
            <a:off x="436958" y="2017056"/>
            <a:ext cx="7920880" cy="2799869"/>
          </a:xfrm>
          <a:prstGeom prst="rect">
            <a:avLst/>
          </a:prstGeom>
        </p:spPr>
        <p:txBody>
          <a:bodyPr wrap="square">
            <a:spAutoFit/>
          </a:bodyPr>
          <a:lstStyle/>
          <a:p>
            <a:pPr algn="just" fontAlgn="base">
              <a:lnSpc>
                <a:spcPct val="160000"/>
              </a:lnSpc>
              <a:tabLst>
                <a:tab pos="-16527780" algn="l"/>
                <a:tab pos="-16019780" algn="l"/>
                <a:tab pos="-15511780" algn="l"/>
                <a:tab pos="-15003780" algn="l"/>
                <a:tab pos="-14495780" algn="l"/>
                <a:tab pos="-13987780" algn="l"/>
                <a:tab pos="-13479780" algn="l"/>
                <a:tab pos="508000" algn="l"/>
                <a:tab pos="1016000" algn="l"/>
                <a:tab pos="1524000" algn="l"/>
                <a:tab pos="2032000" algn="l"/>
                <a:tab pos="2540000" algn="l"/>
                <a:tab pos="3048000" algn="l"/>
                <a:tab pos="3556000" algn="l"/>
                <a:tab pos="4064000" algn="l"/>
                <a:tab pos="4572000" algn="l"/>
                <a:tab pos="5080000" algn="l"/>
                <a:tab pos="5588000" algn="l"/>
                <a:tab pos="6096000" algn="l"/>
                <a:tab pos="6604000" algn="l"/>
                <a:tab pos="7112000" algn="l"/>
                <a:tab pos="7620000" algn="l"/>
                <a:tab pos="8128000" algn="l"/>
                <a:tab pos="8636000" algn="l"/>
                <a:tab pos="9144000" algn="l"/>
                <a:tab pos="9652000" algn="l"/>
                <a:tab pos="10160000" algn="l"/>
                <a:tab pos="10668000" algn="l"/>
                <a:tab pos="11176000" algn="l"/>
                <a:tab pos="11684000" algn="l"/>
                <a:tab pos="12192000" algn="l"/>
                <a:tab pos="12700000" algn="l"/>
              </a:tabLst>
            </a:pPr>
            <a:r>
              <a:rPr lang="en-US" altLang="ko-KR" sz="1200" b="1" kern="0" dirty="0">
                <a:solidFill>
                  <a:srgbClr val="000000"/>
                </a:solidFill>
                <a:latin typeface="휴먼명조" panose="02010504000101010101" pitchFamily="2" charset="-127"/>
              </a:rPr>
              <a:t>1. </a:t>
            </a:r>
            <a:r>
              <a:rPr lang="ko-KR" altLang="en-US" sz="1200" b="1" kern="0" dirty="0">
                <a:solidFill>
                  <a:srgbClr val="000000"/>
                </a:solidFill>
                <a:ea typeface="휴먼명조" panose="02010504000101010101" pitchFamily="2" charset="-127"/>
              </a:rPr>
              <a:t>조사목적</a:t>
            </a:r>
            <a:endParaRPr lang="ko-KR" altLang="en-US" sz="1200" kern="0" dirty="0">
              <a:solidFill>
                <a:srgbClr val="000000"/>
              </a:solidFill>
            </a:endParaRPr>
          </a:p>
          <a:p>
            <a:pPr marL="450850" indent="-450850" algn="just" fontAlgn="base">
              <a:lnSpc>
                <a:spcPct val="160000"/>
              </a:lnSpc>
            </a:pPr>
            <a:r>
              <a:rPr lang="en-US" altLang="ko-KR" sz="1200" kern="0" dirty="0">
                <a:solidFill>
                  <a:srgbClr val="000000"/>
                </a:solidFill>
                <a:ea typeface="휴먼명조" panose="02010504000101010101" pitchFamily="2" charset="-127"/>
              </a:rPr>
              <a:t>― </a:t>
            </a:r>
            <a:r>
              <a:rPr lang="ko-KR" altLang="en-US" sz="1200" kern="0" spc="-10" dirty="0">
                <a:solidFill>
                  <a:srgbClr val="000000"/>
                </a:solidFill>
                <a:ea typeface="휴먼명조" panose="02010504000101010101" pitchFamily="2" charset="-127"/>
              </a:rPr>
              <a:t>국내 </a:t>
            </a:r>
            <a:r>
              <a:rPr lang="ko-KR" altLang="en-US" sz="1200" kern="0" spc="-10" dirty="0" err="1">
                <a:solidFill>
                  <a:srgbClr val="000000"/>
                </a:solidFill>
                <a:highlight>
                  <a:srgbClr val="FFFF00"/>
                </a:highlight>
                <a:ea typeface="휴먼명조" panose="02010504000101010101" pitchFamily="2" charset="-127"/>
              </a:rPr>
              <a:t>비금융</a:t>
            </a:r>
            <a:r>
              <a:rPr lang="ko-KR" altLang="en-US" sz="1200" kern="0" spc="-10" dirty="0">
                <a:solidFill>
                  <a:srgbClr val="000000"/>
                </a:solidFill>
                <a:highlight>
                  <a:srgbClr val="FFFF00"/>
                </a:highlight>
                <a:ea typeface="휴먼명조" panose="02010504000101010101" pitchFamily="2" charset="-127"/>
              </a:rPr>
              <a:t> 영리법인기업의 </a:t>
            </a:r>
            <a:r>
              <a:rPr lang="ko-KR" altLang="en-US" sz="1200" kern="0" spc="-10" dirty="0">
                <a:solidFill>
                  <a:srgbClr val="000000"/>
                </a:solidFill>
                <a:ea typeface="휴먼명조" panose="02010504000101010101" pitchFamily="2" charset="-127"/>
              </a:rPr>
              <a:t>경영성과를 신속히 제공하기 위해 국내 전체</a:t>
            </a:r>
            <a:r>
              <a:rPr lang="ko-KR" altLang="en-US" sz="1200" kern="0" dirty="0">
                <a:solidFill>
                  <a:srgbClr val="000000"/>
                </a:solidFill>
                <a:latin typeface="휴먼명조" panose="02010504000101010101" pitchFamily="2" charset="-127"/>
              </a:rPr>
              <a:t> </a:t>
            </a:r>
            <a:r>
              <a:rPr lang="ko-KR" altLang="en-US" sz="1200" kern="0" dirty="0">
                <a:solidFill>
                  <a:srgbClr val="000000"/>
                </a:solidFill>
                <a:ea typeface="휴먼명조" panose="02010504000101010101" pitchFamily="2" charset="-127"/>
              </a:rPr>
              <a:t>영리법인기업을 대상으로 하는 기업경영분석 공표</a:t>
            </a:r>
            <a:r>
              <a:rPr lang="en-US" altLang="ko-KR" sz="1200" kern="0" dirty="0">
                <a:solidFill>
                  <a:srgbClr val="000000"/>
                </a:solidFill>
                <a:latin typeface="휴먼명조" panose="02010504000101010101" pitchFamily="2" charset="-127"/>
              </a:rPr>
              <a:t>(10.27</a:t>
            </a:r>
            <a:r>
              <a:rPr lang="ko-KR" altLang="en-US" sz="1200" kern="0" dirty="0">
                <a:solidFill>
                  <a:srgbClr val="000000"/>
                </a:solidFill>
                <a:ea typeface="휴먼명조" panose="02010504000101010101" pitchFamily="2" charset="-127"/>
              </a:rPr>
              <a:t>일 예정</a:t>
            </a:r>
            <a:r>
              <a:rPr lang="en-US" altLang="ko-KR" sz="1200" kern="0" dirty="0">
                <a:solidFill>
                  <a:srgbClr val="000000"/>
                </a:solidFill>
                <a:latin typeface="휴먼명조" panose="02010504000101010101" pitchFamily="2" charset="-127"/>
              </a:rPr>
              <a:t>)</a:t>
            </a:r>
            <a:r>
              <a:rPr lang="ko-KR" altLang="en-US" sz="1200" kern="0" dirty="0">
                <a:solidFill>
                  <a:srgbClr val="000000"/>
                </a:solidFill>
                <a:latin typeface="휴먼명조" panose="02010504000101010101" pitchFamily="2" charset="-127"/>
              </a:rPr>
              <a:t> </a:t>
            </a:r>
            <a:r>
              <a:rPr lang="ko-KR" altLang="en-US" sz="1200" kern="0" dirty="0" err="1">
                <a:solidFill>
                  <a:srgbClr val="000000"/>
                </a:solidFill>
                <a:ea typeface="휴먼명조" panose="02010504000101010101" pitchFamily="2" charset="-127"/>
              </a:rPr>
              <a:t>이전에</a:t>
            </a:r>
            <a:r>
              <a:rPr lang="ko-KR" altLang="en-US" sz="1200" kern="0" spc="-10" dirty="0" err="1">
                <a:solidFill>
                  <a:srgbClr val="000000"/>
                </a:solidFill>
                <a:ea typeface="휴먼명조" panose="02010504000101010101" pitchFamily="2" charset="-127"/>
              </a:rPr>
              <a:t>「주식회사</a:t>
            </a:r>
            <a:r>
              <a:rPr lang="ko-KR" altLang="en-US" sz="1200" kern="0" spc="-10" dirty="0">
                <a:solidFill>
                  <a:srgbClr val="000000"/>
                </a:solidFill>
                <a:ea typeface="휴먼명조" panose="02010504000101010101" pitchFamily="2" charset="-127"/>
              </a:rPr>
              <a:t> 등의 외부감사에 관한 </a:t>
            </a:r>
            <a:r>
              <a:rPr lang="ko-KR" altLang="en-US" sz="1200" kern="0" spc="-10" dirty="0" err="1">
                <a:solidFill>
                  <a:srgbClr val="000000"/>
                </a:solidFill>
                <a:ea typeface="휴먼명조" panose="02010504000101010101" pitchFamily="2" charset="-127"/>
              </a:rPr>
              <a:t>법률」</a:t>
            </a:r>
            <a:r>
              <a:rPr lang="ko-KR" altLang="en-US" sz="1200" kern="0" dirty="0" err="1">
                <a:solidFill>
                  <a:srgbClr val="000000"/>
                </a:solidFill>
                <a:ea typeface="휴먼명조" panose="02010504000101010101" pitchFamily="2" charset="-127"/>
              </a:rPr>
              <a:t>대상</a:t>
            </a:r>
            <a:r>
              <a:rPr lang="ko-KR" altLang="en-US" sz="1200" kern="0" dirty="0">
                <a:solidFill>
                  <a:srgbClr val="000000"/>
                </a:solidFill>
                <a:ea typeface="휴먼명조" panose="02010504000101010101" pitchFamily="2" charset="-127"/>
              </a:rPr>
              <a:t> 법인기업</a:t>
            </a:r>
            <a:r>
              <a:rPr lang="en-US" altLang="ko-KR" sz="1200" kern="0" dirty="0">
                <a:solidFill>
                  <a:srgbClr val="000000"/>
                </a:solidFill>
                <a:latin typeface="휴먼명조" panose="02010504000101010101" pitchFamily="2" charset="-127"/>
              </a:rPr>
              <a:t>(</a:t>
            </a:r>
            <a:r>
              <a:rPr lang="ko-KR" altLang="en-US" sz="1200" kern="0" dirty="0">
                <a:solidFill>
                  <a:srgbClr val="000000"/>
                </a:solidFill>
                <a:ea typeface="휴먼명조" panose="02010504000101010101" pitchFamily="2" charset="-127"/>
              </a:rPr>
              <a:t>이하 </a:t>
            </a:r>
            <a:r>
              <a:rPr lang="ko-KR" altLang="en-US" sz="1200" kern="0" dirty="0">
                <a:solidFill>
                  <a:srgbClr val="000000"/>
                </a:solidFill>
                <a:latin typeface="휴먼명조" panose="02010504000101010101" pitchFamily="2" charset="-127"/>
              </a:rPr>
              <a:t>“</a:t>
            </a:r>
            <a:r>
              <a:rPr lang="ko-KR" altLang="en-US" sz="1200" kern="0" dirty="0" err="1">
                <a:solidFill>
                  <a:srgbClr val="000000"/>
                </a:solidFill>
                <a:highlight>
                  <a:srgbClr val="FFFF00"/>
                </a:highlight>
                <a:ea typeface="휴먼명조" panose="02010504000101010101" pitchFamily="2" charset="-127"/>
              </a:rPr>
              <a:t>외감기업</a:t>
            </a:r>
            <a:r>
              <a:rPr lang="ko-KR" altLang="en-US" sz="1200" kern="0" dirty="0">
                <a:solidFill>
                  <a:srgbClr val="000000"/>
                </a:solidFill>
                <a:latin typeface="휴먼명조" panose="02010504000101010101" pitchFamily="2" charset="-127"/>
              </a:rPr>
              <a:t>”</a:t>
            </a:r>
            <a:r>
              <a:rPr lang="en-US" altLang="ko-KR" sz="1200" kern="0" dirty="0">
                <a:solidFill>
                  <a:srgbClr val="000000"/>
                </a:solidFill>
                <a:latin typeface="휴먼명조" panose="02010504000101010101" pitchFamily="2" charset="-127"/>
              </a:rPr>
              <a:t>)</a:t>
            </a:r>
            <a:r>
              <a:rPr lang="ko-KR" altLang="en-US" sz="1200" kern="0" dirty="0">
                <a:solidFill>
                  <a:srgbClr val="000000"/>
                </a:solidFill>
                <a:ea typeface="휴먼명조" panose="02010504000101010101" pitchFamily="2" charset="-127"/>
              </a:rPr>
              <a:t>을 대상으로 경영분석 편제</a:t>
            </a:r>
            <a:r>
              <a:rPr lang="en-US" altLang="ko-KR" sz="1200" kern="0" spc="-40" dirty="0">
                <a:solidFill>
                  <a:srgbClr val="000000"/>
                </a:solidFill>
                <a:latin typeface="휴먼명조" panose="02010504000101010101" pitchFamily="2" charset="-127"/>
              </a:rPr>
              <a:t>(2013</a:t>
            </a:r>
            <a:r>
              <a:rPr lang="ko-KR" altLang="en-US" sz="1200" kern="0" spc="-40" dirty="0">
                <a:solidFill>
                  <a:srgbClr val="000000"/>
                </a:solidFill>
                <a:ea typeface="휴먼명조" panose="02010504000101010101" pitchFamily="2" charset="-127"/>
              </a:rPr>
              <a:t>년부터 </a:t>
            </a:r>
            <a:r>
              <a:rPr lang="ko-KR" altLang="en-US" sz="1200" kern="0" spc="-40" dirty="0" err="1">
                <a:solidFill>
                  <a:srgbClr val="000000"/>
                </a:solidFill>
                <a:ea typeface="휴먼명조" panose="02010504000101010101" pitchFamily="2" charset="-127"/>
              </a:rPr>
              <a:t>외감기업을</a:t>
            </a:r>
            <a:r>
              <a:rPr lang="ko-KR" altLang="en-US" sz="1200" kern="0" spc="-40" dirty="0">
                <a:solidFill>
                  <a:srgbClr val="000000"/>
                </a:solidFill>
                <a:ea typeface="휴먼명조" panose="02010504000101010101" pitchFamily="2" charset="-127"/>
              </a:rPr>
              <a:t> 대상으로 </a:t>
            </a:r>
            <a:r>
              <a:rPr lang="ko-KR" altLang="en-US" sz="1200" kern="0" spc="-40" dirty="0" err="1">
                <a:solidFill>
                  <a:srgbClr val="000000"/>
                </a:solidFill>
                <a:ea typeface="휴먼명조" panose="02010504000101010101" pitchFamily="2" charset="-127"/>
              </a:rPr>
              <a:t>편제하였으며</a:t>
            </a:r>
            <a:r>
              <a:rPr lang="ko-KR" altLang="en-US" sz="1200" kern="0" spc="-40" dirty="0">
                <a:solidFill>
                  <a:srgbClr val="000000"/>
                </a:solidFill>
                <a:ea typeface="휴먼명조" panose="02010504000101010101" pitchFamily="2" charset="-127"/>
              </a:rPr>
              <a:t> 그 이전에는 상장기업을 대상으로 편제</a:t>
            </a:r>
            <a:r>
              <a:rPr lang="en-US" altLang="ko-KR" sz="1200" kern="0" spc="-40" dirty="0">
                <a:solidFill>
                  <a:srgbClr val="000000"/>
                </a:solidFill>
                <a:latin typeface="휴먼명조" panose="02010504000101010101" pitchFamily="2" charset="-127"/>
              </a:rPr>
              <a:t>)</a:t>
            </a:r>
            <a:endParaRPr lang="ko-KR" altLang="en-US" sz="1200" kern="0" dirty="0">
              <a:solidFill>
                <a:srgbClr val="000000"/>
              </a:solidFill>
            </a:endParaRPr>
          </a:p>
          <a:p>
            <a:pPr algn="just" fontAlgn="base">
              <a:lnSpc>
                <a:spcPct val="160000"/>
              </a:lnSpc>
              <a:tabLst>
                <a:tab pos="-16527780" algn="l"/>
                <a:tab pos="-16019780" algn="l"/>
                <a:tab pos="-15511780" algn="l"/>
                <a:tab pos="-15003780" algn="l"/>
                <a:tab pos="-14495780" algn="l"/>
                <a:tab pos="-13987780" algn="l"/>
                <a:tab pos="-13479780" algn="l"/>
                <a:tab pos="508000" algn="l"/>
                <a:tab pos="1016000" algn="l"/>
                <a:tab pos="1524000" algn="l"/>
                <a:tab pos="2032000" algn="l"/>
                <a:tab pos="2540000" algn="l"/>
                <a:tab pos="3048000" algn="l"/>
                <a:tab pos="3556000" algn="l"/>
                <a:tab pos="4064000" algn="l"/>
                <a:tab pos="4572000" algn="l"/>
                <a:tab pos="5080000" algn="l"/>
                <a:tab pos="5588000" algn="l"/>
                <a:tab pos="6096000" algn="l"/>
                <a:tab pos="6604000" algn="l"/>
                <a:tab pos="7112000" algn="l"/>
                <a:tab pos="7620000" algn="l"/>
                <a:tab pos="8128000" algn="l"/>
                <a:tab pos="8636000" algn="l"/>
                <a:tab pos="9144000" algn="l"/>
                <a:tab pos="9652000" algn="l"/>
                <a:tab pos="10160000" algn="l"/>
                <a:tab pos="10668000" algn="l"/>
                <a:tab pos="11176000" algn="l"/>
                <a:tab pos="11684000" algn="l"/>
                <a:tab pos="12192000" algn="l"/>
                <a:tab pos="12700000" algn="l"/>
              </a:tabLst>
            </a:pPr>
            <a:r>
              <a:rPr lang="en-US" altLang="ko-KR" sz="1200" b="1" kern="0" dirty="0">
                <a:solidFill>
                  <a:srgbClr val="000000"/>
                </a:solidFill>
                <a:latin typeface="휴먼명조" panose="02010504000101010101" pitchFamily="2" charset="-127"/>
              </a:rPr>
              <a:t>2. </a:t>
            </a:r>
            <a:r>
              <a:rPr lang="ko-KR" altLang="en-US" sz="1200" b="1" kern="0" dirty="0">
                <a:solidFill>
                  <a:srgbClr val="000000"/>
                </a:solidFill>
                <a:ea typeface="휴먼명조" panose="02010504000101010101" pitchFamily="2" charset="-127"/>
              </a:rPr>
              <a:t>조사대상</a:t>
            </a:r>
            <a:endParaRPr lang="ko-KR" altLang="en-US" sz="1200" kern="0" dirty="0">
              <a:solidFill>
                <a:srgbClr val="000000"/>
              </a:solidFill>
            </a:endParaRPr>
          </a:p>
          <a:p>
            <a:pPr marL="474980" indent="-474980" algn="just" fontAlgn="base">
              <a:lnSpc>
                <a:spcPct val="160000"/>
              </a:lnSpc>
            </a:pPr>
            <a:r>
              <a:rPr lang="en-US" altLang="ko-KR" sz="1200" kern="0" dirty="0">
                <a:solidFill>
                  <a:srgbClr val="000000"/>
                </a:solidFill>
                <a:ea typeface="휴먼명조" panose="02010504000101010101" pitchFamily="2" charset="-127"/>
              </a:rPr>
              <a:t>― </a:t>
            </a:r>
            <a:r>
              <a:rPr lang="ko-KR" altLang="en-US" sz="1200" kern="0" spc="-30" dirty="0">
                <a:solidFill>
                  <a:srgbClr val="000000"/>
                </a:solidFill>
                <a:ea typeface="휴먼명조" panose="02010504000101010101" pitchFamily="2" charset="-127"/>
              </a:rPr>
              <a:t>조사</a:t>
            </a:r>
            <a:r>
              <a:rPr lang="ko-KR" altLang="en-US" sz="1200" kern="0" dirty="0">
                <a:solidFill>
                  <a:srgbClr val="000000"/>
                </a:solidFill>
                <a:ea typeface="휴먼명조" panose="02010504000101010101" pitchFamily="2" charset="-127"/>
              </a:rPr>
              <a:t>기간 종료일까지 감사보고서를 공시한 </a:t>
            </a:r>
            <a:r>
              <a:rPr lang="ko-KR" altLang="en-US" sz="1200" kern="0" dirty="0">
                <a:solidFill>
                  <a:srgbClr val="000000"/>
                </a:solidFill>
                <a:highlight>
                  <a:srgbClr val="FFFF00"/>
                </a:highlight>
                <a:ea typeface="휴먼명조" panose="02010504000101010101" pitchFamily="2" charset="-127"/>
              </a:rPr>
              <a:t>외부감사대상 </a:t>
            </a:r>
            <a:r>
              <a:rPr lang="ko-KR" altLang="en-US" sz="1200" kern="0" dirty="0" err="1">
                <a:solidFill>
                  <a:srgbClr val="000000"/>
                </a:solidFill>
                <a:highlight>
                  <a:srgbClr val="FFFF00"/>
                </a:highlight>
                <a:ea typeface="휴먼명조" panose="02010504000101010101" pitchFamily="2" charset="-127"/>
              </a:rPr>
              <a:t>비금융</a:t>
            </a:r>
            <a:r>
              <a:rPr lang="ko-KR" altLang="en-US" sz="1200" kern="0" dirty="0">
                <a:solidFill>
                  <a:srgbClr val="000000"/>
                </a:solidFill>
                <a:highlight>
                  <a:srgbClr val="FFFF00"/>
                </a:highlight>
                <a:ea typeface="휴먼명조" panose="02010504000101010101" pitchFamily="2" charset="-127"/>
              </a:rPr>
              <a:t> 영리법인기업 </a:t>
            </a:r>
            <a:r>
              <a:rPr lang="ko-KR" altLang="en-US" sz="1200" kern="0" dirty="0">
                <a:solidFill>
                  <a:srgbClr val="000000"/>
                </a:solidFill>
                <a:ea typeface="휴먼명조" panose="02010504000101010101" pitchFamily="2" charset="-127"/>
              </a:rPr>
              <a:t>중 </a:t>
            </a:r>
            <a:r>
              <a:rPr lang="ko-KR" altLang="en-US" sz="1200" kern="0" spc="-30" dirty="0">
                <a:solidFill>
                  <a:srgbClr val="000000"/>
                </a:solidFill>
                <a:ea typeface="휴먼명조" panose="02010504000101010101" pitchFamily="2" charset="-127"/>
              </a:rPr>
              <a:t>아래 업체를 제외</a:t>
            </a:r>
            <a:endParaRPr lang="en-US" altLang="ko-KR" sz="1200" kern="0" spc="-30" dirty="0">
              <a:solidFill>
                <a:srgbClr val="000000"/>
              </a:solidFill>
              <a:ea typeface="휴먼명조" panose="02010504000101010101" pitchFamily="2" charset="-127"/>
            </a:endParaRPr>
          </a:p>
          <a:p>
            <a:pPr fontAlgn="base"/>
            <a:r>
              <a:rPr lang="ko-KR" altLang="en-US" sz="1200" kern="0" spc="-30" dirty="0">
                <a:solidFill>
                  <a:srgbClr val="000000"/>
                </a:solidFill>
                <a:ea typeface="휴먼명조" panose="02010504000101010101" pitchFamily="2" charset="-127"/>
              </a:rPr>
              <a:t> </a:t>
            </a:r>
            <a:r>
              <a:rPr lang="en-US" altLang="ko-KR" sz="800" dirty="0"/>
              <a:t>&lt;</a:t>
            </a:r>
            <a:r>
              <a:rPr lang="ko-KR" altLang="en-US" sz="800" dirty="0" err="1"/>
              <a:t>조사제외업체</a:t>
            </a:r>
            <a:r>
              <a:rPr lang="en-US" altLang="ko-KR" sz="800" dirty="0"/>
              <a:t>&gt; </a:t>
            </a:r>
          </a:p>
          <a:p>
            <a:pPr fontAlgn="base"/>
            <a:r>
              <a:rPr lang="ko-KR" altLang="en-US" sz="800" dirty="0"/>
              <a:t>① 공공행정 및 사회보장행정</a:t>
            </a:r>
            <a:r>
              <a:rPr lang="en-US" altLang="ko-KR" sz="800" dirty="0"/>
              <a:t>, </a:t>
            </a:r>
            <a:r>
              <a:rPr lang="ko-KR" altLang="en-US" sz="800" dirty="0"/>
              <a:t>임업</a:t>
            </a:r>
            <a:r>
              <a:rPr lang="en-US" altLang="ko-KR" sz="800" dirty="0"/>
              <a:t>, </a:t>
            </a:r>
            <a:r>
              <a:rPr lang="ko-KR" altLang="en-US" sz="800" dirty="0"/>
              <a:t>수도사업</a:t>
            </a:r>
            <a:r>
              <a:rPr lang="en-US" altLang="ko-KR" sz="800" dirty="0"/>
              <a:t>, </a:t>
            </a:r>
            <a:r>
              <a:rPr lang="ko-KR" altLang="en-US" sz="800" dirty="0"/>
              <a:t>금융보험업</a:t>
            </a:r>
            <a:r>
              <a:rPr lang="en-US" altLang="ko-KR" sz="800" dirty="0"/>
              <a:t>, </a:t>
            </a:r>
            <a:r>
              <a:rPr lang="ko-KR" altLang="en-US" sz="800" dirty="0"/>
              <a:t>비사업지주회사</a:t>
            </a:r>
            <a:r>
              <a:rPr lang="en-US" altLang="ko-KR" sz="800" dirty="0"/>
              <a:t>, </a:t>
            </a:r>
            <a:r>
              <a:rPr lang="ko-KR" altLang="en-US" sz="800" dirty="0"/>
              <a:t>보건</a:t>
            </a:r>
            <a:r>
              <a:rPr lang="en-US" altLang="ko-KR" sz="800" dirty="0"/>
              <a:t>·</a:t>
            </a:r>
            <a:r>
              <a:rPr lang="ko-KR" altLang="en-US" sz="800" dirty="0"/>
              <a:t>사회복지업</a:t>
            </a:r>
            <a:r>
              <a:rPr lang="en-US" altLang="ko-KR" sz="800" dirty="0"/>
              <a:t>, </a:t>
            </a:r>
            <a:r>
              <a:rPr lang="ko-KR" altLang="en-US" sz="800" dirty="0"/>
              <a:t>협회 및 단체</a:t>
            </a:r>
            <a:r>
              <a:rPr lang="en-US" altLang="ko-KR" sz="800" dirty="0"/>
              <a:t>, </a:t>
            </a:r>
            <a:r>
              <a:rPr lang="ko-KR" altLang="en-US" sz="800" dirty="0"/>
              <a:t>특수목적회사</a:t>
            </a:r>
            <a:r>
              <a:rPr lang="en-US" altLang="ko-KR" sz="800" dirty="0"/>
              <a:t>(SPC, PFV) </a:t>
            </a:r>
            <a:r>
              <a:rPr lang="ko-KR" altLang="en-US" sz="800" dirty="0"/>
              <a:t>등 제외업종 영위업체</a:t>
            </a:r>
          </a:p>
          <a:p>
            <a:pPr fontAlgn="base"/>
            <a:r>
              <a:rPr lang="ko-KR" altLang="en-US" sz="800" dirty="0"/>
              <a:t>② 결산월이 </a:t>
            </a:r>
            <a:r>
              <a:rPr lang="en-US" altLang="ko-KR" sz="800" dirty="0"/>
              <a:t>1~11</a:t>
            </a:r>
            <a:r>
              <a:rPr lang="ko-KR" altLang="en-US" sz="800" dirty="0"/>
              <a:t>월인 업체 </a:t>
            </a:r>
          </a:p>
          <a:p>
            <a:pPr fontAlgn="base"/>
            <a:r>
              <a:rPr lang="ko-KR" altLang="en-US" sz="800" dirty="0"/>
              <a:t>③ 감사의견 거절 업체</a:t>
            </a:r>
          </a:p>
          <a:p>
            <a:pPr fontAlgn="base"/>
            <a:r>
              <a:rPr lang="ko-KR" altLang="en-US" sz="800" dirty="0"/>
              <a:t>④ 기타 </a:t>
            </a:r>
            <a:r>
              <a:rPr lang="en-US" altLang="ko-KR" sz="800" dirty="0"/>
              <a:t>: </a:t>
            </a:r>
            <a:r>
              <a:rPr lang="ko-KR" altLang="en-US" sz="800" dirty="0"/>
              <a:t>공시재무제표 오류</a:t>
            </a:r>
            <a:r>
              <a:rPr lang="en-US" altLang="ko-KR" sz="800" dirty="0"/>
              <a:t>, </a:t>
            </a:r>
            <a:r>
              <a:rPr lang="ko-KR" altLang="en-US" sz="800" dirty="0"/>
              <a:t>재무제표 누락 업체</a:t>
            </a:r>
            <a:r>
              <a:rPr lang="en-US" altLang="ko-KR" sz="800" dirty="0"/>
              <a:t>, </a:t>
            </a:r>
            <a:r>
              <a:rPr lang="ko-KR" altLang="en-US" sz="800" dirty="0"/>
              <a:t>매출액이 </a:t>
            </a:r>
            <a:r>
              <a:rPr lang="en-US" altLang="ko-KR" sz="800" dirty="0"/>
              <a:t>(-)</a:t>
            </a:r>
            <a:r>
              <a:rPr lang="ko-KR" altLang="en-US" sz="800" dirty="0"/>
              <a:t>인 업체</a:t>
            </a:r>
            <a:r>
              <a:rPr lang="en-US" altLang="ko-KR" sz="800" dirty="0"/>
              <a:t>, 2019</a:t>
            </a:r>
            <a:r>
              <a:rPr lang="ko-KR" altLang="en-US" sz="800" dirty="0"/>
              <a:t>년 이후 설립한 업체 등</a:t>
            </a:r>
          </a:p>
          <a:p>
            <a:pPr marL="474980" indent="-474980" algn="just" fontAlgn="base">
              <a:lnSpc>
                <a:spcPct val="160000"/>
              </a:lnSpc>
            </a:pPr>
            <a:endParaRPr lang="ko-KR" altLang="en-US" sz="1200" kern="0" spc="0" dirty="0">
              <a:solidFill>
                <a:srgbClr val="000000"/>
              </a:solidFill>
              <a:effectLst/>
            </a:endParaRPr>
          </a:p>
        </p:txBody>
      </p:sp>
      <p:pic>
        <p:nvPicPr>
          <p:cNvPr id="8" name="그림 7">
            <a:extLst>
              <a:ext uri="{FF2B5EF4-FFF2-40B4-BE49-F238E27FC236}">
                <a16:creationId xmlns:a16="http://schemas.microsoft.com/office/drawing/2014/main" id="{E4B43F8F-9E0C-4B74-AFAC-1CA1912CBFA7}"/>
              </a:ext>
            </a:extLst>
          </p:cNvPr>
          <p:cNvPicPr>
            <a:picLocks noChangeAspect="1"/>
          </p:cNvPicPr>
          <p:nvPr/>
        </p:nvPicPr>
        <p:blipFill>
          <a:blip r:embed="rId2"/>
          <a:stretch>
            <a:fillRect/>
          </a:stretch>
        </p:blipFill>
        <p:spPr>
          <a:xfrm>
            <a:off x="611560" y="4579290"/>
            <a:ext cx="7211431" cy="1492916"/>
          </a:xfrm>
          <a:prstGeom prst="rect">
            <a:avLst/>
          </a:prstGeom>
        </p:spPr>
      </p:pic>
      <p:sp>
        <p:nvSpPr>
          <p:cNvPr id="10" name="TextBox 9">
            <a:extLst>
              <a:ext uri="{FF2B5EF4-FFF2-40B4-BE49-F238E27FC236}">
                <a16:creationId xmlns:a16="http://schemas.microsoft.com/office/drawing/2014/main" id="{9099459C-68D1-4CF5-B612-7DE0FB8263E5}"/>
              </a:ext>
            </a:extLst>
          </p:cNvPr>
          <p:cNvSpPr txBox="1"/>
          <p:nvPr/>
        </p:nvSpPr>
        <p:spPr>
          <a:xfrm>
            <a:off x="424125" y="949101"/>
            <a:ext cx="8270084" cy="584775"/>
          </a:xfrm>
          <a:prstGeom prst="rect">
            <a:avLst/>
          </a:prstGeom>
          <a:noFill/>
        </p:spPr>
        <p:txBody>
          <a:bodyPr wrap="square" rtlCol="0">
            <a:spAutoFit/>
          </a:bodyPr>
          <a:lstStyle/>
          <a:p>
            <a:r>
              <a:rPr lang="ko-KR" altLang="en-US" sz="1600" dirty="0">
                <a:solidFill>
                  <a:srgbClr val="333333"/>
                </a:solidFill>
                <a:latin typeface="NotoSans"/>
              </a:rPr>
              <a:t>기업경영분석 결과</a:t>
            </a:r>
            <a:r>
              <a:rPr lang="en-US" altLang="ko-KR" sz="1600" dirty="0">
                <a:solidFill>
                  <a:srgbClr val="333333"/>
                </a:solidFill>
                <a:latin typeface="NotoSans"/>
              </a:rPr>
              <a:t>(BOK)</a:t>
            </a:r>
            <a:endParaRPr lang="en-US" altLang="ko-KR" sz="1600" dirty="0"/>
          </a:p>
          <a:p>
            <a:r>
              <a:rPr lang="en-US" altLang="ko-KR" sz="1600" dirty="0"/>
              <a:t>BOK</a:t>
            </a:r>
            <a:r>
              <a:rPr lang="ko-KR" altLang="en-US" sz="1600" dirty="0"/>
              <a:t> 매년조사 </a:t>
            </a:r>
            <a:r>
              <a:rPr lang="en-US" altLang="ko-KR" sz="1600" dirty="0"/>
              <a:t>6</a:t>
            </a:r>
            <a:r>
              <a:rPr lang="ko-KR" altLang="en-US" sz="1600" dirty="0"/>
              <a:t>월경 발표</a:t>
            </a:r>
            <a:r>
              <a:rPr lang="en-US" altLang="ko-KR" sz="1600" dirty="0">
                <a:sym typeface="Wingdings" panose="05000000000000000000" pitchFamily="2" charset="2"/>
              </a:rPr>
              <a:t> </a:t>
            </a:r>
            <a:r>
              <a:rPr lang="ko-KR" altLang="en-US" sz="1600" dirty="0">
                <a:sym typeface="Wingdings" panose="05000000000000000000" pitchFamily="2" charset="2"/>
              </a:rPr>
              <a:t>은행 여신업체 신용조사시 </a:t>
            </a:r>
            <a:r>
              <a:rPr lang="ko-KR" altLang="en-US" sz="1600" dirty="0">
                <a:solidFill>
                  <a:srgbClr val="FF0000"/>
                </a:solidFill>
                <a:sym typeface="Wingdings" panose="05000000000000000000" pitchFamily="2" charset="2"/>
              </a:rPr>
              <a:t>업종별 표준비율</a:t>
            </a:r>
            <a:r>
              <a:rPr lang="ko-KR" altLang="en-US" sz="1600" dirty="0">
                <a:sym typeface="Wingdings" panose="05000000000000000000" pitchFamily="2" charset="2"/>
              </a:rPr>
              <a:t>로 활용</a:t>
            </a:r>
            <a:endParaRPr lang="ko-KR" altLang="en-US" sz="1600" dirty="0"/>
          </a:p>
        </p:txBody>
      </p:sp>
    </p:spTree>
    <p:extLst>
      <p:ext uri="{BB962C8B-B14F-4D97-AF65-F5344CB8AC3E}">
        <p14:creationId xmlns:p14="http://schemas.microsoft.com/office/powerpoint/2010/main" val="389734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r>
              <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rPr>
              <a:t>일정표</a:t>
            </a:r>
            <a:r>
              <a:rPr kumimoji="0" lang="en-US" altLang="ko-KR"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rPr>
              <a:t>(</a:t>
            </a:r>
            <a:r>
              <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rPr>
              <a:t>예정</a:t>
            </a:r>
            <a:r>
              <a:rPr kumimoji="0" lang="en-US" altLang="ko-KR"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rPr>
              <a:t>)</a:t>
            </a: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graphicFrame>
        <p:nvGraphicFramePr>
          <p:cNvPr id="2" name="표 1">
            <a:extLst>
              <a:ext uri="{FF2B5EF4-FFF2-40B4-BE49-F238E27FC236}">
                <a16:creationId xmlns:a16="http://schemas.microsoft.com/office/drawing/2014/main" id="{A9A5BB23-8729-4F0F-86F3-0BC413EFCA58}"/>
              </a:ext>
            </a:extLst>
          </p:cNvPr>
          <p:cNvGraphicFramePr>
            <a:graphicFrameLocks noGrp="1"/>
          </p:cNvGraphicFramePr>
          <p:nvPr>
            <p:extLst>
              <p:ext uri="{D42A27DB-BD31-4B8C-83A1-F6EECF244321}">
                <p14:modId xmlns:p14="http://schemas.microsoft.com/office/powerpoint/2010/main" val="2180400827"/>
              </p:ext>
            </p:extLst>
          </p:nvPr>
        </p:nvGraphicFramePr>
        <p:xfrm>
          <a:off x="539552" y="980728"/>
          <a:ext cx="8064895" cy="5831322"/>
        </p:xfrm>
        <a:graphic>
          <a:graphicData uri="http://schemas.openxmlformats.org/drawingml/2006/table">
            <a:tbl>
              <a:tblPr firstRow="1" bandRow="1">
                <a:tableStyleId>{5C22544A-7EE6-4342-B048-85BDC9FD1C3A}</a:tableStyleId>
              </a:tblPr>
              <a:tblGrid>
                <a:gridCol w="1344149">
                  <a:extLst>
                    <a:ext uri="{9D8B030D-6E8A-4147-A177-3AD203B41FA5}">
                      <a16:colId xmlns:a16="http://schemas.microsoft.com/office/drawing/2014/main" val="2159817680"/>
                    </a:ext>
                  </a:extLst>
                </a:gridCol>
                <a:gridCol w="1344149">
                  <a:extLst>
                    <a:ext uri="{9D8B030D-6E8A-4147-A177-3AD203B41FA5}">
                      <a16:colId xmlns:a16="http://schemas.microsoft.com/office/drawing/2014/main" val="2839114137"/>
                    </a:ext>
                  </a:extLst>
                </a:gridCol>
                <a:gridCol w="1381835">
                  <a:extLst>
                    <a:ext uri="{9D8B030D-6E8A-4147-A177-3AD203B41FA5}">
                      <a16:colId xmlns:a16="http://schemas.microsoft.com/office/drawing/2014/main" val="4222449559"/>
                    </a:ext>
                  </a:extLst>
                </a:gridCol>
                <a:gridCol w="1306464">
                  <a:extLst>
                    <a:ext uri="{9D8B030D-6E8A-4147-A177-3AD203B41FA5}">
                      <a16:colId xmlns:a16="http://schemas.microsoft.com/office/drawing/2014/main" val="3933092793"/>
                    </a:ext>
                  </a:extLst>
                </a:gridCol>
                <a:gridCol w="1344149">
                  <a:extLst>
                    <a:ext uri="{9D8B030D-6E8A-4147-A177-3AD203B41FA5}">
                      <a16:colId xmlns:a16="http://schemas.microsoft.com/office/drawing/2014/main" val="3917635239"/>
                    </a:ext>
                  </a:extLst>
                </a:gridCol>
                <a:gridCol w="1344149">
                  <a:extLst>
                    <a:ext uri="{9D8B030D-6E8A-4147-A177-3AD203B41FA5}">
                      <a16:colId xmlns:a16="http://schemas.microsoft.com/office/drawing/2014/main" val="3771123701"/>
                    </a:ext>
                  </a:extLst>
                </a:gridCol>
              </a:tblGrid>
              <a:tr h="790763">
                <a:tc>
                  <a:txBody>
                    <a:bodyPr/>
                    <a:lstStyle/>
                    <a:p>
                      <a:pPr algn="ctr" latinLnBrk="1">
                        <a:lnSpc>
                          <a:spcPct val="200000"/>
                        </a:lnSpc>
                      </a:pPr>
                      <a:r>
                        <a:rPr lang="ko-KR" altLang="en-US" sz="1600" dirty="0">
                          <a:solidFill>
                            <a:schemeClr val="tx1"/>
                          </a:solidFill>
                        </a:rPr>
                        <a:t>프로젝트   절차</a:t>
                      </a:r>
                    </a:p>
                  </a:txBody>
                  <a:tcPr>
                    <a:solidFill>
                      <a:schemeClr val="accent3">
                        <a:lumMod val="75000"/>
                      </a:schemeClr>
                    </a:solidFill>
                  </a:tcPr>
                </a:tc>
                <a:tc>
                  <a:txBody>
                    <a:bodyPr/>
                    <a:lstStyle/>
                    <a:p>
                      <a:pPr algn="ctr" latinLnBrk="1">
                        <a:lnSpc>
                          <a:spcPct val="200000"/>
                        </a:lnSpc>
                      </a:pPr>
                      <a:r>
                        <a:rPr lang="ko-KR" altLang="en-US" sz="1600" dirty="0">
                          <a:solidFill>
                            <a:schemeClr val="tx1"/>
                          </a:solidFill>
                        </a:rPr>
                        <a:t>월</a:t>
                      </a:r>
                    </a:p>
                  </a:txBody>
                  <a:tcPr>
                    <a:solidFill>
                      <a:schemeClr val="accent3">
                        <a:lumMod val="75000"/>
                      </a:schemeClr>
                    </a:solidFill>
                  </a:tcPr>
                </a:tc>
                <a:tc>
                  <a:txBody>
                    <a:bodyPr/>
                    <a:lstStyle/>
                    <a:p>
                      <a:pPr algn="ctr" latinLnBrk="1">
                        <a:lnSpc>
                          <a:spcPct val="200000"/>
                        </a:lnSpc>
                      </a:pPr>
                      <a:r>
                        <a:rPr lang="ko-KR" altLang="en-US" sz="1600" dirty="0">
                          <a:solidFill>
                            <a:schemeClr val="tx1"/>
                          </a:solidFill>
                        </a:rPr>
                        <a:t>화</a:t>
                      </a:r>
                    </a:p>
                  </a:txBody>
                  <a:tcPr>
                    <a:solidFill>
                      <a:schemeClr val="accent3">
                        <a:lumMod val="75000"/>
                      </a:schemeClr>
                    </a:solidFill>
                  </a:tcPr>
                </a:tc>
                <a:tc>
                  <a:txBody>
                    <a:bodyPr/>
                    <a:lstStyle/>
                    <a:p>
                      <a:pPr algn="ctr" latinLnBrk="1">
                        <a:lnSpc>
                          <a:spcPct val="200000"/>
                        </a:lnSpc>
                      </a:pPr>
                      <a:r>
                        <a:rPr lang="ko-KR" altLang="en-US" sz="1600" dirty="0">
                          <a:solidFill>
                            <a:schemeClr val="tx1"/>
                          </a:solidFill>
                        </a:rPr>
                        <a:t>수</a:t>
                      </a:r>
                    </a:p>
                  </a:txBody>
                  <a:tcPr>
                    <a:solidFill>
                      <a:schemeClr val="accent3">
                        <a:lumMod val="75000"/>
                      </a:schemeClr>
                    </a:solidFill>
                  </a:tcPr>
                </a:tc>
                <a:tc>
                  <a:txBody>
                    <a:bodyPr/>
                    <a:lstStyle/>
                    <a:p>
                      <a:pPr algn="ctr" latinLnBrk="1">
                        <a:lnSpc>
                          <a:spcPct val="200000"/>
                        </a:lnSpc>
                      </a:pPr>
                      <a:r>
                        <a:rPr lang="ko-KR" altLang="en-US" sz="1600" dirty="0">
                          <a:solidFill>
                            <a:schemeClr val="tx1"/>
                          </a:solidFill>
                        </a:rPr>
                        <a:t>목</a:t>
                      </a:r>
                    </a:p>
                  </a:txBody>
                  <a:tcPr>
                    <a:solidFill>
                      <a:schemeClr val="accent3">
                        <a:lumMod val="75000"/>
                      </a:schemeClr>
                    </a:solidFill>
                  </a:tcPr>
                </a:tc>
                <a:tc>
                  <a:txBody>
                    <a:bodyPr/>
                    <a:lstStyle/>
                    <a:p>
                      <a:pPr algn="ctr" latinLnBrk="1">
                        <a:lnSpc>
                          <a:spcPct val="200000"/>
                        </a:lnSpc>
                      </a:pPr>
                      <a:r>
                        <a:rPr lang="ko-KR" altLang="en-US" sz="1600" dirty="0">
                          <a:solidFill>
                            <a:schemeClr val="tx1"/>
                          </a:solidFill>
                        </a:rPr>
                        <a:t>금</a:t>
                      </a:r>
                    </a:p>
                  </a:txBody>
                  <a:tcPr>
                    <a:solidFill>
                      <a:schemeClr val="accent3">
                        <a:lumMod val="75000"/>
                      </a:schemeClr>
                    </a:solidFill>
                  </a:tcPr>
                </a:tc>
                <a:extLst>
                  <a:ext uri="{0D108BD9-81ED-4DB2-BD59-A6C34878D82A}">
                    <a16:rowId xmlns:a16="http://schemas.microsoft.com/office/drawing/2014/main" val="2584781610"/>
                  </a:ext>
                </a:extLst>
              </a:tr>
              <a:tr h="790763">
                <a:tc>
                  <a:txBody>
                    <a:bodyPr/>
                    <a:lstStyle/>
                    <a:p>
                      <a:pPr latinLnBrk="1"/>
                      <a:r>
                        <a:rPr lang="ko-KR" altLang="en-US" sz="1200" b="1" dirty="0">
                          <a:solidFill>
                            <a:schemeClr val="tx1"/>
                          </a:solidFill>
                        </a:rPr>
                        <a:t>데이터분석</a:t>
                      </a:r>
                      <a:endParaRPr lang="en-US" altLang="ko-KR" sz="1200" b="1" dirty="0">
                        <a:solidFill>
                          <a:schemeClr val="tx1"/>
                        </a:solidFill>
                      </a:endParaRPr>
                    </a:p>
                    <a:p>
                      <a:pPr latinLnBrk="1"/>
                      <a:r>
                        <a:rPr lang="ko-KR" altLang="en-US" sz="1200" b="1" dirty="0">
                          <a:solidFill>
                            <a:schemeClr val="tx1"/>
                          </a:solidFill>
                        </a:rPr>
                        <a:t>기획단계</a:t>
                      </a:r>
                      <a:endParaRPr lang="en-US" altLang="ko-KR" sz="1200" b="1" dirty="0">
                        <a:solidFill>
                          <a:schemeClr val="tx1"/>
                        </a:solidFill>
                      </a:endParaRPr>
                    </a:p>
                    <a:p>
                      <a:pPr latinLnBrk="1"/>
                      <a:r>
                        <a:rPr lang="ko-KR" altLang="en-US" sz="1200" b="1" dirty="0">
                          <a:solidFill>
                            <a:schemeClr val="tx1"/>
                          </a:solidFill>
                        </a:rPr>
                        <a:t>데이터 수집</a:t>
                      </a:r>
                    </a:p>
                  </a:txBody>
                  <a:tcPr/>
                </a:tc>
                <a:tc>
                  <a:txBody>
                    <a:bodyPr/>
                    <a:lstStyle/>
                    <a:p>
                      <a:pPr latinLnBrk="1"/>
                      <a:r>
                        <a:rPr lang="en-US" altLang="ko-KR" sz="1000" dirty="0"/>
                        <a:t>15</a:t>
                      </a:r>
                    </a:p>
                    <a:p>
                      <a:pPr latinLnBrk="1"/>
                      <a:r>
                        <a:rPr lang="ko-KR" altLang="en-US" sz="1000" dirty="0" err="1"/>
                        <a:t>프록젝트</a:t>
                      </a:r>
                      <a:r>
                        <a:rPr lang="ko-KR" altLang="en-US" sz="1000" dirty="0"/>
                        <a:t> 설명</a:t>
                      </a:r>
                      <a:endParaRPr lang="en-US" altLang="ko-KR" sz="1000" dirty="0"/>
                    </a:p>
                    <a:p>
                      <a:pPr latinLnBrk="1"/>
                      <a:r>
                        <a:rPr lang="ko-KR" altLang="en-US" sz="1000" dirty="0"/>
                        <a:t>주제선정 배경 등</a:t>
                      </a:r>
                      <a:endParaRPr lang="en-US" altLang="ko-KR" sz="1000" dirty="0"/>
                    </a:p>
                    <a:p>
                      <a:pPr latinLnBrk="1"/>
                      <a:r>
                        <a:rPr lang="ko-KR" altLang="en-US" sz="1000" dirty="0"/>
                        <a:t>팀 선정</a:t>
                      </a:r>
                    </a:p>
                  </a:txBody>
                  <a:tcPr/>
                </a:tc>
                <a:tc>
                  <a:txBody>
                    <a:bodyPr/>
                    <a:lstStyle/>
                    <a:p>
                      <a:pPr latinLnBrk="1"/>
                      <a:r>
                        <a:rPr lang="en-US" altLang="ko-KR" sz="1000" dirty="0"/>
                        <a:t>16</a:t>
                      </a:r>
                    </a:p>
                    <a:p>
                      <a:pPr latinLnBrk="1"/>
                      <a:r>
                        <a:rPr lang="ko-KR" altLang="en-US" sz="1000" dirty="0"/>
                        <a:t>오전</a:t>
                      </a:r>
                      <a:r>
                        <a:rPr lang="en-US" altLang="ko-KR" sz="1000" dirty="0"/>
                        <a:t>(</a:t>
                      </a:r>
                      <a:r>
                        <a:rPr lang="ko-KR" altLang="en-US" sz="1000" dirty="0"/>
                        <a:t>부실연구모형</a:t>
                      </a:r>
                      <a:r>
                        <a:rPr lang="en-US" altLang="ko-KR" sz="1000" dirty="0"/>
                        <a:t>)</a:t>
                      </a:r>
                    </a:p>
                    <a:p>
                      <a:pPr latinLnBrk="1"/>
                      <a:r>
                        <a:rPr lang="ko-KR" altLang="en-US" sz="1000" dirty="0"/>
                        <a:t>오후</a:t>
                      </a:r>
                      <a:r>
                        <a:rPr lang="en-US" altLang="ko-KR" sz="1000" dirty="0"/>
                        <a:t>:</a:t>
                      </a:r>
                      <a:r>
                        <a:rPr lang="ko-KR" altLang="en-US" sz="1000" dirty="0"/>
                        <a:t>팀별 주제선정</a:t>
                      </a:r>
                    </a:p>
                  </a:txBody>
                  <a:tcPr/>
                </a:tc>
                <a:tc>
                  <a:txBody>
                    <a:bodyPr/>
                    <a:lstStyle/>
                    <a:p>
                      <a:pPr latinLnBrk="1"/>
                      <a:r>
                        <a:rPr lang="en-US" altLang="ko-KR" sz="1000" dirty="0"/>
                        <a:t>17</a:t>
                      </a:r>
                    </a:p>
                    <a:p>
                      <a:pPr latinLnBrk="1"/>
                      <a:r>
                        <a:rPr lang="ko-KR" altLang="en-US" sz="1000" dirty="0"/>
                        <a:t>오전</a:t>
                      </a:r>
                      <a:r>
                        <a:rPr lang="en-US" altLang="ko-KR" sz="1000" dirty="0"/>
                        <a:t>(</a:t>
                      </a:r>
                      <a:r>
                        <a:rPr lang="ko-KR" altLang="en-US" sz="1000" dirty="0"/>
                        <a:t>부실연구모형</a:t>
                      </a:r>
                      <a:r>
                        <a:rPr lang="en-US" altLang="ko-KR" sz="1000" dirty="0"/>
                        <a:t>)</a:t>
                      </a:r>
                    </a:p>
                    <a:p>
                      <a:pPr latinLnBrk="1"/>
                      <a:r>
                        <a:rPr lang="ko-KR" altLang="en-US" sz="1000" dirty="0"/>
                        <a:t>오후</a:t>
                      </a:r>
                      <a:r>
                        <a:rPr lang="en-US" altLang="ko-KR" sz="1000" dirty="0"/>
                        <a:t>:</a:t>
                      </a:r>
                      <a:r>
                        <a:rPr lang="ko-KR" altLang="en-US" sz="1000" dirty="0"/>
                        <a:t>팀별 주제선정</a:t>
                      </a:r>
                      <a:endParaRPr lang="en-US" altLang="ko-KR" sz="1000" dirty="0"/>
                    </a:p>
                  </a:txBody>
                  <a:tcPr/>
                </a:tc>
                <a:tc>
                  <a:txBody>
                    <a:bodyPr/>
                    <a:lstStyle/>
                    <a:p>
                      <a:pPr latinLnBrk="1"/>
                      <a:r>
                        <a:rPr lang="en-US" altLang="ko-KR" sz="1000" dirty="0"/>
                        <a:t>18</a:t>
                      </a:r>
                    </a:p>
                    <a:p>
                      <a:pPr latinLnBrk="1"/>
                      <a:r>
                        <a:rPr lang="ko-KR" altLang="en-US" sz="1000" dirty="0"/>
                        <a:t>데이터 탐색</a:t>
                      </a:r>
                    </a:p>
                  </a:txBody>
                  <a:tcPr/>
                </a:tc>
                <a:tc>
                  <a:txBody>
                    <a:bodyPr/>
                    <a:lstStyle/>
                    <a:p>
                      <a:pPr latinLnBrk="1"/>
                      <a:r>
                        <a:rPr lang="en-US" altLang="ko-KR" sz="1000" dirty="0"/>
                        <a:t>19</a:t>
                      </a:r>
                    </a:p>
                    <a:p>
                      <a:pPr latinLnBrk="1"/>
                      <a:r>
                        <a:rPr lang="ko-KR" altLang="en-US" sz="1000" dirty="0">
                          <a:solidFill>
                            <a:srgbClr val="FF0000"/>
                          </a:solidFill>
                        </a:rPr>
                        <a:t>팀별 </a:t>
                      </a:r>
                      <a:endParaRPr lang="en-US" altLang="ko-KR" sz="1000" dirty="0">
                        <a:solidFill>
                          <a:srgbClr val="FF0000"/>
                        </a:solidFill>
                      </a:endParaRPr>
                    </a:p>
                    <a:p>
                      <a:pPr latinLnBrk="1"/>
                      <a:r>
                        <a:rPr lang="ko-KR" altLang="en-US" sz="1000" dirty="0"/>
                        <a:t>오후</a:t>
                      </a:r>
                      <a:endParaRPr lang="en-US" altLang="ko-KR" sz="1000" dirty="0"/>
                    </a:p>
                    <a:p>
                      <a:pPr latinLnBrk="1"/>
                      <a:r>
                        <a:rPr lang="ko-KR" altLang="en-US" sz="1000" dirty="0">
                          <a:solidFill>
                            <a:srgbClr val="FF0000"/>
                          </a:solidFill>
                        </a:rPr>
                        <a:t>관심논문 발표</a:t>
                      </a:r>
                    </a:p>
                  </a:txBody>
                  <a:tcPr>
                    <a:solidFill>
                      <a:schemeClr val="accent1">
                        <a:lumMod val="20000"/>
                        <a:lumOff val="80000"/>
                      </a:schemeClr>
                    </a:solidFill>
                  </a:tcPr>
                </a:tc>
                <a:extLst>
                  <a:ext uri="{0D108BD9-81ED-4DB2-BD59-A6C34878D82A}">
                    <a16:rowId xmlns:a16="http://schemas.microsoft.com/office/drawing/2014/main" val="3143979744"/>
                  </a:ext>
                </a:extLst>
              </a:tr>
              <a:tr h="790763">
                <a:tc>
                  <a:txBody>
                    <a:bodyPr/>
                    <a:lstStyle/>
                    <a:p>
                      <a:pPr latinLnBrk="1"/>
                      <a:r>
                        <a:rPr lang="ko-KR" altLang="en-US" sz="1200" b="1" dirty="0">
                          <a:solidFill>
                            <a:schemeClr val="tx1"/>
                          </a:solidFill>
                        </a:rPr>
                        <a:t>데이터수집</a:t>
                      </a:r>
                      <a:r>
                        <a:rPr lang="en-US" altLang="ko-KR" sz="1200" b="1" dirty="0">
                          <a:solidFill>
                            <a:schemeClr val="tx1"/>
                          </a:solidFill>
                        </a:rPr>
                        <a:t>(15-17)</a:t>
                      </a:r>
                    </a:p>
                    <a:p>
                      <a:pPr latinLnBrk="1"/>
                      <a:r>
                        <a:rPr lang="ko-KR" altLang="en-US" sz="1200" b="1" dirty="0">
                          <a:solidFill>
                            <a:schemeClr val="tx1"/>
                          </a:solidFill>
                        </a:rPr>
                        <a:t>데이터탐색</a:t>
                      </a:r>
                      <a:endParaRPr lang="en-US" altLang="ko-KR" sz="1200" b="1" dirty="0">
                        <a:solidFill>
                          <a:schemeClr val="tx1"/>
                        </a:solidFill>
                      </a:endParaRPr>
                    </a:p>
                    <a:p>
                      <a:pPr latinLnBrk="1"/>
                      <a:r>
                        <a:rPr lang="ko-KR" altLang="en-US" sz="1200" b="1" dirty="0">
                          <a:solidFill>
                            <a:schemeClr val="tx1"/>
                          </a:solidFill>
                        </a:rPr>
                        <a:t>분석</a:t>
                      </a:r>
                      <a:r>
                        <a:rPr lang="en-US" altLang="ko-KR" sz="1200" b="1" dirty="0">
                          <a:solidFill>
                            <a:schemeClr val="tx1"/>
                          </a:solidFill>
                        </a:rPr>
                        <a:t>(18_</a:t>
                      </a:r>
                      <a:endParaRPr lang="ko-KR" altLang="en-US" sz="1200" b="1" dirty="0">
                        <a:solidFill>
                          <a:schemeClr val="tx1"/>
                        </a:solidFill>
                      </a:endParaRPr>
                    </a:p>
                  </a:txBody>
                  <a:tcPr/>
                </a:tc>
                <a:tc>
                  <a:txBody>
                    <a:bodyPr/>
                    <a:lstStyle/>
                    <a:p>
                      <a:pPr latinLnBrk="1"/>
                      <a:r>
                        <a:rPr lang="en-US" altLang="ko-KR" sz="1000" dirty="0"/>
                        <a:t>22</a:t>
                      </a:r>
                      <a:endParaRPr lang="ko-KR" altLang="en-US" sz="1000" dirty="0"/>
                    </a:p>
                  </a:txBody>
                  <a:tcPr/>
                </a:tc>
                <a:tc>
                  <a:txBody>
                    <a:bodyPr/>
                    <a:lstStyle/>
                    <a:p>
                      <a:pPr latinLnBrk="1"/>
                      <a:r>
                        <a:rPr lang="en-US" altLang="ko-KR" sz="1000" dirty="0"/>
                        <a:t>23</a:t>
                      </a:r>
                    </a:p>
                    <a:p>
                      <a:pPr latinLnBrk="1"/>
                      <a:r>
                        <a:rPr lang="ko-KR" altLang="en-US" sz="1000" dirty="0" err="1">
                          <a:solidFill>
                            <a:srgbClr val="FF0000"/>
                          </a:solidFill>
                        </a:rPr>
                        <a:t>프록젝트</a:t>
                      </a:r>
                      <a:r>
                        <a:rPr lang="ko-KR" altLang="en-US" sz="1000" dirty="0">
                          <a:solidFill>
                            <a:srgbClr val="FF0000"/>
                          </a:solidFill>
                        </a:rPr>
                        <a:t> </a:t>
                      </a:r>
                      <a:endParaRPr lang="en-US" altLang="ko-KR" sz="1000" dirty="0">
                        <a:solidFill>
                          <a:srgbClr val="FF0000"/>
                        </a:solidFill>
                      </a:endParaRPr>
                    </a:p>
                    <a:p>
                      <a:pPr latinLnBrk="1"/>
                      <a:r>
                        <a:rPr lang="ko-KR" altLang="en-US" sz="1000" dirty="0">
                          <a:solidFill>
                            <a:srgbClr val="FF0000"/>
                          </a:solidFill>
                        </a:rPr>
                        <a:t>계획서 발표</a:t>
                      </a:r>
                    </a:p>
                    <a:p>
                      <a:pPr latinLnBrk="1"/>
                      <a:endParaRPr lang="ko-KR" altLang="en-US" sz="1000" dirty="0"/>
                    </a:p>
                  </a:txBody>
                  <a:tcPr/>
                </a:tc>
                <a:tc>
                  <a:txBody>
                    <a:bodyPr/>
                    <a:lstStyle/>
                    <a:p>
                      <a:pPr latinLnBrk="1"/>
                      <a:r>
                        <a:rPr lang="en-US" altLang="ko-KR" sz="1000" dirty="0"/>
                        <a:t>24</a:t>
                      </a:r>
                    </a:p>
                    <a:p>
                      <a:pPr latinLnBrk="1"/>
                      <a:endParaRPr lang="en-US" altLang="ko-KR" sz="1000" dirty="0"/>
                    </a:p>
                    <a:p>
                      <a:pPr latinLnBrk="1"/>
                      <a:r>
                        <a:rPr lang="ko-KR" altLang="en-US" sz="1000" dirty="0"/>
                        <a:t>특강</a:t>
                      </a:r>
                      <a:endParaRPr lang="en-US" altLang="ko-KR" sz="1000" dirty="0"/>
                    </a:p>
                    <a:p>
                      <a:pPr latinLnBrk="1"/>
                      <a:r>
                        <a:rPr lang="en-US" altLang="ko-KR" sz="1000" dirty="0"/>
                        <a:t>(</a:t>
                      </a:r>
                      <a:r>
                        <a:rPr lang="ko-KR" altLang="en-US" sz="1000" dirty="0"/>
                        <a:t>취업 컨설팅</a:t>
                      </a:r>
                      <a:r>
                        <a:rPr lang="en-US" altLang="ko-KR" sz="1000" dirty="0"/>
                        <a:t>)</a:t>
                      </a:r>
                      <a:endParaRPr lang="ko-KR" altLang="en-US" sz="1000" dirty="0"/>
                    </a:p>
                  </a:txBody>
                  <a:tcPr>
                    <a:solidFill>
                      <a:schemeClr val="accent2">
                        <a:lumMod val="20000"/>
                        <a:lumOff val="80000"/>
                      </a:schemeClr>
                    </a:solidFill>
                  </a:tcPr>
                </a:tc>
                <a:tc>
                  <a:txBody>
                    <a:bodyPr/>
                    <a:lstStyle/>
                    <a:p>
                      <a:pPr latinLnBrk="1"/>
                      <a:r>
                        <a:rPr lang="en-US" altLang="ko-KR" sz="1000" dirty="0"/>
                        <a:t>25</a:t>
                      </a:r>
                    </a:p>
                    <a:p>
                      <a:pPr latinLnBrk="1"/>
                      <a:r>
                        <a:rPr lang="ko-KR" altLang="en-US" sz="1000" dirty="0" err="1">
                          <a:solidFill>
                            <a:srgbClr val="FF0000"/>
                          </a:solidFill>
                        </a:rPr>
                        <a:t>프록젝트</a:t>
                      </a:r>
                      <a:r>
                        <a:rPr lang="ko-KR" altLang="en-US" sz="1000" dirty="0">
                          <a:solidFill>
                            <a:srgbClr val="FF0000"/>
                          </a:solidFill>
                        </a:rPr>
                        <a:t> </a:t>
                      </a:r>
                      <a:endParaRPr lang="en-US" altLang="ko-KR" sz="1000" dirty="0">
                        <a:solidFill>
                          <a:srgbClr val="FF0000"/>
                        </a:solidFill>
                      </a:endParaRPr>
                    </a:p>
                    <a:p>
                      <a:pPr latinLnBrk="1"/>
                      <a:r>
                        <a:rPr lang="ko-KR" altLang="en-US" sz="1000" dirty="0">
                          <a:solidFill>
                            <a:srgbClr val="FF0000"/>
                          </a:solidFill>
                        </a:rPr>
                        <a:t>계획서 발표</a:t>
                      </a:r>
                    </a:p>
                    <a:p>
                      <a:pPr latinLnBrk="1"/>
                      <a:endParaRPr lang="ko-KR" altLang="en-US" sz="1000" dirty="0"/>
                    </a:p>
                  </a:txBody>
                  <a:tcPr/>
                </a:tc>
                <a:tc>
                  <a:txBody>
                    <a:bodyPr/>
                    <a:lstStyle/>
                    <a:p>
                      <a:pPr latinLnBrk="1"/>
                      <a:r>
                        <a:rPr lang="en-US" altLang="ko-KR" sz="1000" dirty="0"/>
                        <a:t>26</a:t>
                      </a:r>
                    </a:p>
                    <a:p>
                      <a:pPr latinLnBrk="1"/>
                      <a:endParaRPr lang="en-US" altLang="ko-KR" sz="1000" dirty="0"/>
                    </a:p>
                    <a:p>
                      <a:pPr latinLnBrk="1"/>
                      <a:r>
                        <a:rPr lang="ko-KR" altLang="en-US" sz="1000" dirty="0"/>
                        <a:t>특강</a:t>
                      </a:r>
                      <a:endParaRPr lang="en-US" altLang="ko-KR" sz="1000" dirty="0"/>
                    </a:p>
                    <a:p>
                      <a:pPr latinLnBrk="1"/>
                      <a:r>
                        <a:rPr lang="ko-KR" altLang="en-US" sz="1000" dirty="0"/>
                        <a:t>팀별 실습지원</a:t>
                      </a:r>
                    </a:p>
                  </a:txBody>
                  <a:tcPr>
                    <a:solidFill>
                      <a:schemeClr val="accent2">
                        <a:lumMod val="20000"/>
                        <a:lumOff val="80000"/>
                      </a:schemeClr>
                    </a:solidFill>
                  </a:tcPr>
                </a:tc>
                <a:extLst>
                  <a:ext uri="{0D108BD9-81ED-4DB2-BD59-A6C34878D82A}">
                    <a16:rowId xmlns:a16="http://schemas.microsoft.com/office/drawing/2014/main" val="3896392322"/>
                  </a:ext>
                </a:extLst>
              </a:tr>
              <a:tr h="790763">
                <a:tc>
                  <a:txBody>
                    <a:bodyPr/>
                    <a:lstStyle/>
                    <a:p>
                      <a:pPr latinLnBrk="1"/>
                      <a:r>
                        <a:rPr lang="ko-KR" altLang="en-US" sz="1200" b="1" dirty="0">
                          <a:solidFill>
                            <a:schemeClr val="tx1"/>
                          </a:solidFill>
                        </a:rPr>
                        <a:t>데이터분석</a:t>
                      </a:r>
                      <a:r>
                        <a:rPr lang="en-US" altLang="ko-KR" sz="1200" b="1" dirty="0">
                          <a:solidFill>
                            <a:schemeClr val="tx1"/>
                          </a:solidFill>
                        </a:rPr>
                        <a:t>—30)</a:t>
                      </a:r>
                      <a:endParaRPr lang="ko-KR" altLang="en-US" sz="1200" b="1" dirty="0">
                        <a:solidFill>
                          <a:schemeClr val="tx1"/>
                        </a:solidFill>
                      </a:endParaRPr>
                    </a:p>
                  </a:txBody>
                  <a:tcPr/>
                </a:tc>
                <a:tc>
                  <a:txBody>
                    <a:bodyPr/>
                    <a:lstStyle/>
                    <a:p>
                      <a:pPr latinLnBrk="1"/>
                      <a:r>
                        <a:rPr lang="en-US" altLang="ko-KR" sz="1000" dirty="0"/>
                        <a:t>29</a:t>
                      </a:r>
                      <a:endParaRPr lang="ko-KR" altLang="en-US" sz="1000" dirty="0"/>
                    </a:p>
                  </a:txBody>
                  <a:tcPr/>
                </a:tc>
                <a:tc>
                  <a:txBody>
                    <a:bodyPr/>
                    <a:lstStyle/>
                    <a:p>
                      <a:pPr latinLnBrk="1"/>
                      <a:r>
                        <a:rPr lang="en-US" altLang="ko-KR" sz="1000" dirty="0"/>
                        <a:t>30</a:t>
                      </a:r>
                      <a:endParaRPr lang="ko-KR" altLang="en-US" sz="1000" dirty="0"/>
                    </a:p>
                  </a:txBody>
                  <a:tcPr/>
                </a:tc>
                <a:tc>
                  <a:txBody>
                    <a:bodyPr/>
                    <a:lstStyle/>
                    <a:p>
                      <a:pPr latinLnBrk="1"/>
                      <a:r>
                        <a:rPr lang="en-US" altLang="ko-KR" sz="1000" dirty="0"/>
                        <a:t>1</a:t>
                      </a:r>
                    </a:p>
                    <a:p>
                      <a:pPr latinLnBrk="1"/>
                      <a:endParaRPr lang="en-US" altLang="ko-KR" sz="1000" dirty="0"/>
                    </a:p>
                    <a:p>
                      <a:pPr latinLnBrk="1"/>
                      <a:r>
                        <a:rPr lang="ko-KR" altLang="en-US" sz="1000" dirty="0"/>
                        <a:t>특강</a:t>
                      </a:r>
                      <a:endParaRPr lang="en-US" altLang="ko-KR" sz="1000" dirty="0"/>
                    </a:p>
                    <a:p>
                      <a:pPr latinLnBrk="1"/>
                      <a:r>
                        <a:rPr lang="en-US" altLang="ko-KR" sz="1000" dirty="0"/>
                        <a:t>(</a:t>
                      </a:r>
                      <a:r>
                        <a:rPr lang="ko-KR" altLang="en-US" sz="1000" dirty="0"/>
                        <a:t>취업 컨설팅</a:t>
                      </a:r>
                      <a:r>
                        <a:rPr lang="en-US" altLang="ko-KR" sz="1000" dirty="0"/>
                        <a:t>)</a:t>
                      </a:r>
                      <a:endParaRPr lang="ko-KR" altLang="en-US" sz="1000" dirty="0"/>
                    </a:p>
                  </a:txBody>
                  <a:tcPr>
                    <a:solidFill>
                      <a:schemeClr val="accent2">
                        <a:lumMod val="20000"/>
                        <a:lumOff val="80000"/>
                      </a:schemeClr>
                    </a:solidFill>
                  </a:tcPr>
                </a:tc>
                <a:tc>
                  <a:txBody>
                    <a:bodyPr/>
                    <a:lstStyle/>
                    <a:p>
                      <a:pPr latinLnBrk="1"/>
                      <a:r>
                        <a:rPr lang="en-US" altLang="ko-KR" sz="1000" dirty="0"/>
                        <a:t>2</a:t>
                      </a:r>
                      <a:endParaRPr lang="ko-KR" altLang="en-US" sz="1000" dirty="0"/>
                    </a:p>
                  </a:txBody>
                  <a:tcPr/>
                </a:tc>
                <a:tc>
                  <a:txBody>
                    <a:bodyPr/>
                    <a:lstStyle/>
                    <a:p>
                      <a:pPr latinLnBrk="1"/>
                      <a:r>
                        <a:rPr lang="en-US" altLang="ko-KR" sz="1000" dirty="0"/>
                        <a:t>3</a:t>
                      </a:r>
                    </a:p>
                    <a:p>
                      <a:pPr latinLnBrk="1"/>
                      <a:r>
                        <a:rPr lang="ko-KR" altLang="en-US" sz="1000" dirty="0"/>
                        <a:t>특강</a:t>
                      </a:r>
                      <a:endParaRPr lang="en-US" altLang="ko-KR" sz="1000" dirty="0"/>
                    </a:p>
                    <a:p>
                      <a:pPr latinLnBrk="1"/>
                      <a:r>
                        <a:rPr lang="ko-KR" altLang="en-US" sz="1000" dirty="0"/>
                        <a:t>팀별 실습지원</a:t>
                      </a:r>
                    </a:p>
                  </a:txBody>
                  <a:tcPr>
                    <a:solidFill>
                      <a:schemeClr val="accent2">
                        <a:lumMod val="20000"/>
                        <a:lumOff val="80000"/>
                      </a:schemeClr>
                    </a:solidFill>
                  </a:tcPr>
                </a:tc>
                <a:extLst>
                  <a:ext uri="{0D108BD9-81ED-4DB2-BD59-A6C34878D82A}">
                    <a16:rowId xmlns:a16="http://schemas.microsoft.com/office/drawing/2014/main" val="3117507950"/>
                  </a:ext>
                </a:extLst>
              </a:tr>
              <a:tr h="790763">
                <a:tc>
                  <a:txBody>
                    <a:bodyPr/>
                    <a:lstStyle/>
                    <a:p>
                      <a:pPr latinLnBrk="1"/>
                      <a:r>
                        <a:rPr lang="ko-KR" altLang="en-US" sz="1200" b="1" dirty="0">
                          <a:solidFill>
                            <a:schemeClr val="tx1"/>
                          </a:solidFill>
                        </a:rPr>
                        <a:t>데이터분석</a:t>
                      </a:r>
                      <a:r>
                        <a:rPr lang="en-US" altLang="ko-KR" sz="1200" b="1" dirty="0">
                          <a:solidFill>
                            <a:schemeClr val="tx1"/>
                          </a:solidFill>
                        </a:rPr>
                        <a:t>—30)</a:t>
                      </a:r>
                    </a:p>
                    <a:p>
                      <a:pPr latinLnBrk="1"/>
                      <a:r>
                        <a:rPr lang="ko-KR" altLang="en-US" sz="1200" b="1" dirty="0">
                          <a:solidFill>
                            <a:schemeClr val="tx1"/>
                          </a:solidFill>
                        </a:rPr>
                        <a:t>데이터분석</a:t>
                      </a:r>
                      <a:endParaRPr lang="en-US" altLang="ko-KR" sz="1200" b="1" dirty="0">
                        <a:solidFill>
                          <a:schemeClr val="tx1"/>
                        </a:solidFill>
                      </a:endParaRPr>
                    </a:p>
                  </a:txBody>
                  <a:tcPr/>
                </a:tc>
                <a:tc>
                  <a:txBody>
                    <a:bodyPr/>
                    <a:lstStyle/>
                    <a:p>
                      <a:pPr latinLnBrk="1"/>
                      <a:r>
                        <a:rPr lang="en-US" altLang="ko-KR" sz="1000" dirty="0"/>
                        <a:t>6</a:t>
                      </a:r>
                      <a:endParaRPr lang="ko-KR" altLang="en-US" sz="1000" dirty="0"/>
                    </a:p>
                  </a:txBody>
                  <a:tcPr/>
                </a:tc>
                <a:tc>
                  <a:txBody>
                    <a:bodyPr/>
                    <a:lstStyle/>
                    <a:p>
                      <a:pPr latinLnBrk="1"/>
                      <a:r>
                        <a:rPr lang="en-US" altLang="ko-KR" sz="1000" dirty="0"/>
                        <a:t>7</a:t>
                      </a:r>
                      <a:endParaRPr lang="ko-KR" altLang="en-US" sz="1000" dirty="0"/>
                    </a:p>
                  </a:txBody>
                  <a:tcPr/>
                </a:tc>
                <a:tc>
                  <a:txBody>
                    <a:bodyPr/>
                    <a:lstStyle/>
                    <a:p>
                      <a:pPr latinLnBrk="1"/>
                      <a:r>
                        <a:rPr lang="en-US" altLang="ko-KR" sz="1000" dirty="0"/>
                        <a:t>8</a:t>
                      </a:r>
                    </a:p>
                    <a:p>
                      <a:pPr latinLnBrk="1"/>
                      <a:endParaRPr lang="en-US" altLang="ko-KR" sz="1000" dirty="0"/>
                    </a:p>
                    <a:p>
                      <a:pPr latinLnBrk="1"/>
                      <a:r>
                        <a:rPr lang="ko-KR" altLang="en-US" sz="1000" dirty="0"/>
                        <a:t>취업 박람회</a:t>
                      </a:r>
                    </a:p>
                  </a:txBody>
                  <a:tcPr>
                    <a:solidFill>
                      <a:schemeClr val="accent2">
                        <a:lumMod val="20000"/>
                        <a:lumOff val="80000"/>
                      </a:schemeClr>
                    </a:solidFill>
                  </a:tcPr>
                </a:tc>
                <a:tc>
                  <a:txBody>
                    <a:bodyPr/>
                    <a:lstStyle/>
                    <a:p>
                      <a:pPr latinLnBrk="1"/>
                      <a:r>
                        <a:rPr lang="en-US" altLang="ko-KR" sz="1000" dirty="0"/>
                        <a:t>9</a:t>
                      </a:r>
                      <a:endParaRPr lang="ko-KR" altLang="en-US" sz="1000" dirty="0"/>
                    </a:p>
                  </a:txBody>
                  <a:tcPr/>
                </a:tc>
                <a:tc>
                  <a:txBody>
                    <a:bodyPr/>
                    <a:lstStyle/>
                    <a:p>
                      <a:pPr latinLnBrk="1"/>
                      <a:r>
                        <a:rPr lang="en-US" altLang="ko-KR" sz="1000" dirty="0"/>
                        <a:t>10</a:t>
                      </a:r>
                    </a:p>
                    <a:p>
                      <a:pPr latinLnBrk="1"/>
                      <a:endParaRPr lang="en-US" altLang="ko-KR" sz="1000" dirty="0"/>
                    </a:p>
                    <a:p>
                      <a:pPr latinLnBrk="1"/>
                      <a:r>
                        <a:rPr lang="ko-KR" altLang="en-US" sz="1000" dirty="0"/>
                        <a:t>특강</a:t>
                      </a:r>
                      <a:endParaRPr lang="en-US" altLang="ko-KR" sz="1000" dirty="0"/>
                    </a:p>
                    <a:p>
                      <a:pPr latinLnBrk="1"/>
                      <a:r>
                        <a:rPr lang="ko-KR" altLang="en-US" sz="1000" dirty="0"/>
                        <a:t>팀별 실습지원</a:t>
                      </a:r>
                    </a:p>
                  </a:txBody>
                  <a:tcPr>
                    <a:solidFill>
                      <a:schemeClr val="accent2">
                        <a:lumMod val="20000"/>
                        <a:lumOff val="80000"/>
                      </a:schemeClr>
                    </a:solidFill>
                  </a:tcPr>
                </a:tc>
                <a:extLst>
                  <a:ext uri="{0D108BD9-81ED-4DB2-BD59-A6C34878D82A}">
                    <a16:rowId xmlns:a16="http://schemas.microsoft.com/office/drawing/2014/main" val="1197583350"/>
                  </a:ext>
                </a:extLst>
              </a:tr>
              <a:tr h="790763">
                <a:tc>
                  <a:txBody>
                    <a:bodyPr/>
                    <a:lstStyle/>
                    <a:p>
                      <a:pPr latinLnBrk="1"/>
                      <a:r>
                        <a:rPr lang="ko-KR" altLang="en-US" sz="1200" b="1" dirty="0">
                          <a:solidFill>
                            <a:schemeClr val="tx1"/>
                          </a:solidFill>
                        </a:rPr>
                        <a:t>데이터분석</a:t>
                      </a:r>
                      <a:r>
                        <a:rPr lang="en-US" altLang="ko-KR" sz="1200" b="1" dirty="0">
                          <a:solidFill>
                            <a:schemeClr val="tx1"/>
                          </a:solidFill>
                        </a:rPr>
                        <a:t>—30)</a:t>
                      </a:r>
                    </a:p>
                    <a:p>
                      <a:pPr latinLnBrk="1"/>
                      <a:r>
                        <a:rPr lang="ko-KR" altLang="en-US" sz="1200" b="1" dirty="0">
                          <a:solidFill>
                            <a:schemeClr val="tx1"/>
                          </a:solidFill>
                        </a:rPr>
                        <a:t>데이터분석</a:t>
                      </a:r>
                      <a:endParaRPr lang="en-US" altLang="ko-KR" sz="1200" b="1" dirty="0">
                        <a:solidFill>
                          <a:schemeClr val="tx1"/>
                        </a:solidFill>
                      </a:endParaRPr>
                    </a:p>
                    <a:p>
                      <a:pPr latinLnBrk="1"/>
                      <a:r>
                        <a:rPr lang="ko-KR" altLang="en-US" sz="1200" b="1" dirty="0">
                          <a:solidFill>
                            <a:schemeClr val="tx1"/>
                          </a:solidFill>
                        </a:rPr>
                        <a:t>평가검증하기</a:t>
                      </a:r>
                    </a:p>
                  </a:txBody>
                  <a:tcPr/>
                </a:tc>
                <a:tc>
                  <a:txBody>
                    <a:bodyPr/>
                    <a:lstStyle/>
                    <a:p>
                      <a:pPr latinLnBrk="1"/>
                      <a:r>
                        <a:rPr lang="en-US" altLang="ko-KR" sz="1000" dirty="0"/>
                        <a:t>13</a:t>
                      </a:r>
                      <a:endParaRPr lang="ko-KR" altLang="en-US" sz="1000" dirty="0"/>
                    </a:p>
                  </a:txBody>
                  <a:tcPr/>
                </a:tc>
                <a:tc>
                  <a:txBody>
                    <a:bodyPr/>
                    <a:lstStyle/>
                    <a:p>
                      <a:pPr latinLnBrk="1"/>
                      <a:r>
                        <a:rPr lang="en-US" altLang="ko-KR" sz="1000" dirty="0"/>
                        <a:t>14</a:t>
                      </a:r>
                      <a:endParaRPr lang="ko-KR" altLang="en-US" sz="1000" dirty="0"/>
                    </a:p>
                  </a:txBody>
                  <a:tcPr/>
                </a:tc>
                <a:tc>
                  <a:txBody>
                    <a:bodyPr/>
                    <a:lstStyle/>
                    <a:p>
                      <a:pPr latinLnBrk="1"/>
                      <a:r>
                        <a:rPr lang="en-US" altLang="ko-KR" sz="1000" dirty="0"/>
                        <a:t>15</a:t>
                      </a:r>
                    </a:p>
                    <a:p>
                      <a:pPr latinLnBrk="1"/>
                      <a:endParaRPr lang="en-US" altLang="ko-KR" sz="1000" dirty="0"/>
                    </a:p>
                    <a:p>
                      <a:pPr latinLnBrk="1"/>
                      <a:r>
                        <a:rPr lang="ko-KR" altLang="en-US" sz="1000" dirty="0"/>
                        <a:t>취업 박람회</a:t>
                      </a:r>
                    </a:p>
                  </a:txBody>
                  <a:tcPr>
                    <a:solidFill>
                      <a:schemeClr val="accent2">
                        <a:lumMod val="20000"/>
                        <a:lumOff val="80000"/>
                      </a:schemeClr>
                    </a:solidFill>
                  </a:tcPr>
                </a:tc>
                <a:tc>
                  <a:txBody>
                    <a:bodyPr/>
                    <a:lstStyle/>
                    <a:p>
                      <a:pPr latinLnBrk="1"/>
                      <a:r>
                        <a:rPr lang="en-US" altLang="ko-KR" sz="1000" dirty="0"/>
                        <a:t>16</a:t>
                      </a:r>
                      <a:endParaRPr lang="ko-KR" altLang="en-US" sz="1000" dirty="0"/>
                    </a:p>
                  </a:txBody>
                  <a:tcPr/>
                </a:tc>
                <a:tc>
                  <a:txBody>
                    <a:bodyPr/>
                    <a:lstStyle/>
                    <a:p>
                      <a:pPr latinLnBrk="1"/>
                      <a:r>
                        <a:rPr lang="en-US" altLang="ko-KR" sz="1000" dirty="0"/>
                        <a:t>17</a:t>
                      </a:r>
                    </a:p>
                    <a:p>
                      <a:pPr latinLnBrk="1"/>
                      <a:endParaRPr lang="en-US" altLang="ko-KR" sz="1000" dirty="0"/>
                    </a:p>
                    <a:p>
                      <a:pPr latinLnBrk="1"/>
                      <a:r>
                        <a:rPr lang="ko-KR" altLang="en-US" sz="1000" dirty="0"/>
                        <a:t>특강</a:t>
                      </a:r>
                      <a:endParaRPr lang="en-US" altLang="ko-KR" sz="1000" dirty="0"/>
                    </a:p>
                    <a:p>
                      <a:pPr latinLnBrk="1"/>
                      <a:r>
                        <a:rPr lang="ko-KR" altLang="en-US" sz="1000" dirty="0"/>
                        <a:t>팀별 실습지원</a:t>
                      </a:r>
                    </a:p>
                    <a:p>
                      <a:pPr latinLnBrk="1"/>
                      <a:endParaRPr lang="ko-KR" altLang="en-US" sz="1000" dirty="0"/>
                    </a:p>
                  </a:txBody>
                  <a:tcPr>
                    <a:solidFill>
                      <a:schemeClr val="accent2">
                        <a:lumMod val="20000"/>
                        <a:lumOff val="80000"/>
                      </a:schemeClr>
                    </a:solidFill>
                  </a:tcPr>
                </a:tc>
                <a:extLst>
                  <a:ext uri="{0D108BD9-81ED-4DB2-BD59-A6C34878D82A}">
                    <a16:rowId xmlns:a16="http://schemas.microsoft.com/office/drawing/2014/main" val="994934010"/>
                  </a:ext>
                </a:extLst>
              </a:tr>
              <a:tr h="79076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chemeClr val="tx1"/>
                          </a:solidFill>
                        </a:rPr>
                        <a:t>결과보고서작성하기</a:t>
                      </a:r>
                      <a:r>
                        <a:rPr lang="en-US" altLang="ko-KR" sz="1200" b="1" dirty="0">
                          <a:solidFill>
                            <a:schemeClr val="tx1"/>
                          </a:solidFill>
                        </a:rPr>
                        <a:t>(1-8)</a:t>
                      </a:r>
                      <a:endParaRPr lang="ko-KR" altLang="en-US" sz="1200" b="1" dirty="0">
                        <a:solidFill>
                          <a:schemeClr val="tx1"/>
                        </a:solidFill>
                      </a:endParaRPr>
                    </a:p>
                    <a:p>
                      <a:pPr latinLnBrk="1"/>
                      <a:endParaRPr lang="ko-KR" altLang="en-US" sz="1200" b="1" dirty="0">
                        <a:solidFill>
                          <a:schemeClr val="tx1"/>
                        </a:solidFill>
                      </a:endParaRPr>
                    </a:p>
                  </a:txBody>
                  <a:tcPr/>
                </a:tc>
                <a:tc>
                  <a:txBody>
                    <a:bodyPr/>
                    <a:lstStyle/>
                    <a:p>
                      <a:pPr latinLnBrk="1"/>
                      <a:r>
                        <a:rPr lang="en-US" altLang="ko-KR" sz="1000" dirty="0"/>
                        <a:t>20</a:t>
                      </a:r>
                      <a:endParaRPr lang="ko-KR" altLang="en-US" sz="1000" dirty="0"/>
                    </a:p>
                  </a:txBody>
                  <a:tcPr/>
                </a:tc>
                <a:tc>
                  <a:txBody>
                    <a:bodyPr/>
                    <a:lstStyle/>
                    <a:p>
                      <a:pPr latinLnBrk="1"/>
                      <a:r>
                        <a:rPr lang="en-US" altLang="ko-KR" sz="1000" dirty="0"/>
                        <a:t>21</a:t>
                      </a:r>
                      <a:endParaRPr lang="ko-KR" altLang="en-US" sz="1000" dirty="0"/>
                    </a:p>
                  </a:txBody>
                  <a:tcPr/>
                </a:tc>
                <a:tc>
                  <a:txBody>
                    <a:bodyPr/>
                    <a:lstStyle/>
                    <a:p>
                      <a:pPr latinLnBrk="1"/>
                      <a:r>
                        <a:rPr lang="en-US" altLang="ko-KR" sz="1000" dirty="0"/>
                        <a:t>22</a:t>
                      </a:r>
                      <a:endParaRPr lang="ko-KR" altLang="en-US" sz="1000" dirty="0"/>
                    </a:p>
                  </a:txBody>
                  <a:tcPr>
                    <a:solidFill>
                      <a:schemeClr val="accent1">
                        <a:lumMod val="20000"/>
                        <a:lumOff val="80000"/>
                      </a:schemeClr>
                    </a:solidFill>
                  </a:tcPr>
                </a:tc>
                <a:tc>
                  <a:txBody>
                    <a:bodyPr/>
                    <a:lstStyle/>
                    <a:p>
                      <a:pPr latinLnBrk="1"/>
                      <a:r>
                        <a:rPr lang="en-US" altLang="ko-KR" sz="1000" dirty="0"/>
                        <a:t>23</a:t>
                      </a:r>
                    </a:p>
                    <a:p>
                      <a:pPr latinLnBrk="1"/>
                      <a:endParaRPr lang="en-US" altLang="ko-KR" sz="1000" dirty="0"/>
                    </a:p>
                    <a:p>
                      <a:pPr latinLnBrk="1"/>
                      <a:r>
                        <a:rPr lang="ko-KR" altLang="en-US" sz="1000" dirty="0"/>
                        <a:t>최종보고서 발표</a:t>
                      </a:r>
                    </a:p>
                  </a:txBody>
                  <a:tcPr/>
                </a:tc>
                <a:tc>
                  <a:txBody>
                    <a:bodyPr/>
                    <a:lstStyle/>
                    <a:p>
                      <a:pPr latinLnBrk="1"/>
                      <a:r>
                        <a:rPr lang="en-US" altLang="ko-KR" sz="1000" dirty="0"/>
                        <a:t>24</a:t>
                      </a:r>
                    </a:p>
                    <a:p>
                      <a:pPr latinLnBrk="1"/>
                      <a:endParaRPr lang="en-US" altLang="ko-KR" sz="1000" dirty="0"/>
                    </a:p>
                    <a:p>
                      <a:pPr latinLnBrk="1"/>
                      <a:r>
                        <a:rPr lang="ko-KR" altLang="en-US" sz="1000" dirty="0" err="1"/>
                        <a:t>수료식</a:t>
                      </a:r>
                      <a:endParaRPr lang="en-US" altLang="ko-KR" sz="1000" dirty="0"/>
                    </a:p>
                    <a:p>
                      <a:pPr latinLnBrk="1"/>
                      <a:r>
                        <a:rPr lang="en-US" altLang="ko-KR" sz="1000" dirty="0"/>
                        <a:t>(</a:t>
                      </a:r>
                      <a:r>
                        <a:rPr lang="ko-KR" altLang="en-US" sz="1000" dirty="0"/>
                        <a:t>평가 및 시상</a:t>
                      </a:r>
                      <a:r>
                        <a:rPr lang="en-US" altLang="ko-KR" sz="1000" dirty="0"/>
                        <a:t>)</a:t>
                      </a:r>
                      <a:endParaRPr lang="ko-KR" altLang="en-US" sz="1000" dirty="0"/>
                    </a:p>
                  </a:txBody>
                  <a:tcPr/>
                </a:tc>
                <a:extLst>
                  <a:ext uri="{0D108BD9-81ED-4DB2-BD59-A6C34878D82A}">
                    <a16:rowId xmlns:a16="http://schemas.microsoft.com/office/drawing/2014/main" val="3968717909"/>
                  </a:ext>
                </a:extLst>
              </a:tr>
            </a:tbl>
          </a:graphicData>
        </a:graphic>
      </p:graphicFrame>
    </p:spTree>
    <p:extLst>
      <p:ext uri="{BB962C8B-B14F-4D97-AF65-F5344CB8AC3E}">
        <p14:creationId xmlns:p14="http://schemas.microsoft.com/office/powerpoint/2010/main" val="40239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6026801-6D37-4B9C-A100-22EB32FA3DD8}"/>
              </a:ext>
            </a:extLst>
          </p:cNvPr>
          <p:cNvSpPr/>
          <p:nvPr/>
        </p:nvSpPr>
        <p:spPr>
          <a:xfrm>
            <a:off x="467544" y="275842"/>
            <a:ext cx="3374642" cy="369332"/>
          </a:xfrm>
          <a:prstGeom prst="rect">
            <a:avLst/>
          </a:prstGeom>
        </p:spPr>
        <p:txBody>
          <a:bodyPr wrap="none">
            <a:spAutoFit/>
          </a:bodyPr>
          <a:lstStyle/>
          <a:p>
            <a:r>
              <a:rPr lang="en-US" altLang="ko-KR" dirty="0">
                <a:solidFill>
                  <a:srgbClr val="333333"/>
                </a:solidFill>
                <a:latin typeface="NotoSans"/>
              </a:rPr>
              <a:t>2020</a:t>
            </a:r>
            <a:r>
              <a:rPr lang="ko-KR" altLang="en-US" dirty="0">
                <a:solidFill>
                  <a:srgbClr val="333333"/>
                </a:solidFill>
                <a:latin typeface="NotoSans"/>
              </a:rPr>
              <a:t>년 기업경영분석 결과</a:t>
            </a:r>
            <a:r>
              <a:rPr lang="en-US" altLang="ko-KR" dirty="0">
                <a:solidFill>
                  <a:srgbClr val="333333"/>
                </a:solidFill>
                <a:latin typeface="NotoSans"/>
              </a:rPr>
              <a:t>(BOK)</a:t>
            </a:r>
            <a:endParaRPr lang="en-US" altLang="ko-KR" b="0" i="0" dirty="0">
              <a:solidFill>
                <a:srgbClr val="333333"/>
              </a:solidFill>
              <a:effectLst/>
              <a:latin typeface="NotoSans"/>
            </a:endParaRPr>
          </a:p>
        </p:txBody>
      </p:sp>
      <p:sp>
        <p:nvSpPr>
          <p:cNvPr id="3" name="직사각형 2">
            <a:extLst>
              <a:ext uri="{FF2B5EF4-FFF2-40B4-BE49-F238E27FC236}">
                <a16:creationId xmlns:a16="http://schemas.microsoft.com/office/drawing/2014/main" id="{83607821-E646-4BA9-9BCF-22D099B792F7}"/>
              </a:ext>
            </a:extLst>
          </p:cNvPr>
          <p:cNvSpPr/>
          <p:nvPr/>
        </p:nvSpPr>
        <p:spPr>
          <a:xfrm>
            <a:off x="317663" y="857232"/>
            <a:ext cx="3674403" cy="376257"/>
          </a:xfrm>
          <a:prstGeom prst="rect">
            <a:avLst/>
          </a:prstGeom>
        </p:spPr>
        <p:txBody>
          <a:bodyPr wrap="none">
            <a:spAutoFit/>
          </a:bodyPr>
          <a:lstStyle/>
          <a:p>
            <a:pPr algn="ctr" fontAlgn="base" latinLnBrk="0">
              <a:lnSpc>
                <a:spcPct val="150000"/>
              </a:lnSpc>
            </a:pPr>
            <a:r>
              <a:rPr lang="en-US" altLang="ko-KR" sz="1400" kern="0" dirty="0">
                <a:solidFill>
                  <a:srgbClr val="000000"/>
                </a:solidFill>
                <a:latin typeface="맑은 고딕" panose="020B0503020000020004" pitchFamily="50" charset="-127"/>
              </a:rPr>
              <a:t>2021</a:t>
            </a:r>
            <a:r>
              <a:rPr lang="ko-KR" altLang="en-US" sz="1400" kern="0" dirty="0">
                <a:solidFill>
                  <a:srgbClr val="000000"/>
                </a:solidFill>
                <a:ea typeface="맑은 고딕" panose="020B0503020000020004" pitchFamily="50" charset="-127"/>
              </a:rPr>
              <a:t>년</a:t>
            </a:r>
            <a:r>
              <a:rPr lang="ko-KR" altLang="en-US" sz="1400" kern="0" spc="50" dirty="0">
                <a:solidFill>
                  <a:srgbClr val="000000"/>
                </a:solidFill>
                <a:latin typeface="맑은 고딕" panose="020B0503020000020004" pitchFamily="50" charset="-127"/>
              </a:rPr>
              <a:t> </a:t>
            </a:r>
            <a:r>
              <a:rPr lang="en-US" altLang="ko-KR" sz="1400" kern="0" spc="50" dirty="0">
                <a:solidFill>
                  <a:srgbClr val="000000"/>
                </a:solidFill>
                <a:latin typeface="맑은 고딕" panose="020B0503020000020004" pitchFamily="50" charset="-127"/>
              </a:rPr>
              <a:t>6</a:t>
            </a:r>
            <a:r>
              <a:rPr lang="ko-KR" altLang="en-US" sz="1400" kern="0" dirty="0">
                <a:solidFill>
                  <a:srgbClr val="000000"/>
                </a:solidFill>
                <a:ea typeface="맑은 고딕" panose="020B0503020000020004" pitchFamily="50" charset="-127"/>
              </a:rPr>
              <a:t>월 </a:t>
            </a:r>
            <a:r>
              <a:rPr lang="en-US" altLang="ko-KR" sz="1400" kern="0" dirty="0">
                <a:solidFill>
                  <a:srgbClr val="000000"/>
                </a:solidFill>
                <a:latin typeface="맑은 고딕" panose="020B0503020000020004" pitchFamily="50" charset="-127"/>
              </a:rPr>
              <a:t>3</a:t>
            </a:r>
            <a:r>
              <a:rPr lang="ko-KR" altLang="en-US" sz="1400" kern="0" dirty="0">
                <a:solidFill>
                  <a:srgbClr val="000000"/>
                </a:solidFill>
                <a:ea typeface="맑은 고딕" panose="020B0503020000020004" pitchFamily="50" charset="-127"/>
              </a:rPr>
              <a:t>일</a:t>
            </a:r>
            <a:r>
              <a:rPr lang="ko-KR" altLang="en-US" sz="1400" kern="0" spc="50" dirty="0">
                <a:solidFill>
                  <a:srgbClr val="000000"/>
                </a:solidFill>
                <a:latin typeface="맑은 고딕" panose="020B0503020000020004" pitchFamily="50" charset="-127"/>
              </a:rPr>
              <a:t> </a:t>
            </a:r>
            <a:r>
              <a:rPr lang="ko-KR" altLang="en-US" sz="1400" kern="0" dirty="0">
                <a:solidFill>
                  <a:srgbClr val="000000"/>
                </a:solidFill>
                <a:ea typeface="맑은 고딕" panose="020B0503020000020004" pitchFamily="50" charset="-127"/>
              </a:rPr>
              <a:t>공보</a:t>
            </a:r>
            <a:r>
              <a:rPr lang="ko-KR" altLang="en-US" sz="1400" kern="0" spc="50" dirty="0">
                <a:solidFill>
                  <a:srgbClr val="000000"/>
                </a:solidFill>
                <a:latin typeface="맑은 고딕" panose="020B0503020000020004" pitchFamily="50" charset="-127"/>
              </a:rPr>
              <a:t> </a:t>
            </a:r>
            <a:r>
              <a:rPr lang="en-US" altLang="ko-KR" sz="1400" kern="0" spc="50" dirty="0">
                <a:solidFill>
                  <a:srgbClr val="000000"/>
                </a:solidFill>
                <a:latin typeface="맑은 고딕" panose="020B0503020000020004" pitchFamily="50" charset="-127"/>
              </a:rPr>
              <a:t>2021-6-9</a:t>
            </a:r>
            <a:r>
              <a:rPr lang="ko-KR" altLang="en-US" sz="1400" kern="0" dirty="0">
                <a:solidFill>
                  <a:srgbClr val="000000"/>
                </a:solidFill>
                <a:ea typeface="맑은 고딕" panose="020B0503020000020004" pitchFamily="50" charset="-127"/>
              </a:rPr>
              <a:t>호 보도자료</a:t>
            </a:r>
            <a:endParaRPr lang="ko-KR" altLang="en-US" sz="1400" kern="0" spc="0" dirty="0">
              <a:solidFill>
                <a:srgbClr val="000000"/>
              </a:solidFill>
              <a:effectLst/>
            </a:endParaRPr>
          </a:p>
        </p:txBody>
      </p:sp>
      <p:pic>
        <p:nvPicPr>
          <p:cNvPr id="9" name="그림 8">
            <a:extLst>
              <a:ext uri="{FF2B5EF4-FFF2-40B4-BE49-F238E27FC236}">
                <a16:creationId xmlns:a16="http://schemas.microsoft.com/office/drawing/2014/main" id="{3487AB3F-54FD-4BF1-A088-D2BB32927037}"/>
              </a:ext>
            </a:extLst>
          </p:cNvPr>
          <p:cNvPicPr>
            <a:picLocks noChangeAspect="1"/>
          </p:cNvPicPr>
          <p:nvPr/>
        </p:nvPicPr>
        <p:blipFill>
          <a:blip r:embed="rId2"/>
          <a:stretch>
            <a:fillRect/>
          </a:stretch>
        </p:blipFill>
        <p:spPr>
          <a:xfrm>
            <a:off x="597332" y="1227813"/>
            <a:ext cx="6789467" cy="2057793"/>
          </a:xfrm>
          <a:prstGeom prst="rect">
            <a:avLst/>
          </a:prstGeom>
        </p:spPr>
      </p:pic>
      <p:pic>
        <p:nvPicPr>
          <p:cNvPr id="10" name="그림 9">
            <a:extLst>
              <a:ext uri="{FF2B5EF4-FFF2-40B4-BE49-F238E27FC236}">
                <a16:creationId xmlns:a16="http://schemas.microsoft.com/office/drawing/2014/main" id="{64C164A9-543B-4EE7-B48C-70823A705235}"/>
              </a:ext>
            </a:extLst>
          </p:cNvPr>
          <p:cNvPicPr>
            <a:picLocks noChangeAspect="1"/>
          </p:cNvPicPr>
          <p:nvPr/>
        </p:nvPicPr>
        <p:blipFill>
          <a:blip r:embed="rId3"/>
          <a:stretch>
            <a:fillRect/>
          </a:stretch>
        </p:blipFill>
        <p:spPr>
          <a:xfrm>
            <a:off x="597332" y="3552915"/>
            <a:ext cx="6789467" cy="1644448"/>
          </a:xfrm>
          <a:prstGeom prst="rect">
            <a:avLst/>
          </a:prstGeom>
        </p:spPr>
      </p:pic>
      <p:sp>
        <p:nvSpPr>
          <p:cNvPr id="11" name="TextBox 10">
            <a:extLst>
              <a:ext uri="{FF2B5EF4-FFF2-40B4-BE49-F238E27FC236}">
                <a16:creationId xmlns:a16="http://schemas.microsoft.com/office/drawing/2014/main" id="{FBF6724A-A218-47DE-BAFC-23FA043CA3DC}"/>
              </a:ext>
            </a:extLst>
          </p:cNvPr>
          <p:cNvSpPr txBox="1"/>
          <p:nvPr/>
        </p:nvSpPr>
        <p:spPr>
          <a:xfrm>
            <a:off x="485289" y="1575471"/>
            <a:ext cx="950332" cy="1368152"/>
          </a:xfrm>
          <a:prstGeom prst="rect">
            <a:avLst/>
          </a:prstGeom>
          <a:noFill/>
          <a:ln w="38100">
            <a:solidFill>
              <a:schemeClr val="accent1"/>
            </a:solidFill>
          </a:ln>
        </p:spPr>
        <p:txBody>
          <a:bodyPr wrap="square" rtlCol="0">
            <a:spAutoFit/>
          </a:bodyPr>
          <a:lstStyle/>
          <a:p>
            <a:endParaRPr lang="ko-KR" altLang="en-US" dirty="0"/>
          </a:p>
        </p:txBody>
      </p:sp>
    </p:spTree>
    <p:extLst>
      <p:ext uri="{BB962C8B-B14F-4D97-AF65-F5344CB8AC3E}">
        <p14:creationId xmlns:p14="http://schemas.microsoft.com/office/powerpoint/2010/main" val="1121909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6026801-6D37-4B9C-A100-22EB32FA3DD8}"/>
              </a:ext>
            </a:extLst>
          </p:cNvPr>
          <p:cNvSpPr/>
          <p:nvPr/>
        </p:nvSpPr>
        <p:spPr>
          <a:xfrm>
            <a:off x="467544" y="275842"/>
            <a:ext cx="3374642" cy="369332"/>
          </a:xfrm>
          <a:prstGeom prst="rect">
            <a:avLst/>
          </a:prstGeom>
        </p:spPr>
        <p:txBody>
          <a:bodyPr wrap="none">
            <a:spAutoFit/>
          </a:bodyPr>
          <a:lstStyle/>
          <a:p>
            <a:r>
              <a:rPr lang="en-US" altLang="ko-KR" dirty="0">
                <a:solidFill>
                  <a:srgbClr val="333333"/>
                </a:solidFill>
                <a:latin typeface="NotoSans"/>
              </a:rPr>
              <a:t>2020</a:t>
            </a:r>
            <a:r>
              <a:rPr lang="ko-KR" altLang="en-US" dirty="0">
                <a:solidFill>
                  <a:srgbClr val="333333"/>
                </a:solidFill>
                <a:latin typeface="NotoSans"/>
              </a:rPr>
              <a:t>년 기업경영분석 결과</a:t>
            </a:r>
            <a:r>
              <a:rPr lang="en-US" altLang="ko-KR" dirty="0">
                <a:solidFill>
                  <a:srgbClr val="333333"/>
                </a:solidFill>
                <a:latin typeface="NotoSans"/>
              </a:rPr>
              <a:t>(BOK)</a:t>
            </a:r>
            <a:endParaRPr lang="en-US" altLang="ko-KR" b="0" i="0" dirty="0">
              <a:solidFill>
                <a:srgbClr val="333333"/>
              </a:solidFill>
              <a:effectLst/>
              <a:latin typeface="NotoSans"/>
            </a:endParaRPr>
          </a:p>
        </p:txBody>
      </p:sp>
      <p:sp>
        <p:nvSpPr>
          <p:cNvPr id="3" name="직사각형 2">
            <a:extLst>
              <a:ext uri="{FF2B5EF4-FFF2-40B4-BE49-F238E27FC236}">
                <a16:creationId xmlns:a16="http://schemas.microsoft.com/office/drawing/2014/main" id="{83607821-E646-4BA9-9BCF-22D099B792F7}"/>
              </a:ext>
            </a:extLst>
          </p:cNvPr>
          <p:cNvSpPr/>
          <p:nvPr/>
        </p:nvSpPr>
        <p:spPr>
          <a:xfrm>
            <a:off x="317663" y="857232"/>
            <a:ext cx="3674403" cy="376257"/>
          </a:xfrm>
          <a:prstGeom prst="rect">
            <a:avLst/>
          </a:prstGeom>
        </p:spPr>
        <p:txBody>
          <a:bodyPr wrap="none">
            <a:spAutoFit/>
          </a:bodyPr>
          <a:lstStyle/>
          <a:p>
            <a:pPr algn="ctr" fontAlgn="base" latinLnBrk="0">
              <a:lnSpc>
                <a:spcPct val="150000"/>
              </a:lnSpc>
            </a:pPr>
            <a:r>
              <a:rPr lang="en-US" altLang="ko-KR" sz="1400" kern="0" dirty="0">
                <a:solidFill>
                  <a:srgbClr val="000000"/>
                </a:solidFill>
                <a:latin typeface="맑은 고딕" panose="020B0503020000020004" pitchFamily="50" charset="-127"/>
              </a:rPr>
              <a:t>2021</a:t>
            </a:r>
            <a:r>
              <a:rPr lang="ko-KR" altLang="en-US" sz="1400" kern="0" dirty="0">
                <a:solidFill>
                  <a:srgbClr val="000000"/>
                </a:solidFill>
                <a:ea typeface="맑은 고딕" panose="020B0503020000020004" pitchFamily="50" charset="-127"/>
              </a:rPr>
              <a:t>년</a:t>
            </a:r>
            <a:r>
              <a:rPr lang="ko-KR" altLang="en-US" sz="1400" kern="0" spc="50" dirty="0">
                <a:solidFill>
                  <a:srgbClr val="000000"/>
                </a:solidFill>
                <a:latin typeface="맑은 고딕" panose="020B0503020000020004" pitchFamily="50" charset="-127"/>
              </a:rPr>
              <a:t> </a:t>
            </a:r>
            <a:r>
              <a:rPr lang="en-US" altLang="ko-KR" sz="1400" kern="0" spc="50" dirty="0">
                <a:solidFill>
                  <a:srgbClr val="000000"/>
                </a:solidFill>
                <a:latin typeface="맑은 고딕" panose="020B0503020000020004" pitchFamily="50" charset="-127"/>
              </a:rPr>
              <a:t>6</a:t>
            </a:r>
            <a:r>
              <a:rPr lang="ko-KR" altLang="en-US" sz="1400" kern="0" dirty="0">
                <a:solidFill>
                  <a:srgbClr val="000000"/>
                </a:solidFill>
                <a:ea typeface="맑은 고딕" panose="020B0503020000020004" pitchFamily="50" charset="-127"/>
              </a:rPr>
              <a:t>월 </a:t>
            </a:r>
            <a:r>
              <a:rPr lang="en-US" altLang="ko-KR" sz="1400" kern="0" dirty="0">
                <a:solidFill>
                  <a:srgbClr val="000000"/>
                </a:solidFill>
                <a:latin typeface="맑은 고딕" panose="020B0503020000020004" pitchFamily="50" charset="-127"/>
              </a:rPr>
              <a:t>3</a:t>
            </a:r>
            <a:r>
              <a:rPr lang="ko-KR" altLang="en-US" sz="1400" kern="0" dirty="0">
                <a:solidFill>
                  <a:srgbClr val="000000"/>
                </a:solidFill>
                <a:ea typeface="맑은 고딕" panose="020B0503020000020004" pitchFamily="50" charset="-127"/>
              </a:rPr>
              <a:t>일</a:t>
            </a:r>
            <a:r>
              <a:rPr lang="ko-KR" altLang="en-US" sz="1400" kern="0" spc="50" dirty="0">
                <a:solidFill>
                  <a:srgbClr val="000000"/>
                </a:solidFill>
                <a:latin typeface="맑은 고딕" panose="020B0503020000020004" pitchFamily="50" charset="-127"/>
              </a:rPr>
              <a:t> </a:t>
            </a:r>
            <a:r>
              <a:rPr lang="ko-KR" altLang="en-US" sz="1400" kern="0" dirty="0">
                <a:solidFill>
                  <a:srgbClr val="000000"/>
                </a:solidFill>
                <a:ea typeface="맑은 고딕" panose="020B0503020000020004" pitchFamily="50" charset="-127"/>
              </a:rPr>
              <a:t>공보</a:t>
            </a:r>
            <a:r>
              <a:rPr lang="ko-KR" altLang="en-US" sz="1400" kern="0" spc="50" dirty="0">
                <a:solidFill>
                  <a:srgbClr val="000000"/>
                </a:solidFill>
                <a:latin typeface="맑은 고딕" panose="020B0503020000020004" pitchFamily="50" charset="-127"/>
              </a:rPr>
              <a:t> </a:t>
            </a:r>
            <a:r>
              <a:rPr lang="en-US" altLang="ko-KR" sz="1400" kern="0" spc="50" dirty="0">
                <a:solidFill>
                  <a:srgbClr val="000000"/>
                </a:solidFill>
                <a:latin typeface="맑은 고딕" panose="020B0503020000020004" pitchFamily="50" charset="-127"/>
              </a:rPr>
              <a:t>2021-6-9</a:t>
            </a:r>
            <a:r>
              <a:rPr lang="ko-KR" altLang="en-US" sz="1400" kern="0" dirty="0">
                <a:solidFill>
                  <a:srgbClr val="000000"/>
                </a:solidFill>
                <a:ea typeface="맑은 고딕" panose="020B0503020000020004" pitchFamily="50" charset="-127"/>
              </a:rPr>
              <a:t>호 보도자료</a:t>
            </a:r>
            <a:endParaRPr lang="ko-KR" altLang="en-US" sz="1400" kern="0" spc="0" dirty="0">
              <a:solidFill>
                <a:srgbClr val="000000"/>
              </a:solidFill>
              <a:effectLst/>
            </a:endParaRPr>
          </a:p>
        </p:txBody>
      </p:sp>
      <p:pic>
        <p:nvPicPr>
          <p:cNvPr id="6" name="그림 5">
            <a:extLst>
              <a:ext uri="{FF2B5EF4-FFF2-40B4-BE49-F238E27FC236}">
                <a16:creationId xmlns:a16="http://schemas.microsoft.com/office/drawing/2014/main" id="{32E01758-E5F2-48C2-AE7C-DCB69F153B1B}"/>
              </a:ext>
            </a:extLst>
          </p:cNvPr>
          <p:cNvPicPr>
            <a:picLocks noChangeAspect="1"/>
          </p:cNvPicPr>
          <p:nvPr/>
        </p:nvPicPr>
        <p:blipFill>
          <a:blip r:embed="rId2"/>
          <a:stretch>
            <a:fillRect/>
          </a:stretch>
        </p:blipFill>
        <p:spPr>
          <a:xfrm>
            <a:off x="539552" y="1304927"/>
            <a:ext cx="7272808" cy="5076401"/>
          </a:xfrm>
          <a:prstGeom prst="rect">
            <a:avLst/>
          </a:prstGeom>
        </p:spPr>
      </p:pic>
    </p:spTree>
    <p:extLst>
      <p:ext uri="{BB962C8B-B14F-4D97-AF65-F5344CB8AC3E}">
        <p14:creationId xmlns:p14="http://schemas.microsoft.com/office/powerpoint/2010/main" val="2102524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318612"/>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4F3F7754-B6E2-4383-8C31-14F92A61CC26}"/>
              </a:ext>
            </a:extLst>
          </p:cNvPr>
          <p:cNvSpPr/>
          <p:nvPr/>
        </p:nvSpPr>
        <p:spPr>
          <a:xfrm>
            <a:off x="467544" y="275842"/>
            <a:ext cx="3374642" cy="369332"/>
          </a:xfrm>
          <a:prstGeom prst="rect">
            <a:avLst/>
          </a:prstGeom>
        </p:spPr>
        <p:txBody>
          <a:bodyPr wrap="none">
            <a:spAutoFit/>
          </a:bodyPr>
          <a:lstStyle/>
          <a:p>
            <a:r>
              <a:rPr lang="en-US" altLang="ko-KR" dirty="0">
                <a:solidFill>
                  <a:srgbClr val="333333"/>
                </a:solidFill>
                <a:latin typeface="NotoSans"/>
              </a:rPr>
              <a:t>2020</a:t>
            </a:r>
            <a:r>
              <a:rPr lang="ko-KR" altLang="en-US" dirty="0">
                <a:solidFill>
                  <a:srgbClr val="333333"/>
                </a:solidFill>
                <a:latin typeface="NotoSans"/>
              </a:rPr>
              <a:t>년 기업경영분석 결과</a:t>
            </a:r>
            <a:r>
              <a:rPr lang="en-US" altLang="ko-KR" dirty="0">
                <a:solidFill>
                  <a:srgbClr val="333333"/>
                </a:solidFill>
                <a:latin typeface="NotoSans"/>
              </a:rPr>
              <a:t>(BOK)</a:t>
            </a:r>
            <a:endParaRPr lang="en-US" altLang="ko-KR" b="0" i="0" dirty="0">
              <a:solidFill>
                <a:srgbClr val="333333"/>
              </a:solidFill>
              <a:effectLst/>
              <a:latin typeface="NotoSans"/>
            </a:endParaRPr>
          </a:p>
        </p:txBody>
      </p:sp>
      <p:sp>
        <p:nvSpPr>
          <p:cNvPr id="6" name="직사각형 5">
            <a:extLst>
              <a:ext uri="{FF2B5EF4-FFF2-40B4-BE49-F238E27FC236}">
                <a16:creationId xmlns:a16="http://schemas.microsoft.com/office/drawing/2014/main" id="{116F384B-B60F-426C-88F6-C89600F4ABEC}"/>
              </a:ext>
            </a:extLst>
          </p:cNvPr>
          <p:cNvSpPr/>
          <p:nvPr/>
        </p:nvSpPr>
        <p:spPr>
          <a:xfrm>
            <a:off x="4044063" y="327112"/>
            <a:ext cx="1709122" cy="369332"/>
          </a:xfrm>
          <a:prstGeom prst="rect">
            <a:avLst/>
          </a:prstGeom>
        </p:spPr>
        <p:txBody>
          <a:bodyPr wrap="none">
            <a:spAutoFit/>
          </a:bodyPr>
          <a:lstStyle/>
          <a:p>
            <a:r>
              <a:rPr lang="ko-KR" altLang="en-US" b="1" dirty="0">
                <a:solidFill>
                  <a:srgbClr val="000000"/>
                </a:solidFill>
                <a:latin typeface="맑은 고딕" panose="020B0503020000020004" pitchFamily="50" charset="-127"/>
                <a:ea typeface="맑은 고딕" panose="020B0503020000020004" pitchFamily="50" charset="-127"/>
              </a:rPr>
              <a:t>주요 경영지표</a:t>
            </a:r>
            <a:r>
              <a:rPr lang="ko-KR" altLang="en-US" dirty="0"/>
              <a:t> </a:t>
            </a:r>
          </a:p>
        </p:txBody>
      </p:sp>
      <p:graphicFrame>
        <p:nvGraphicFramePr>
          <p:cNvPr id="9" name="표 8">
            <a:extLst>
              <a:ext uri="{FF2B5EF4-FFF2-40B4-BE49-F238E27FC236}">
                <a16:creationId xmlns:a16="http://schemas.microsoft.com/office/drawing/2014/main" id="{3BD29AD4-696C-4472-94EA-602FA7AF81CC}"/>
              </a:ext>
            </a:extLst>
          </p:cNvPr>
          <p:cNvGraphicFramePr>
            <a:graphicFrameLocks noGrp="1"/>
          </p:cNvGraphicFramePr>
          <p:nvPr>
            <p:extLst>
              <p:ext uri="{D42A27DB-BD31-4B8C-83A1-F6EECF244321}">
                <p14:modId xmlns:p14="http://schemas.microsoft.com/office/powerpoint/2010/main" val="1702600477"/>
              </p:ext>
            </p:extLst>
          </p:nvPr>
        </p:nvGraphicFramePr>
        <p:xfrm>
          <a:off x="251520" y="1147841"/>
          <a:ext cx="8640962" cy="4582268"/>
        </p:xfrm>
        <a:graphic>
          <a:graphicData uri="http://schemas.openxmlformats.org/drawingml/2006/table">
            <a:tbl>
              <a:tblPr>
                <a:tableStyleId>{5C22544A-7EE6-4342-B048-85BDC9FD1C3A}</a:tableStyleId>
              </a:tblPr>
              <a:tblGrid>
                <a:gridCol w="358215">
                  <a:extLst>
                    <a:ext uri="{9D8B030D-6E8A-4147-A177-3AD203B41FA5}">
                      <a16:colId xmlns:a16="http://schemas.microsoft.com/office/drawing/2014/main" val="3583766411"/>
                    </a:ext>
                  </a:extLst>
                </a:gridCol>
                <a:gridCol w="1536347">
                  <a:extLst>
                    <a:ext uri="{9D8B030D-6E8A-4147-A177-3AD203B41FA5}">
                      <a16:colId xmlns:a16="http://schemas.microsoft.com/office/drawing/2014/main" val="2320004019"/>
                    </a:ext>
                  </a:extLst>
                </a:gridCol>
                <a:gridCol w="674640">
                  <a:extLst>
                    <a:ext uri="{9D8B030D-6E8A-4147-A177-3AD203B41FA5}">
                      <a16:colId xmlns:a16="http://schemas.microsoft.com/office/drawing/2014/main" val="3897445146"/>
                    </a:ext>
                  </a:extLst>
                </a:gridCol>
                <a:gridCol w="674640">
                  <a:extLst>
                    <a:ext uri="{9D8B030D-6E8A-4147-A177-3AD203B41FA5}">
                      <a16:colId xmlns:a16="http://schemas.microsoft.com/office/drawing/2014/main" val="2921988426"/>
                    </a:ext>
                  </a:extLst>
                </a:gridCol>
                <a:gridCol w="674640">
                  <a:extLst>
                    <a:ext uri="{9D8B030D-6E8A-4147-A177-3AD203B41FA5}">
                      <a16:colId xmlns:a16="http://schemas.microsoft.com/office/drawing/2014/main" val="3631539596"/>
                    </a:ext>
                  </a:extLst>
                </a:gridCol>
                <a:gridCol w="674640">
                  <a:extLst>
                    <a:ext uri="{9D8B030D-6E8A-4147-A177-3AD203B41FA5}">
                      <a16:colId xmlns:a16="http://schemas.microsoft.com/office/drawing/2014/main" val="2671509283"/>
                    </a:ext>
                  </a:extLst>
                </a:gridCol>
                <a:gridCol w="674640">
                  <a:extLst>
                    <a:ext uri="{9D8B030D-6E8A-4147-A177-3AD203B41FA5}">
                      <a16:colId xmlns:a16="http://schemas.microsoft.com/office/drawing/2014/main" val="1719494527"/>
                    </a:ext>
                  </a:extLst>
                </a:gridCol>
                <a:gridCol w="674640">
                  <a:extLst>
                    <a:ext uri="{9D8B030D-6E8A-4147-A177-3AD203B41FA5}">
                      <a16:colId xmlns:a16="http://schemas.microsoft.com/office/drawing/2014/main" val="2978016633"/>
                    </a:ext>
                  </a:extLst>
                </a:gridCol>
                <a:gridCol w="674640">
                  <a:extLst>
                    <a:ext uri="{9D8B030D-6E8A-4147-A177-3AD203B41FA5}">
                      <a16:colId xmlns:a16="http://schemas.microsoft.com/office/drawing/2014/main" val="1975915290"/>
                    </a:ext>
                  </a:extLst>
                </a:gridCol>
                <a:gridCol w="674640">
                  <a:extLst>
                    <a:ext uri="{9D8B030D-6E8A-4147-A177-3AD203B41FA5}">
                      <a16:colId xmlns:a16="http://schemas.microsoft.com/office/drawing/2014/main" val="2997890367"/>
                    </a:ext>
                  </a:extLst>
                </a:gridCol>
                <a:gridCol w="674640">
                  <a:extLst>
                    <a:ext uri="{9D8B030D-6E8A-4147-A177-3AD203B41FA5}">
                      <a16:colId xmlns:a16="http://schemas.microsoft.com/office/drawing/2014/main" val="800738753"/>
                    </a:ext>
                  </a:extLst>
                </a:gridCol>
                <a:gridCol w="674640">
                  <a:extLst>
                    <a:ext uri="{9D8B030D-6E8A-4147-A177-3AD203B41FA5}">
                      <a16:colId xmlns:a16="http://schemas.microsoft.com/office/drawing/2014/main" val="3303538215"/>
                    </a:ext>
                  </a:extLst>
                </a:gridCol>
              </a:tblGrid>
              <a:tr h="283649">
                <a:tc>
                  <a:txBody>
                    <a:bodyPr/>
                    <a:lstStyle/>
                    <a:p>
                      <a:pPr algn="l" fontAlgn="ctr"/>
                      <a:r>
                        <a:rPr lang="ko-KR" altLang="en-US" sz="1000" u="none" strike="noStrike" dirty="0">
                          <a:effectLst/>
                        </a:rPr>
                        <a:t>　</a:t>
                      </a:r>
                      <a:endParaRPr lang="ko-KR" alt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l" fontAlgn="ctr"/>
                      <a:r>
                        <a:rPr lang="ko-KR" altLang="en-US" sz="1000" u="none" strike="noStrike" dirty="0">
                          <a:effectLst/>
                        </a:rPr>
                        <a:t>     업   종   별</a:t>
                      </a:r>
                      <a:endParaRPr lang="ko-KR" alt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gridSpan="2">
                  <a:txBody>
                    <a:bodyPr/>
                    <a:lstStyle/>
                    <a:p>
                      <a:pPr algn="ctr" fontAlgn="ctr"/>
                      <a:r>
                        <a:rPr lang="ko-KR" altLang="en-US" sz="1000" u="none" strike="noStrike" dirty="0" err="1">
                          <a:effectLst/>
                        </a:rPr>
                        <a:t>전산업</a:t>
                      </a:r>
                      <a:r>
                        <a:rPr lang="en-US" altLang="ko-KR" sz="1000" u="none" strike="noStrike" dirty="0">
                          <a:effectLst/>
                        </a:rPr>
                        <a:t>(</a:t>
                      </a:r>
                      <a:r>
                        <a:rPr lang="en-US" sz="1000" u="none" strike="noStrike" dirty="0">
                          <a:effectLst/>
                        </a:rPr>
                        <a:t>ALL)</a:t>
                      </a:r>
                      <a:endParaRPr 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hMerge="1">
                  <a:txBody>
                    <a:bodyPr/>
                    <a:lstStyle/>
                    <a:p>
                      <a:pPr latinLnBrk="1"/>
                      <a:endParaRPr lang="ko-KR" altLang="en-US"/>
                    </a:p>
                  </a:txBody>
                  <a:tcPr/>
                </a:tc>
                <a:tc gridSpan="2">
                  <a:txBody>
                    <a:bodyPr/>
                    <a:lstStyle/>
                    <a:p>
                      <a:pPr algn="ctr" fontAlgn="ctr"/>
                      <a:r>
                        <a:rPr lang="ko-KR" altLang="en-US" sz="1000" u="none" strike="noStrike" dirty="0">
                          <a:effectLst/>
                        </a:rPr>
                        <a:t>제조업</a:t>
                      </a:r>
                      <a:r>
                        <a:rPr lang="en-US" altLang="ko-KR" sz="1000" u="none" strike="noStrike" dirty="0">
                          <a:effectLst/>
                        </a:rPr>
                        <a:t>(</a:t>
                      </a:r>
                      <a:r>
                        <a:rPr lang="en-US" sz="1000" u="none" strike="noStrike" dirty="0">
                          <a:effectLst/>
                        </a:rPr>
                        <a:t>C)   </a:t>
                      </a:r>
                      <a:endParaRPr 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hMerge="1">
                  <a:txBody>
                    <a:bodyPr/>
                    <a:lstStyle/>
                    <a:p>
                      <a:pPr latinLnBrk="1"/>
                      <a:endParaRPr lang="ko-KR" altLang="en-US"/>
                    </a:p>
                  </a:txBody>
                  <a:tcPr/>
                </a:tc>
                <a:tc gridSpan="2">
                  <a:txBody>
                    <a:bodyPr/>
                    <a:lstStyle/>
                    <a:p>
                      <a:pPr algn="ctr" fontAlgn="ctr"/>
                      <a:r>
                        <a:rPr lang="ko-KR" altLang="en-US" sz="1000" u="none" strike="noStrike" dirty="0">
                          <a:effectLst/>
                        </a:rPr>
                        <a:t>비제조업</a:t>
                      </a:r>
                      <a:r>
                        <a:rPr lang="en-US" altLang="ko-KR" sz="1000" u="none" strike="noStrike" dirty="0">
                          <a:effectLst/>
                        </a:rPr>
                        <a:t>(</a:t>
                      </a:r>
                      <a:r>
                        <a:rPr lang="en-US" sz="1000" u="none" strike="noStrike" dirty="0">
                          <a:effectLst/>
                        </a:rPr>
                        <a:t>Z)</a:t>
                      </a:r>
                      <a:endParaRPr 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hMerge="1">
                  <a:txBody>
                    <a:bodyPr/>
                    <a:lstStyle/>
                    <a:p>
                      <a:pPr latinLnBrk="1"/>
                      <a:endParaRPr lang="ko-KR" altLang="en-US"/>
                    </a:p>
                  </a:txBody>
                  <a:tcPr/>
                </a:tc>
                <a:tc gridSpan="2">
                  <a:txBody>
                    <a:bodyPr/>
                    <a:lstStyle/>
                    <a:p>
                      <a:pPr algn="ctr" fontAlgn="ctr"/>
                      <a:r>
                        <a:rPr lang="ko-KR" altLang="en-US" sz="1000" u="none" strike="noStrike" dirty="0">
                          <a:effectLst/>
                        </a:rPr>
                        <a:t>대기업</a:t>
                      </a:r>
                      <a:endParaRPr lang="ko-KR" alt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hMerge="1">
                  <a:txBody>
                    <a:bodyPr/>
                    <a:lstStyle/>
                    <a:p>
                      <a:pPr latinLnBrk="1"/>
                      <a:endParaRPr lang="ko-KR" altLang="en-US"/>
                    </a:p>
                  </a:txBody>
                  <a:tcPr/>
                </a:tc>
                <a:tc gridSpan="2">
                  <a:txBody>
                    <a:bodyPr/>
                    <a:lstStyle/>
                    <a:p>
                      <a:pPr algn="ctr" fontAlgn="ctr"/>
                      <a:r>
                        <a:rPr lang="ko-KR" altLang="en-US" sz="1000" u="none" strike="noStrike">
                          <a:effectLst/>
                        </a:rPr>
                        <a:t>중소기업</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hMerge="1">
                  <a:txBody>
                    <a:bodyPr/>
                    <a:lstStyle/>
                    <a:p>
                      <a:pPr latinLnBrk="1"/>
                      <a:endParaRPr lang="ko-KR" altLang="en-US"/>
                    </a:p>
                  </a:txBody>
                  <a:tcPr/>
                </a:tc>
                <a:extLst>
                  <a:ext uri="{0D108BD9-81ED-4DB2-BD59-A6C34878D82A}">
                    <a16:rowId xmlns:a16="http://schemas.microsoft.com/office/drawing/2014/main" val="1361346496"/>
                  </a:ext>
                </a:extLst>
              </a:tr>
              <a:tr h="188721">
                <a:tc>
                  <a:txBody>
                    <a:bodyPr/>
                    <a:lstStyle/>
                    <a:p>
                      <a:pPr algn="l" fontAlgn="ctr"/>
                      <a:r>
                        <a:rPr lang="ko-KR" altLang="en-US" sz="1000" u="none" strike="noStrike">
                          <a:effectLst/>
                        </a:rPr>
                        <a:t>　</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l" fontAlgn="ctr"/>
                      <a:r>
                        <a:rPr lang="ko-KR" altLang="en-US" sz="1000" u="none" strike="noStrike">
                          <a:effectLst/>
                        </a:rPr>
                        <a:t>     지        표</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2019</a:t>
                      </a:r>
                      <a:endParaRPr lang="en-US" altLang="ko-KR"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2020</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2019</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2020</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2019</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2020</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2019</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2020</a:t>
                      </a:r>
                      <a:endParaRPr lang="en-US" altLang="ko-KR"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2019</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2020</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200022119"/>
                  </a:ext>
                </a:extLst>
              </a:tr>
              <a:tr h="105517">
                <a:tc rowSpan="7">
                  <a:txBody>
                    <a:bodyPr/>
                    <a:lstStyle/>
                    <a:p>
                      <a:pPr algn="ctr" fontAlgn="ctr"/>
                      <a:r>
                        <a:rPr lang="ko-KR" altLang="en-US" sz="1000" u="none" strike="noStrike">
                          <a:effectLst/>
                        </a:rPr>
                        <a:t>성장성</a:t>
                      </a:r>
                      <a:br>
                        <a:rPr lang="ko-KR" altLang="en-US" sz="1000" u="none" strike="noStrike">
                          <a:effectLst/>
                        </a:rPr>
                      </a:br>
                      <a:r>
                        <a:rPr lang="ko-KR" altLang="en-US" sz="1000" u="none" strike="noStrike">
                          <a:effectLst/>
                        </a:rPr>
                        <a:t>지표</a:t>
                      </a:r>
                      <a:br>
                        <a:rPr lang="ko-KR" altLang="en-US" sz="1000" u="none" strike="noStrike">
                          <a:effectLst/>
                        </a:rPr>
                      </a:br>
                      <a:r>
                        <a:rPr lang="en-US" altLang="ko-KR" sz="1000" u="none" strike="noStrike">
                          <a:effectLst/>
                        </a:rPr>
                        <a:t>(%)</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r"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tc>
                  <a:txBody>
                    <a:bodyPr/>
                    <a:lstStyle/>
                    <a:p>
                      <a:pPr algn="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170189" marT="5673" marB="0" anchor="ctr"/>
                </a:tc>
                <a:extLst>
                  <a:ext uri="{0D108BD9-81ED-4DB2-BD59-A6C34878D82A}">
                    <a16:rowId xmlns:a16="http://schemas.microsoft.com/office/drawing/2014/main" val="474824141"/>
                  </a:ext>
                </a:extLst>
              </a:tr>
              <a:tr h="129344">
                <a:tc vMerge="1">
                  <a:txBody>
                    <a:bodyPr/>
                    <a:lstStyle/>
                    <a:p>
                      <a:pPr latinLnBrk="1"/>
                      <a:endParaRPr lang="ko-KR" altLang="en-US"/>
                    </a:p>
                  </a:txBody>
                  <a:tcPr/>
                </a:tc>
                <a:tc>
                  <a:txBody>
                    <a:bodyPr/>
                    <a:lstStyle/>
                    <a:p>
                      <a:pPr algn="l" fontAlgn="ctr"/>
                      <a:r>
                        <a:rPr lang="ko-KR" altLang="en-US" sz="1000" u="none" strike="noStrike">
                          <a:effectLst/>
                        </a:rPr>
                        <a:t>총자산증가율</a:t>
                      </a:r>
                      <a:r>
                        <a:rPr lang="en-US" altLang="ko-KR" sz="1000" u="none" strike="noStrike" baseline="30000">
                          <a:effectLst/>
                        </a:rPr>
                        <a:t>1)</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4.98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4.92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4.82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7.04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5.01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4.61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4.49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6.35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6.33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865680993"/>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644740609"/>
                  </a:ext>
                </a:extLst>
              </a:tr>
              <a:tr h="129344">
                <a:tc vMerge="1">
                  <a:txBody>
                    <a:bodyPr/>
                    <a:lstStyle/>
                    <a:p>
                      <a:pPr latinLnBrk="1"/>
                      <a:endParaRPr lang="ko-KR" altLang="en-US"/>
                    </a:p>
                  </a:txBody>
                  <a:tcPr/>
                </a:tc>
                <a:tc>
                  <a:txBody>
                    <a:bodyPr/>
                    <a:lstStyle/>
                    <a:p>
                      <a:pPr algn="l" fontAlgn="ctr"/>
                      <a:r>
                        <a:rPr lang="ko-KR" altLang="en-US" sz="1000" u="none" strike="noStrike">
                          <a:effectLst/>
                        </a:rPr>
                        <a:t>유형자산증가율</a:t>
                      </a:r>
                      <a:r>
                        <a:rPr lang="en-US" altLang="ko-KR" sz="1000" u="none" strike="noStrike" baseline="30000">
                          <a:effectLst/>
                        </a:rPr>
                        <a:t>1)</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7.09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3.46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2.71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3.33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12.35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3.59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7.28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2.25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6.45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7.31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387667095"/>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102521155"/>
                  </a:ext>
                </a:extLst>
              </a:tr>
              <a:tr h="129344">
                <a:tc vMerge="1">
                  <a:txBody>
                    <a:bodyPr/>
                    <a:lstStyle/>
                    <a:p>
                      <a:pPr latinLnBrk="1"/>
                      <a:endParaRPr lang="ko-KR" altLang="en-US"/>
                    </a:p>
                  </a:txBody>
                  <a:tcPr/>
                </a:tc>
                <a:tc>
                  <a:txBody>
                    <a:bodyPr/>
                    <a:lstStyle/>
                    <a:p>
                      <a:pPr algn="l" fontAlgn="ctr"/>
                      <a:r>
                        <a:rPr lang="ko-KR" altLang="en-US" sz="1000" u="none" strike="noStrike">
                          <a:effectLst/>
                        </a:rPr>
                        <a:t>매출액증가율</a:t>
                      </a:r>
                      <a:r>
                        <a:rPr lang="en-US" altLang="ko-KR" sz="1000" u="none" strike="noStrike" baseline="30000">
                          <a:effectLst/>
                        </a:rPr>
                        <a:t>2)</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-0.96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-2.27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-3.62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0.76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-2.61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-1.54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-4.32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1.49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0.78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482429864"/>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836471815"/>
                  </a:ext>
                </a:extLst>
              </a:tr>
              <a:tr h="105517">
                <a:tc rowSpan="19">
                  <a:txBody>
                    <a:bodyPr/>
                    <a:lstStyle/>
                    <a:p>
                      <a:pPr algn="ctr" fontAlgn="ctr"/>
                      <a:r>
                        <a:rPr lang="ko-KR" altLang="en-US" sz="1000" u="none" strike="noStrike">
                          <a:effectLst/>
                        </a:rPr>
                        <a:t>수익성</a:t>
                      </a:r>
                      <a:br>
                        <a:rPr lang="ko-KR" altLang="en-US" sz="1000" u="none" strike="noStrike">
                          <a:effectLst/>
                        </a:rPr>
                      </a:br>
                      <a:r>
                        <a:rPr lang="ko-KR" altLang="en-US" sz="1000" u="none" strike="noStrike">
                          <a:effectLst/>
                        </a:rPr>
                        <a:t>지표</a:t>
                      </a:r>
                      <a:br>
                        <a:rPr lang="ko-KR" altLang="en-US" sz="1000" u="none" strike="noStrike">
                          <a:effectLst/>
                        </a:rPr>
                      </a:br>
                      <a:r>
                        <a:rPr lang="en-US" altLang="ko-KR" sz="1000" u="none" strike="noStrike">
                          <a:effectLst/>
                        </a:rPr>
                        <a:t>(%)</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l" fontAlgn="ctr"/>
                      <a:r>
                        <a:rPr lang="ko-KR" altLang="en-US" sz="1000" u="none" strike="noStrike">
                          <a:effectLst/>
                        </a:rPr>
                        <a:t>　</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11711014"/>
                  </a:ext>
                </a:extLst>
              </a:tr>
              <a:tr h="129344">
                <a:tc vMerge="1">
                  <a:txBody>
                    <a:bodyPr/>
                    <a:lstStyle/>
                    <a:p>
                      <a:pPr latinLnBrk="1"/>
                      <a:endParaRPr lang="ko-KR" altLang="en-US"/>
                    </a:p>
                  </a:txBody>
                  <a:tcPr/>
                </a:tc>
                <a:tc>
                  <a:txBody>
                    <a:bodyPr/>
                    <a:lstStyle/>
                    <a:p>
                      <a:pPr algn="l" fontAlgn="ctr"/>
                      <a:r>
                        <a:rPr lang="ko-KR" altLang="en-US" sz="1000" u="none" strike="noStrike">
                          <a:effectLst/>
                        </a:rPr>
                        <a:t>총자산세전순이익률</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3.60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3.43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2.64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2.84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3.24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3.05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2.81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3.42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27590713"/>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175950319"/>
                  </a:ext>
                </a:extLst>
              </a:tr>
              <a:tr h="129344">
                <a:tc vMerge="1">
                  <a:txBody>
                    <a:bodyPr/>
                    <a:lstStyle/>
                    <a:p>
                      <a:pPr latinLnBrk="1"/>
                      <a:endParaRPr lang="ko-KR" altLang="en-US"/>
                    </a:p>
                  </a:txBody>
                  <a:tcPr/>
                </a:tc>
                <a:tc>
                  <a:txBody>
                    <a:bodyPr/>
                    <a:lstStyle/>
                    <a:p>
                      <a:pPr algn="l" fontAlgn="ctr"/>
                      <a:r>
                        <a:rPr lang="ko-KR" altLang="en-US" sz="1000" u="none" strike="noStrike">
                          <a:effectLst/>
                        </a:rPr>
                        <a:t>매출액세전순이익률</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4.08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4.32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4.44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4.41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3.64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4.21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4.09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4.22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4.03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4.64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763683258"/>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22003155"/>
                  </a:ext>
                </a:extLst>
              </a:tr>
              <a:tr h="129344">
                <a:tc vMerge="1">
                  <a:txBody>
                    <a:bodyPr/>
                    <a:lstStyle/>
                    <a:p>
                      <a:pPr latinLnBrk="1"/>
                      <a:endParaRPr lang="ko-KR" altLang="en-US"/>
                    </a:p>
                  </a:txBody>
                  <a:tcPr/>
                </a:tc>
                <a:tc>
                  <a:txBody>
                    <a:bodyPr/>
                    <a:lstStyle/>
                    <a:p>
                      <a:pPr algn="l" fontAlgn="ctr"/>
                      <a:r>
                        <a:rPr lang="ko-KR" altLang="en-US" sz="1000" u="none" strike="noStrike">
                          <a:effectLst/>
                        </a:rPr>
                        <a:t>매출액영업이익률</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4.80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5.06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4.74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4.87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4.86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5.28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4.66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4.90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5.27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5.57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760082314"/>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913017750"/>
                  </a:ext>
                </a:extLst>
              </a:tr>
              <a:tr h="129344">
                <a:tc vMerge="1">
                  <a:txBody>
                    <a:bodyPr/>
                    <a:lstStyle/>
                    <a:p>
                      <a:pPr latinLnBrk="1"/>
                      <a:endParaRPr lang="ko-KR" altLang="en-US"/>
                    </a:p>
                  </a:txBody>
                  <a:tcPr/>
                </a:tc>
                <a:tc>
                  <a:txBody>
                    <a:bodyPr/>
                    <a:lstStyle/>
                    <a:p>
                      <a:pPr algn="l" fontAlgn="ctr"/>
                      <a:r>
                        <a:rPr lang="ko-KR" altLang="en-US" sz="1000" u="none" strike="noStrike">
                          <a:effectLst/>
                        </a:rPr>
                        <a:t>매출액순이익률</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2.97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3.30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3.32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2.58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3.01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3.03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2.78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3.30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923574166"/>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296529963"/>
                  </a:ext>
                </a:extLst>
              </a:tr>
              <a:tr h="129344">
                <a:tc vMerge="1">
                  <a:txBody>
                    <a:bodyPr/>
                    <a:lstStyle/>
                    <a:p>
                      <a:pPr latinLnBrk="1"/>
                      <a:endParaRPr lang="ko-KR" altLang="en-US"/>
                    </a:p>
                  </a:txBody>
                  <a:tcPr/>
                </a:tc>
                <a:tc>
                  <a:txBody>
                    <a:bodyPr/>
                    <a:lstStyle/>
                    <a:p>
                      <a:pPr algn="l" fontAlgn="ctr"/>
                      <a:r>
                        <a:rPr lang="ko-KR" altLang="en-US" sz="1000" u="none" strike="noStrike">
                          <a:effectLst/>
                        </a:rPr>
                        <a:t>자기자본순이익률</a:t>
                      </a:r>
                      <a:r>
                        <a:rPr lang="en-US" altLang="ko-KR" sz="1000" u="none" strike="noStrike">
                          <a:effectLst/>
                        </a:rPr>
                        <a:t>(ROE)</a:t>
                      </a:r>
                      <a:endParaRPr lang="en-US" altLang="ko-KR"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4.43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4.55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4.35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4.24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4.57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5.03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4.35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4.17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4.85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6.29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492239786"/>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4254278398"/>
                  </a:ext>
                </a:extLst>
              </a:tr>
              <a:tr h="129344">
                <a:tc vMerge="1">
                  <a:txBody>
                    <a:bodyPr/>
                    <a:lstStyle/>
                    <a:p>
                      <a:pPr latinLnBrk="1"/>
                      <a:endParaRPr lang="ko-KR" altLang="en-US"/>
                    </a:p>
                  </a:txBody>
                  <a:tcPr/>
                </a:tc>
                <a:tc>
                  <a:txBody>
                    <a:bodyPr/>
                    <a:lstStyle/>
                    <a:p>
                      <a:pPr algn="l" fontAlgn="ctr"/>
                      <a:r>
                        <a:rPr lang="ko-KR" altLang="en-US" sz="1000" u="none" strike="noStrike">
                          <a:effectLst/>
                        </a:rPr>
                        <a:t>매출원가</a:t>
                      </a:r>
                      <a:r>
                        <a:rPr lang="en-US" altLang="ko-KR" sz="1000" u="none" strike="noStrike">
                          <a:effectLst/>
                        </a:rPr>
                        <a:t>/</a:t>
                      </a:r>
                      <a:r>
                        <a:rPr lang="ko-KR" altLang="en-US" sz="1000" u="none" strike="noStrike">
                          <a:effectLst/>
                        </a:rPr>
                        <a:t>매출액</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80.08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79.06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82.78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81.93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76.86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75.67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80.95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79.85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77.14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76.53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327154895"/>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3606472109"/>
                  </a:ext>
                </a:extLst>
              </a:tr>
              <a:tr h="129344">
                <a:tc vMerge="1">
                  <a:txBody>
                    <a:bodyPr/>
                    <a:lstStyle/>
                    <a:p>
                      <a:pPr latinLnBrk="1"/>
                      <a:endParaRPr lang="ko-KR" altLang="en-US"/>
                    </a:p>
                  </a:txBody>
                  <a:tcPr/>
                </a:tc>
                <a:tc>
                  <a:txBody>
                    <a:bodyPr/>
                    <a:lstStyle/>
                    <a:p>
                      <a:pPr algn="l" fontAlgn="ctr"/>
                      <a:r>
                        <a:rPr lang="ko-KR" altLang="en-US" sz="1000" u="none" strike="noStrike">
                          <a:effectLst/>
                        </a:rPr>
                        <a:t>금융비용</a:t>
                      </a:r>
                      <a:r>
                        <a:rPr lang="en-US" altLang="ko-KR" sz="1000" u="none" strike="noStrike">
                          <a:effectLst/>
                        </a:rPr>
                        <a:t>/</a:t>
                      </a:r>
                      <a:r>
                        <a:rPr lang="ko-KR" altLang="en-US" sz="1000" u="none" strike="noStrike">
                          <a:effectLst/>
                        </a:rPr>
                        <a:t>매출액</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1.30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1.29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0.83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0.79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1.88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1.89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1.09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1.07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2.03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2.00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593533131"/>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905831836"/>
                  </a:ext>
                </a:extLst>
              </a:tr>
              <a:tr h="129344">
                <a:tc vMerge="1">
                  <a:txBody>
                    <a:bodyPr/>
                    <a:lstStyle/>
                    <a:p>
                      <a:pPr latinLnBrk="1"/>
                      <a:endParaRPr lang="ko-KR" altLang="en-US"/>
                    </a:p>
                  </a:txBody>
                  <a:tcPr/>
                </a:tc>
                <a:tc>
                  <a:txBody>
                    <a:bodyPr/>
                    <a:lstStyle/>
                    <a:p>
                      <a:pPr algn="l" fontAlgn="ctr"/>
                      <a:r>
                        <a:rPr lang="ko-KR" altLang="en-US" sz="1000" u="none" strike="noStrike">
                          <a:effectLst/>
                        </a:rPr>
                        <a:t>차입금평균이자율</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3.78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3.32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3.46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2.98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3.99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3.52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3.70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3.16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3.95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3.65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447530208"/>
                  </a:ext>
                </a:extLst>
              </a:tr>
              <a:tr h="105517">
                <a:tc vMerge="1">
                  <a:txBody>
                    <a:bodyPr/>
                    <a:lstStyle/>
                    <a:p>
                      <a:pPr latinLnBrk="1"/>
                      <a:endParaRPr lang="ko-KR" altLang="en-US"/>
                    </a:p>
                  </a:txBody>
                  <a:tcPr/>
                </a:tc>
                <a:tc>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275427824"/>
                  </a:ext>
                </a:extLst>
              </a:tr>
              <a:tr h="129344">
                <a:tc vMerge="1">
                  <a:txBody>
                    <a:bodyPr/>
                    <a:lstStyle/>
                    <a:p>
                      <a:pPr latinLnBrk="1"/>
                      <a:endParaRPr lang="ko-KR" altLang="en-US"/>
                    </a:p>
                  </a:txBody>
                  <a:tcPr/>
                </a:tc>
                <a:tc>
                  <a:txBody>
                    <a:bodyPr/>
                    <a:lstStyle/>
                    <a:p>
                      <a:pPr algn="l" fontAlgn="ctr"/>
                      <a:r>
                        <a:rPr lang="ko-KR" altLang="en-US" sz="1000" u="none" strike="noStrike">
                          <a:effectLst/>
                        </a:rPr>
                        <a:t>이자보상비율</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367.64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391.49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574.74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616.41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258.78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280.11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427.37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457.03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a:effectLst/>
                        </a:rPr>
                        <a:t>259.23 </a:t>
                      </a:r>
                      <a:endParaRPr lang="en-US" altLang="ko-KR"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en-US" altLang="ko-KR" sz="1000" u="none" strike="noStrike" dirty="0">
                          <a:effectLst/>
                        </a:rPr>
                        <a:t>278.64 </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1802742845"/>
                  </a:ext>
                </a:extLst>
              </a:tr>
              <a:tr h="105517">
                <a:tc vMerge="1">
                  <a:txBody>
                    <a:bodyPr/>
                    <a:lstStyle/>
                    <a:p>
                      <a:pPr latinLnBrk="1"/>
                      <a:endParaRPr lang="ko-KR" altLang="en-US"/>
                    </a:p>
                  </a:txBody>
                  <a:tcPr/>
                </a:tc>
                <a:tc>
                  <a:txBody>
                    <a:bodyPr/>
                    <a:lstStyle/>
                    <a:p>
                      <a:pPr algn="l" fontAlgn="ctr"/>
                      <a:r>
                        <a:rPr lang="ko-KR" altLang="en-US" sz="1000" u="none" strike="noStrike">
                          <a:effectLst/>
                        </a:rPr>
                        <a:t>　</a:t>
                      </a: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a:effectLst/>
                        </a:rPr>
                        <a:t>　</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tc>
                  <a:txBody>
                    <a:bodyPr/>
                    <a:lstStyle/>
                    <a:p>
                      <a:pPr algn="ctr" fontAlgn="ctr"/>
                      <a:r>
                        <a:rPr lang="ko-KR" altLang="en-US" sz="1000" u="none" strike="noStrike" dirty="0">
                          <a:effectLst/>
                        </a:rPr>
                        <a:t>　</a:t>
                      </a: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673" marR="5673" marT="5673" marB="0" anchor="ctr"/>
                </a:tc>
                <a:extLst>
                  <a:ext uri="{0D108BD9-81ED-4DB2-BD59-A6C34878D82A}">
                    <a16:rowId xmlns:a16="http://schemas.microsoft.com/office/drawing/2014/main" val="542042183"/>
                  </a:ext>
                </a:extLst>
              </a:tr>
            </a:tbl>
          </a:graphicData>
        </a:graphic>
      </p:graphicFrame>
      <p:sp>
        <p:nvSpPr>
          <p:cNvPr id="10" name="TextBox 9">
            <a:extLst>
              <a:ext uri="{FF2B5EF4-FFF2-40B4-BE49-F238E27FC236}">
                <a16:creationId xmlns:a16="http://schemas.microsoft.com/office/drawing/2014/main" id="{F5278F20-04FC-4DE6-BA2B-5B94338FF5CD}"/>
              </a:ext>
            </a:extLst>
          </p:cNvPr>
          <p:cNvSpPr txBox="1"/>
          <p:nvPr/>
        </p:nvSpPr>
        <p:spPr>
          <a:xfrm>
            <a:off x="251520" y="6072206"/>
            <a:ext cx="4320480" cy="369332"/>
          </a:xfrm>
          <a:prstGeom prst="rect">
            <a:avLst/>
          </a:prstGeom>
          <a:noFill/>
        </p:spPr>
        <p:txBody>
          <a:bodyPr wrap="square" rtlCol="0">
            <a:spAutoFit/>
          </a:bodyPr>
          <a:lstStyle/>
          <a:p>
            <a:r>
              <a:rPr lang="ko-KR" altLang="en-US" sz="1200"/>
              <a:t>엑셀 </a:t>
            </a:r>
            <a:r>
              <a:rPr lang="en-US" altLang="ko-KR" sz="1200"/>
              <a:t>data </a:t>
            </a:r>
            <a:r>
              <a:rPr lang="ko-KR" altLang="en-US" sz="1200" dirty="0" err="1"/>
              <a:t>공유할것</a:t>
            </a:r>
            <a:r>
              <a:rPr lang="en-US" altLang="ko-KR" dirty="0"/>
              <a:t>!</a:t>
            </a:r>
            <a:endParaRPr lang="ko-KR" altLang="en-US" dirty="0"/>
          </a:p>
        </p:txBody>
      </p:sp>
    </p:spTree>
    <p:extLst>
      <p:ext uri="{BB962C8B-B14F-4D97-AF65-F5344CB8AC3E}">
        <p14:creationId xmlns:p14="http://schemas.microsoft.com/office/powerpoint/2010/main" val="1492143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F2E1D93-0FFB-4051-B688-33E825D67255}"/>
              </a:ext>
            </a:extLst>
          </p:cNvPr>
          <p:cNvSpPr txBox="1"/>
          <p:nvPr/>
        </p:nvSpPr>
        <p:spPr>
          <a:xfrm>
            <a:off x="395536" y="280785"/>
            <a:ext cx="2160240" cy="369332"/>
          </a:xfrm>
          <a:prstGeom prst="rect">
            <a:avLst/>
          </a:prstGeom>
          <a:noFill/>
        </p:spPr>
        <p:txBody>
          <a:bodyPr wrap="square" rtlCol="0">
            <a:spAutoFit/>
          </a:bodyPr>
          <a:lstStyle/>
          <a:p>
            <a:r>
              <a:rPr lang="ko-KR" altLang="en-US" dirty="0"/>
              <a:t>텍스트데이터</a:t>
            </a:r>
          </a:p>
        </p:txBody>
      </p:sp>
      <p:sp>
        <p:nvSpPr>
          <p:cNvPr id="3" name="TextBox 2">
            <a:extLst>
              <a:ext uri="{FF2B5EF4-FFF2-40B4-BE49-F238E27FC236}">
                <a16:creationId xmlns:a16="http://schemas.microsoft.com/office/drawing/2014/main" id="{D906D655-3ADB-4E51-8508-3FC1C46A4960}"/>
              </a:ext>
            </a:extLst>
          </p:cNvPr>
          <p:cNvSpPr txBox="1"/>
          <p:nvPr/>
        </p:nvSpPr>
        <p:spPr>
          <a:xfrm>
            <a:off x="611560" y="1556792"/>
            <a:ext cx="6840760" cy="369332"/>
          </a:xfrm>
          <a:prstGeom prst="rect">
            <a:avLst/>
          </a:prstGeom>
          <a:noFill/>
        </p:spPr>
        <p:txBody>
          <a:bodyPr wrap="square" rtlCol="0">
            <a:spAutoFit/>
          </a:bodyPr>
          <a:lstStyle/>
          <a:p>
            <a:r>
              <a:rPr lang="en-US" altLang="ko-KR" dirty="0"/>
              <a:t>2010</a:t>
            </a:r>
            <a:r>
              <a:rPr lang="ko-KR" altLang="en-US" dirty="0"/>
              <a:t>년 이후 네이버  뉴스 등</a:t>
            </a:r>
          </a:p>
        </p:txBody>
      </p:sp>
    </p:spTree>
    <p:extLst>
      <p:ext uri="{BB962C8B-B14F-4D97-AF65-F5344CB8AC3E}">
        <p14:creationId xmlns:p14="http://schemas.microsoft.com/office/powerpoint/2010/main" val="294016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3E6CE11-AFBB-4766-A964-97EAC9A570F6}"/>
              </a:ext>
            </a:extLst>
          </p:cNvPr>
          <p:cNvSpPr txBox="1"/>
          <p:nvPr/>
        </p:nvSpPr>
        <p:spPr>
          <a:xfrm>
            <a:off x="323528" y="280785"/>
            <a:ext cx="5976664" cy="369332"/>
          </a:xfrm>
          <a:prstGeom prst="rect">
            <a:avLst/>
          </a:prstGeom>
          <a:noFill/>
        </p:spPr>
        <p:txBody>
          <a:bodyPr wrap="square" rtlCol="0">
            <a:spAutoFit/>
          </a:bodyPr>
          <a:lstStyle/>
          <a:p>
            <a:r>
              <a:rPr lang="ko-KR" altLang="en-US" dirty="0"/>
              <a:t>기업분석 시각</a:t>
            </a:r>
          </a:p>
        </p:txBody>
      </p:sp>
      <p:sp>
        <p:nvSpPr>
          <p:cNvPr id="3" name="TextBox 2">
            <a:extLst>
              <a:ext uri="{FF2B5EF4-FFF2-40B4-BE49-F238E27FC236}">
                <a16:creationId xmlns:a16="http://schemas.microsoft.com/office/drawing/2014/main" id="{932981E3-B2F9-47B2-890F-14B4C2A95D40}"/>
              </a:ext>
            </a:extLst>
          </p:cNvPr>
          <p:cNvSpPr txBox="1"/>
          <p:nvPr/>
        </p:nvSpPr>
        <p:spPr>
          <a:xfrm>
            <a:off x="395536" y="1198132"/>
            <a:ext cx="4680520" cy="1754326"/>
          </a:xfrm>
          <a:prstGeom prst="rect">
            <a:avLst/>
          </a:prstGeom>
          <a:noFill/>
        </p:spPr>
        <p:txBody>
          <a:bodyPr wrap="square" rtlCol="0">
            <a:spAutoFit/>
          </a:bodyPr>
          <a:lstStyle/>
          <a:p>
            <a:pPr marL="285750" indent="-285750">
              <a:buFont typeface="Wingdings" panose="05000000000000000000" pitchFamily="2" charset="2"/>
              <a:buChar char="Ø"/>
            </a:pPr>
            <a:r>
              <a:rPr lang="ko-KR" altLang="en-US" dirty="0"/>
              <a:t>거래소 상장기업 분석사례 살펴보기</a:t>
            </a:r>
            <a:endParaRPr lang="en-US" altLang="ko-KR" dirty="0"/>
          </a:p>
          <a:p>
            <a:r>
              <a:rPr lang="en-US" altLang="ko-KR" dirty="0"/>
              <a:t>(</a:t>
            </a:r>
            <a:r>
              <a:rPr lang="ko-KR" altLang="en-US" dirty="0"/>
              <a:t>삼성전자</a:t>
            </a:r>
            <a:r>
              <a:rPr lang="en-US" altLang="ko-KR" dirty="0"/>
              <a:t>)</a:t>
            </a:r>
          </a:p>
          <a:p>
            <a:endParaRPr lang="en-US" altLang="ko-KR" dirty="0"/>
          </a:p>
          <a:p>
            <a:endParaRPr lang="en-US" altLang="ko-KR" dirty="0"/>
          </a:p>
          <a:p>
            <a:r>
              <a:rPr lang="ko-KR" altLang="en-US" dirty="0">
                <a:highlight>
                  <a:srgbClr val="FFFF66"/>
                </a:highlight>
              </a:rPr>
              <a:t>재무비율 정보</a:t>
            </a:r>
            <a:r>
              <a:rPr lang="en-US" altLang="ko-KR" dirty="0">
                <a:highlight>
                  <a:srgbClr val="FFFF66"/>
                </a:highlight>
              </a:rPr>
              <a:t>(</a:t>
            </a:r>
            <a:r>
              <a:rPr lang="ko-KR" altLang="en-US" dirty="0">
                <a:highlight>
                  <a:srgbClr val="FFFF66"/>
                </a:highlight>
              </a:rPr>
              <a:t>구글</a:t>
            </a:r>
            <a:r>
              <a:rPr lang="en-US" altLang="ko-KR" dirty="0">
                <a:highlight>
                  <a:srgbClr val="FFFF66"/>
                </a:highlight>
              </a:rPr>
              <a:t>)</a:t>
            </a:r>
          </a:p>
          <a:p>
            <a:r>
              <a:rPr lang="ko-KR" altLang="en-US" dirty="0">
                <a:highlight>
                  <a:srgbClr val="FFFF66"/>
                </a:highlight>
              </a:rPr>
              <a:t>별도자료</a:t>
            </a:r>
            <a:r>
              <a:rPr lang="en-US" altLang="ko-KR" dirty="0">
                <a:highlight>
                  <a:srgbClr val="FFFF66"/>
                </a:highlight>
              </a:rPr>
              <a:t>(pdf)</a:t>
            </a:r>
            <a:endParaRPr lang="ko-KR" altLang="en-US" dirty="0">
              <a:highlight>
                <a:srgbClr val="FFFF66"/>
              </a:highlight>
            </a:endParaRPr>
          </a:p>
        </p:txBody>
      </p:sp>
    </p:spTree>
    <p:extLst>
      <p:ext uri="{BB962C8B-B14F-4D97-AF65-F5344CB8AC3E}">
        <p14:creationId xmlns:p14="http://schemas.microsoft.com/office/powerpoint/2010/main" val="3131029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B3E6CE11-AFBB-4766-A964-97EAC9A570F6}"/>
              </a:ext>
            </a:extLst>
          </p:cNvPr>
          <p:cNvSpPr txBox="1"/>
          <p:nvPr/>
        </p:nvSpPr>
        <p:spPr>
          <a:xfrm>
            <a:off x="381727" y="346152"/>
            <a:ext cx="5328592" cy="369332"/>
          </a:xfrm>
          <a:prstGeom prst="rect">
            <a:avLst/>
          </a:prstGeom>
          <a:noFill/>
        </p:spPr>
        <p:txBody>
          <a:bodyPr wrap="square" rtlCol="0">
            <a:spAutoFit/>
          </a:bodyPr>
          <a:lstStyle/>
          <a:p>
            <a:r>
              <a:rPr lang="ko-KR" altLang="en-US" dirty="0"/>
              <a:t>상장기업 신용등급</a:t>
            </a:r>
            <a:r>
              <a:rPr lang="en-US" altLang="ko-KR" dirty="0"/>
              <a:t>(</a:t>
            </a:r>
            <a:r>
              <a:rPr lang="ko-KR" altLang="en-US" dirty="0"/>
              <a:t>기업어음</a:t>
            </a:r>
            <a:r>
              <a:rPr lang="en-US" altLang="ko-KR" dirty="0"/>
              <a:t>, </a:t>
            </a:r>
            <a:r>
              <a:rPr lang="ko-KR" altLang="en-US" dirty="0"/>
              <a:t>회사채</a:t>
            </a:r>
            <a:r>
              <a:rPr lang="en-US" altLang="ko-KR" dirty="0"/>
              <a:t>) </a:t>
            </a:r>
            <a:r>
              <a:rPr lang="ko-KR" altLang="en-US" dirty="0"/>
              <a:t>현황</a:t>
            </a:r>
            <a:r>
              <a:rPr lang="en-US" altLang="ko-KR" dirty="0"/>
              <a:t>)</a:t>
            </a:r>
            <a:endParaRPr lang="ko-KR" altLang="en-US" dirty="0"/>
          </a:p>
        </p:txBody>
      </p:sp>
      <p:sp>
        <p:nvSpPr>
          <p:cNvPr id="3" name="TextBox 2">
            <a:extLst>
              <a:ext uri="{FF2B5EF4-FFF2-40B4-BE49-F238E27FC236}">
                <a16:creationId xmlns:a16="http://schemas.microsoft.com/office/drawing/2014/main" id="{932981E3-B2F9-47B2-890F-14B4C2A95D40}"/>
              </a:ext>
            </a:extLst>
          </p:cNvPr>
          <p:cNvSpPr txBox="1"/>
          <p:nvPr/>
        </p:nvSpPr>
        <p:spPr>
          <a:xfrm>
            <a:off x="467544" y="1268760"/>
            <a:ext cx="3024336"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1400" dirty="0"/>
              <a:t>유가증권시장 신용등급 사례</a:t>
            </a:r>
            <a:endParaRPr lang="en-US" altLang="ko-KR" sz="1400" dirty="0"/>
          </a:p>
          <a:p>
            <a:pPr marL="285750" indent="-285750">
              <a:buFont typeface="Wingdings" panose="05000000000000000000" pitchFamily="2" charset="2"/>
              <a:buChar char="Ø"/>
            </a:pPr>
            <a:r>
              <a:rPr lang="ko-KR" altLang="en-US" sz="1400" dirty="0"/>
              <a:t>코스닥기업 신용등급 사례</a:t>
            </a:r>
            <a:endParaRPr lang="en-US" altLang="ko-KR" sz="1400" dirty="0"/>
          </a:p>
          <a:p>
            <a:r>
              <a:rPr lang="ko-KR" altLang="en-US" sz="1400" dirty="0">
                <a:highlight>
                  <a:srgbClr val="FFFF66"/>
                </a:highlight>
              </a:rPr>
              <a:t>별도자료</a:t>
            </a:r>
            <a:r>
              <a:rPr lang="en-US" altLang="ko-KR" sz="1400" dirty="0">
                <a:highlight>
                  <a:srgbClr val="FFFF66"/>
                </a:highlight>
              </a:rPr>
              <a:t>(pdf)</a:t>
            </a:r>
            <a:endParaRPr lang="ko-KR" altLang="en-US" sz="1400" dirty="0">
              <a:highlight>
                <a:srgbClr val="FFFF66"/>
              </a:highlight>
            </a:endParaRPr>
          </a:p>
        </p:txBody>
      </p:sp>
    </p:spTree>
    <p:extLst>
      <p:ext uri="{BB962C8B-B14F-4D97-AF65-F5344CB8AC3E}">
        <p14:creationId xmlns:p14="http://schemas.microsoft.com/office/powerpoint/2010/main" val="532372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DEA8106A-69F1-4141-80DB-2290BF00F75F}"/>
              </a:ext>
            </a:extLst>
          </p:cNvPr>
          <p:cNvSpPr/>
          <p:nvPr/>
        </p:nvSpPr>
        <p:spPr>
          <a:xfrm>
            <a:off x="323528" y="980728"/>
            <a:ext cx="4572000" cy="461665"/>
          </a:xfrm>
          <a:prstGeom prst="rect">
            <a:avLst/>
          </a:prstGeom>
        </p:spPr>
        <p:txBody>
          <a:bodyPr>
            <a:spAutoFit/>
          </a:bodyPr>
          <a:lstStyle/>
          <a:p>
            <a:r>
              <a:rPr lang="en-US" altLang="ko-KR" sz="1200" dirty="0"/>
              <a:t>https://www.nicerating.com/disclosure/corporateCreditGrade.do?cmpCd=&amp;cond1=RANK&amp;cond2=NOTCH_GUBUN</a:t>
            </a:r>
            <a:endParaRPr lang="ko-KR" altLang="en-US" sz="1200" dirty="0"/>
          </a:p>
        </p:txBody>
      </p:sp>
      <p:sp>
        <p:nvSpPr>
          <p:cNvPr id="6" name="TextBox 5">
            <a:extLst>
              <a:ext uri="{FF2B5EF4-FFF2-40B4-BE49-F238E27FC236}">
                <a16:creationId xmlns:a16="http://schemas.microsoft.com/office/drawing/2014/main" id="{B88B6D98-2E9D-44CA-A624-D9490400D983}"/>
              </a:ext>
            </a:extLst>
          </p:cNvPr>
          <p:cNvSpPr txBox="1"/>
          <p:nvPr/>
        </p:nvSpPr>
        <p:spPr>
          <a:xfrm>
            <a:off x="323528" y="275842"/>
            <a:ext cx="3600400" cy="369332"/>
          </a:xfrm>
          <a:prstGeom prst="rect">
            <a:avLst/>
          </a:prstGeom>
          <a:noFill/>
        </p:spPr>
        <p:txBody>
          <a:bodyPr wrap="square" rtlCol="0">
            <a:spAutoFit/>
          </a:bodyPr>
          <a:lstStyle/>
          <a:p>
            <a:r>
              <a:rPr lang="en-US" altLang="ko-KR" dirty="0"/>
              <a:t>NICE</a:t>
            </a:r>
            <a:r>
              <a:rPr lang="ko-KR" altLang="en-US" dirty="0"/>
              <a:t>신용평가</a:t>
            </a:r>
          </a:p>
        </p:txBody>
      </p:sp>
      <p:pic>
        <p:nvPicPr>
          <p:cNvPr id="8" name="그림 7">
            <a:extLst>
              <a:ext uri="{FF2B5EF4-FFF2-40B4-BE49-F238E27FC236}">
                <a16:creationId xmlns:a16="http://schemas.microsoft.com/office/drawing/2014/main" id="{D18D1352-AC34-48E1-9067-D4F3FB9E1810}"/>
              </a:ext>
            </a:extLst>
          </p:cNvPr>
          <p:cNvPicPr>
            <a:picLocks noChangeAspect="1"/>
          </p:cNvPicPr>
          <p:nvPr/>
        </p:nvPicPr>
        <p:blipFill>
          <a:blip r:embed="rId2"/>
          <a:stretch>
            <a:fillRect/>
          </a:stretch>
        </p:blipFill>
        <p:spPr>
          <a:xfrm>
            <a:off x="244366" y="1566645"/>
            <a:ext cx="7712010" cy="4505562"/>
          </a:xfrm>
          <a:prstGeom prst="rect">
            <a:avLst/>
          </a:prstGeom>
        </p:spPr>
      </p:pic>
    </p:spTree>
    <p:extLst>
      <p:ext uri="{BB962C8B-B14F-4D97-AF65-F5344CB8AC3E}">
        <p14:creationId xmlns:p14="http://schemas.microsoft.com/office/powerpoint/2010/main" val="300044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DEA8106A-69F1-4141-80DB-2290BF00F75F}"/>
              </a:ext>
            </a:extLst>
          </p:cNvPr>
          <p:cNvSpPr/>
          <p:nvPr/>
        </p:nvSpPr>
        <p:spPr>
          <a:xfrm>
            <a:off x="323528" y="980728"/>
            <a:ext cx="4572000" cy="461665"/>
          </a:xfrm>
          <a:prstGeom prst="rect">
            <a:avLst/>
          </a:prstGeom>
        </p:spPr>
        <p:txBody>
          <a:bodyPr>
            <a:spAutoFit/>
          </a:bodyPr>
          <a:lstStyle/>
          <a:p>
            <a:r>
              <a:rPr lang="en-US" altLang="ko-KR" sz="1200" dirty="0"/>
              <a:t>https://www.nicerating.com/disclosure/corporateCreditGrade.do?cmpCd=&amp;cond1=RANK&amp;cond2=NOTCH_GUBUN</a:t>
            </a:r>
            <a:endParaRPr lang="ko-KR" altLang="en-US" sz="1200" dirty="0"/>
          </a:p>
        </p:txBody>
      </p:sp>
      <p:sp>
        <p:nvSpPr>
          <p:cNvPr id="6" name="TextBox 5">
            <a:extLst>
              <a:ext uri="{FF2B5EF4-FFF2-40B4-BE49-F238E27FC236}">
                <a16:creationId xmlns:a16="http://schemas.microsoft.com/office/drawing/2014/main" id="{B88B6D98-2E9D-44CA-A624-D9490400D983}"/>
              </a:ext>
            </a:extLst>
          </p:cNvPr>
          <p:cNvSpPr txBox="1"/>
          <p:nvPr/>
        </p:nvSpPr>
        <p:spPr>
          <a:xfrm>
            <a:off x="323528" y="275842"/>
            <a:ext cx="3600400" cy="369332"/>
          </a:xfrm>
          <a:prstGeom prst="rect">
            <a:avLst/>
          </a:prstGeom>
          <a:noFill/>
        </p:spPr>
        <p:txBody>
          <a:bodyPr wrap="square" rtlCol="0">
            <a:spAutoFit/>
          </a:bodyPr>
          <a:lstStyle/>
          <a:p>
            <a:r>
              <a:rPr lang="en-US" altLang="ko-KR" dirty="0"/>
              <a:t>NICE</a:t>
            </a:r>
            <a:r>
              <a:rPr lang="ko-KR" altLang="en-US" dirty="0"/>
              <a:t>신용평가</a:t>
            </a:r>
          </a:p>
        </p:txBody>
      </p:sp>
      <p:pic>
        <p:nvPicPr>
          <p:cNvPr id="8" name="그림 7">
            <a:extLst>
              <a:ext uri="{FF2B5EF4-FFF2-40B4-BE49-F238E27FC236}">
                <a16:creationId xmlns:a16="http://schemas.microsoft.com/office/drawing/2014/main" id="{D18D1352-AC34-48E1-9067-D4F3FB9E1810}"/>
              </a:ext>
            </a:extLst>
          </p:cNvPr>
          <p:cNvPicPr>
            <a:picLocks noChangeAspect="1"/>
          </p:cNvPicPr>
          <p:nvPr/>
        </p:nvPicPr>
        <p:blipFill>
          <a:blip r:embed="rId2"/>
          <a:stretch>
            <a:fillRect/>
          </a:stretch>
        </p:blipFill>
        <p:spPr>
          <a:xfrm>
            <a:off x="244366" y="1566645"/>
            <a:ext cx="7712010" cy="4505562"/>
          </a:xfrm>
          <a:prstGeom prst="rect">
            <a:avLst/>
          </a:prstGeom>
        </p:spPr>
      </p:pic>
    </p:spTree>
    <p:extLst>
      <p:ext uri="{BB962C8B-B14F-4D97-AF65-F5344CB8AC3E}">
        <p14:creationId xmlns:p14="http://schemas.microsoft.com/office/powerpoint/2010/main" val="358862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B88B6D98-2E9D-44CA-A624-D9490400D983}"/>
              </a:ext>
            </a:extLst>
          </p:cNvPr>
          <p:cNvSpPr txBox="1"/>
          <p:nvPr/>
        </p:nvSpPr>
        <p:spPr>
          <a:xfrm>
            <a:off x="323528" y="275842"/>
            <a:ext cx="3600400" cy="369332"/>
          </a:xfrm>
          <a:prstGeom prst="rect">
            <a:avLst/>
          </a:prstGeom>
          <a:noFill/>
        </p:spPr>
        <p:txBody>
          <a:bodyPr wrap="square" rtlCol="0">
            <a:spAutoFit/>
          </a:bodyPr>
          <a:lstStyle/>
          <a:p>
            <a:r>
              <a:rPr lang="en-US" altLang="ko-KR" dirty="0"/>
              <a:t>NICE</a:t>
            </a:r>
            <a:r>
              <a:rPr lang="ko-KR" altLang="en-US" dirty="0"/>
              <a:t>신용평가</a:t>
            </a:r>
          </a:p>
        </p:txBody>
      </p:sp>
      <p:sp>
        <p:nvSpPr>
          <p:cNvPr id="2" name="직사각형 1">
            <a:extLst>
              <a:ext uri="{FF2B5EF4-FFF2-40B4-BE49-F238E27FC236}">
                <a16:creationId xmlns:a16="http://schemas.microsoft.com/office/drawing/2014/main" id="{6FA7AB75-4B37-40CD-8062-B18C720A4D2D}"/>
              </a:ext>
            </a:extLst>
          </p:cNvPr>
          <p:cNvSpPr/>
          <p:nvPr/>
        </p:nvSpPr>
        <p:spPr>
          <a:xfrm>
            <a:off x="293931" y="908201"/>
            <a:ext cx="4572000" cy="276999"/>
          </a:xfrm>
          <a:prstGeom prst="rect">
            <a:avLst/>
          </a:prstGeom>
        </p:spPr>
        <p:txBody>
          <a:bodyPr>
            <a:spAutoFit/>
          </a:bodyPr>
          <a:lstStyle/>
          <a:p>
            <a:r>
              <a:rPr lang="en-US" altLang="ko-KR" sz="1200" dirty="0"/>
              <a:t>https://www.nicerating.com/disclosure/yearDefaultRates.do</a:t>
            </a:r>
            <a:endParaRPr lang="ko-KR" altLang="en-US" sz="1200" dirty="0"/>
          </a:p>
        </p:txBody>
      </p:sp>
      <p:pic>
        <p:nvPicPr>
          <p:cNvPr id="3" name="그림 2">
            <a:extLst>
              <a:ext uri="{FF2B5EF4-FFF2-40B4-BE49-F238E27FC236}">
                <a16:creationId xmlns:a16="http://schemas.microsoft.com/office/drawing/2014/main" id="{25DA6E64-667C-4787-B14C-3023FA262632}"/>
              </a:ext>
            </a:extLst>
          </p:cNvPr>
          <p:cNvPicPr>
            <a:picLocks noChangeAspect="1"/>
          </p:cNvPicPr>
          <p:nvPr/>
        </p:nvPicPr>
        <p:blipFill>
          <a:blip r:embed="rId2"/>
          <a:stretch>
            <a:fillRect/>
          </a:stretch>
        </p:blipFill>
        <p:spPr>
          <a:xfrm>
            <a:off x="323528" y="1185200"/>
            <a:ext cx="7920880" cy="4887006"/>
          </a:xfrm>
          <a:prstGeom prst="rect">
            <a:avLst/>
          </a:prstGeom>
        </p:spPr>
      </p:pic>
      <p:sp>
        <p:nvSpPr>
          <p:cNvPr id="8" name="직사각형 7">
            <a:extLst>
              <a:ext uri="{FF2B5EF4-FFF2-40B4-BE49-F238E27FC236}">
                <a16:creationId xmlns:a16="http://schemas.microsoft.com/office/drawing/2014/main" id="{3BDF9EDD-F613-4B48-9CE9-A10D820D76C1}"/>
              </a:ext>
            </a:extLst>
          </p:cNvPr>
          <p:cNvSpPr/>
          <p:nvPr/>
        </p:nvSpPr>
        <p:spPr>
          <a:xfrm>
            <a:off x="293931" y="6318415"/>
            <a:ext cx="7992888" cy="461665"/>
          </a:xfrm>
          <a:prstGeom prst="rect">
            <a:avLst/>
          </a:prstGeom>
        </p:spPr>
        <p:txBody>
          <a:bodyPr wrap="square">
            <a:spAutoFit/>
          </a:bodyPr>
          <a:lstStyle/>
          <a:p>
            <a:pPr fontAlgn="t">
              <a:buFont typeface="Arial" panose="020B0604020202020204" pitchFamily="34" charset="0"/>
              <a:buChar char="•"/>
            </a:pPr>
            <a:r>
              <a:rPr lang="ko-KR" altLang="en-US" sz="1200" b="1" dirty="0">
                <a:solidFill>
                  <a:srgbClr val="363636"/>
                </a:solidFill>
                <a:latin typeface="돋움" panose="020B0600000101010101" pitchFamily="50" charset="-127"/>
                <a:ea typeface="돋움" panose="020B0600000101010101" pitchFamily="50" charset="-127"/>
              </a:rPr>
              <a:t>부도의 정의 </a:t>
            </a:r>
            <a:r>
              <a:rPr lang="en-US" altLang="ko-KR" sz="1200" b="1" dirty="0">
                <a:solidFill>
                  <a:srgbClr val="363636"/>
                </a:solidFill>
                <a:latin typeface="돋움" panose="020B0600000101010101" pitchFamily="50" charset="-127"/>
                <a:ea typeface="돋움" panose="020B0600000101010101" pitchFamily="50" charset="-127"/>
              </a:rPr>
              <a:t>:</a:t>
            </a:r>
            <a:r>
              <a:rPr lang="ko-KR" altLang="en-US" sz="1200" dirty="0">
                <a:solidFill>
                  <a:srgbClr val="363636"/>
                </a:solidFill>
                <a:latin typeface="돋움" panose="020B0600000101010101" pitchFamily="50" charset="-127"/>
                <a:ea typeface="돋움" panose="020B0600000101010101" pitchFamily="50" charset="-127"/>
              </a:rPr>
              <a:t> 원리금의 적기상환이 이루어지지 않거나 기업회생절차</a:t>
            </a:r>
            <a:r>
              <a:rPr lang="en-US" altLang="ko-KR" sz="1200" dirty="0">
                <a:solidFill>
                  <a:srgbClr val="363636"/>
                </a:solidFill>
                <a:latin typeface="돋움" panose="020B0600000101010101" pitchFamily="50" charset="-127"/>
                <a:ea typeface="돋움" panose="020B0600000101010101" pitchFamily="50" charset="-127"/>
              </a:rPr>
              <a:t>, </a:t>
            </a:r>
            <a:r>
              <a:rPr lang="ko-KR" altLang="en-US" sz="1200" dirty="0">
                <a:solidFill>
                  <a:srgbClr val="363636"/>
                </a:solidFill>
                <a:latin typeface="돋움" panose="020B0600000101010101" pitchFamily="50" charset="-127"/>
                <a:ea typeface="돋움" panose="020B0600000101010101" pitchFamily="50" charset="-127"/>
              </a:rPr>
              <a:t>파산절차의 개시가 있는 경우로 한다</a:t>
            </a:r>
            <a:r>
              <a:rPr lang="en-US" altLang="ko-KR" sz="1200" dirty="0">
                <a:solidFill>
                  <a:srgbClr val="363636"/>
                </a:solidFill>
                <a:latin typeface="돋움" panose="020B0600000101010101" pitchFamily="50" charset="-127"/>
                <a:ea typeface="돋움" panose="020B0600000101010101" pitchFamily="50" charset="-127"/>
              </a:rPr>
              <a:t>. [</a:t>
            </a:r>
            <a:r>
              <a:rPr lang="ko-KR" altLang="en-US" sz="1200" dirty="0">
                <a:solidFill>
                  <a:srgbClr val="363636"/>
                </a:solidFill>
                <a:latin typeface="돋움" panose="020B0600000101010101" pitchFamily="50" charset="-127"/>
                <a:ea typeface="돋움" panose="020B0600000101010101" pitchFamily="50" charset="-127"/>
              </a:rPr>
              <a:t>금융투자규정 제 </a:t>
            </a:r>
            <a:r>
              <a:rPr lang="en-US" altLang="ko-KR" sz="1200" dirty="0">
                <a:solidFill>
                  <a:srgbClr val="363636"/>
                </a:solidFill>
                <a:latin typeface="돋움" panose="020B0600000101010101" pitchFamily="50" charset="-127"/>
                <a:ea typeface="돋움" panose="020B0600000101010101" pitchFamily="50" charset="-127"/>
              </a:rPr>
              <a:t>8-19</a:t>
            </a:r>
            <a:r>
              <a:rPr lang="ko-KR" altLang="en-US" sz="1200" dirty="0">
                <a:solidFill>
                  <a:srgbClr val="363636"/>
                </a:solidFill>
                <a:latin typeface="돋움" panose="020B0600000101010101" pitchFamily="50" charset="-127"/>
                <a:ea typeface="돋움" panose="020B0600000101010101" pitchFamily="50" charset="-127"/>
              </a:rPr>
              <a:t>조의 </a:t>
            </a:r>
            <a:r>
              <a:rPr lang="en-US" altLang="ko-KR" sz="1200" dirty="0">
                <a:solidFill>
                  <a:srgbClr val="363636"/>
                </a:solidFill>
                <a:latin typeface="돋움" panose="020B0600000101010101" pitchFamily="50" charset="-127"/>
                <a:ea typeface="돋움" panose="020B0600000101010101" pitchFamily="50" charset="-127"/>
              </a:rPr>
              <a:t>9 3</a:t>
            </a:r>
            <a:r>
              <a:rPr lang="ko-KR" altLang="en-US" sz="1200" dirty="0">
                <a:solidFill>
                  <a:srgbClr val="363636"/>
                </a:solidFill>
                <a:latin typeface="돋움" panose="020B0600000101010101" pitchFamily="50" charset="-127"/>
                <a:ea typeface="돋움" panose="020B0600000101010101" pitchFamily="50" charset="-127"/>
              </a:rPr>
              <a:t>의</a:t>
            </a:r>
            <a:r>
              <a:rPr lang="en-US" altLang="ko-KR" sz="1200" dirty="0">
                <a:solidFill>
                  <a:srgbClr val="363636"/>
                </a:solidFill>
                <a:latin typeface="돋움" panose="020B0600000101010101" pitchFamily="50" charset="-127"/>
                <a:ea typeface="돋움" panose="020B0600000101010101" pitchFamily="50" charset="-127"/>
              </a:rPr>
              <a:t>2]</a:t>
            </a:r>
            <a:endParaRPr lang="en-US" altLang="ko-KR" sz="1200" b="0" i="0" dirty="0">
              <a:solidFill>
                <a:srgbClr val="363636"/>
              </a:solidFill>
              <a:effectLst/>
              <a:latin typeface="돋움" panose="020B0600000101010101" pitchFamily="50" charset="-127"/>
              <a:ea typeface="돋움" panose="020B0600000101010101" pitchFamily="50" charset="-127"/>
            </a:endParaRPr>
          </a:p>
        </p:txBody>
      </p:sp>
    </p:spTree>
    <p:extLst>
      <p:ext uri="{BB962C8B-B14F-4D97-AF65-F5344CB8AC3E}">
        <p14:creationId xmlns:p14="http://schemas.microsoft.com/office/powerpoint/2010/main" val="399844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84C29D16-67E7-45F7-AB12-0D4B290F9810}"/>
              </a:ext>
            </a:extLst>
          </p:cNvPr>
          <p:cNvPicPr>
            <a:picLocks noChangeAspect="1"/>
          </p:cNvPicPr>
          <p:nvPr/>
        </p:nvPicPr>
        <p:blipFill>
          <a:blip r:embed="rId2"/>
          <a:stretch>
            <a:fillRect/>
          </a:stretch>
        </p:blipFill>
        <p:spPr>
          <a:xfrm>
            <a:off x="395537" y="1124744"/>
            <a:ext cx="6912768" cy="2891525"/>
          </a:xfrm>
          <a:prstGeom prst="rect">
            <a:avLst/>
          </a:prstGeom>
        </p:spPr>
      </p:pic>
      <p:sp>
        <p:nvSpPr>
          <p:cNvPr id="3" name="직사각형 2">
            <a:extLst>
              <a:ext uri="{FF2B5EF4-FFF2-40B4-BE49-F238E27FC236}">
                <a16:creationId xmlns:a16="http://schemas.microsoft.com/office/drawing/2014/main" id="{24A8CF59-B1BB-4103-AD30-A8A78A5BEA07}"/>
              </a:ext>
            </a:extLst>
          </p:cNvPr>
          <p:cNvSpPr/>
          <p:nvPr/>
        </p:nvSpPr>
        <p:spPr>
          <a:xfrm>
            <a:off x="516739" y="266224"/>
            <a:ext cx="2954655" cy="369332"/>
          </a:xfrm>
          <a:prstGeom prst="rect">
            <a:avLst/>
          </a:prstGeom>
        </p:spPr>
        <p:txBody>
          <a:bodyPr wrap="none">
            <a:spAutoFit/>
          </a:bodyPr>
          <a:lstStyle/>
          <a:p>
            <a:r>
              <a:rPr lang="ko-KR" altLang="en-US" dirty="0"/>
              <a:t>분석 결과 전개 방안 개념도</a:t>
            </a:r>
          </a:p>
        </p:txBody>
      </p:sp>
      <p:sp>
        <p:nvSpPr>
          <p:cNvPr id="6" name="직사각형 5">
            <a:extLst>
              <a:ext uri="{FF2B5EF4-FFF2-40B4-BE49-F238E27FC236}">
                <a16:creationId xmlns:a16="http://schemas.microsoft.com/office/drawing/2014/main" id="{093DC008-6F6E-42F5-A06F-21E19AED5773}"/>
              </a:ext>
            </a:extLst>
          </p:cNvPr>
          <p:cNvSpPr/>
          <p:nvPr/>
        </p:nvSpPr>
        <p:spPr>
          <a:xfrm>
            <a:off x="526599" y="4208647"/>
            <a:ext cx="6912768" cy="646331"/>
          </a:xfrm>
          <a:prstGeom prst="rect">
            <a:avLst/>
          </a:prstGeom>
        </p:spPr>
        <p:txBody>
          <a:bodyPr wrap="square">
            <a:spAutoFit/>
          </a:bodyPr>
          <a:lstStyle/>
          <a:p>
            <a:r>
              <a:rPr lang="ko-KR" altLang="en-US" sz="1200" dirty="0"/>
              <a:t>분석 결과를 활용할 수 있는 소프트웨어 아키텍처를 구성하고</a:t>
            </a:r>
            <a:r>
              <a:rPr lang="en-US" altLang="ko-KR" sz="1200" dirty="0"/>
              <a:t>, </a:t>
            </a:r>
          </a:p>
          <a:p>
            <a:r>
              <a:rPr lang="ko-KR" altLang="en-US" sz="1200" dirty="0"/>
              <a:t>내부 빅데이터 분석 플랫폼 및 외부 데이터와 연계할 수 있는 </a:t>
            </a:r>
            <a:r>
              <a:rPr lang="en-US" altLang="ko-KR" sz="1200" dirty="0"/>
              <a:t>EAI(Enterprise Application Integration)</a:t>
            </a:r>
            <a:r>
              <a:rPr lang="ko-KR" altLang="en-US" sz="1200" dirty="0"/>
              <a:t>와 </a:t>
            </a:r>
            <a:r>
              <a:rPr lang="en-US" altLang="ko-KR" sz="1200" dirty="0"/>
              <a:t>B2Bi(Biz to Biz Integration) </a:t>
            </a:r>
            <a:r>
              <a:rPr lang="ko-KR" altLang="en-US" sz="1200" dirty="0"/>
              <a:t>아키텍처를 설계</a:t>
            </a:r>
          </a:p>
        </p:txBody>
      </p:sp>
    </p:spTree>
    <p:extLst>
      <p:ext uri="{BB962C8B-B14F-4D97-AF65-F5344CB8AC3E}">
        <p14:creationId xmlns:p14="http://schemas.microsoft.com/office/powerpoint/2010/main" val="376646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F61CFF20-BAF4-4B13-9FCD-DB15A1B3190F}"/>
              </a:ext>
            </a:extLst>
          </p:cNvPr>
          <p:cNvSpPr/>
          <p:nvPr/>
        </p:nvSpPr>
        <p:spPr>
          <a:xfrm>
            <a:off x="395536" y="275842"/>
            <a:ext cx="3339376" cy="369332"/>
          </a:xfrm>
          <a:prstGeom prst="rect">
            <a:avLst/>
          </a:prstGeom>
        </p:spPr>
        <p:txBody>
          <a:bodyPr wrap="none">
            <a:spAutoFit/>
          </a:bodyPr>
          <a:lstStyle/>
          <a:p>
            <a:r>
              <a:rPr lang="ko-KR" altLang="en-US" dirty="0"/>
              <a:t>일일 팀 수행 보고서</a:t>
            </a:r>
            <a:r>
              <a:rPr lang="en-US" altLang="ko-KR" dirty="0"/>
              <a:t>(</a:t>
            </a:r>
            <a:r>
              <a:rPr lang="ko-KR" altLang="en-US" dirty="0"/>
              <a:t>별도 양식</a:t>
            </a:r>
            <a:r>
              <a:rPr lang="en-US" altLang="ko-KR" dirty="0"/>
              <a:t>)</a:t>
            </a:r>
            <a:endParaRPr lang="ko-KR" altLang="en-US" dirty="0"/>
          </a:p>
        </p:txBody>
      </p:sp>
    </p:spTree>
    <p:extLst>
      <p:ext uri="{BB962C8B-B14F-4D97-AF65-F5344CB8AC3E}">
        <p14:creationId xmlns:p14="http://schemas.microsoft.com/office/powerpoint/2010/main" val="3706434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4</a:t>
            </a:r>
            <a:endParaRPr lang="ko-KR" altLang="en-US" sz="1400" dirty="0">
              <a:solidFill>
                <a:schemeClr val="bg1">
                  <a:lumMod val="75000"/>
                </a:schemeClr>
              </a:solidFill>
              <a:latin typeface="+mn-ea"/>
              <a:ea typeface="+mn-ea"/>
            </a:endParaRPr>
          </a:p>
        </p:txBody>
      </p:sp>
      <p:sp>
        <p:nvSpPr>
          <p:cNvPr id="2" name="직사각형 1">
            <a:extLst>
              <a:ext uri="{FF2B5EF4-FFF2-40B4-BE49-F238E27FC236}">
                <a16:creationId xmlns:a16="http://schemas.microsoft.com/office/drawing/2014/main" id="{AC24C1F5-A82A-499D-BA10-EDC3936BCE78}"/>
              </a:ext>
            </a:extLst>
          </p:cNvPr>
          <p:cNvSpPr/>
          <p:nvPr/>
        </p:nvSpPr>
        <p:spPr>
          <a:xfrm>
            <a:off x="223084" y="1124744"/>
            <a:ext cx="8525380" cy="4077719"/>
          </a:xfrm>
          <a:prstGeom prst="rect">
            <a:avLst/>
          </a:prstGeom>
        </p:spPr>
        <p:txBody>
          <a:bodyPr wrap="square">
            <a:spAutoFit/>
          </a:bodyPr>
          <a:lstStyle/>
          <a:p>
            <a:pPr algn="just" fontAlgn="base">
              <a:lnSpc>
                <a:spcPct val="130000"/>
              </a:lnSpc>
            </a:pPr>
            <a:r>
              <a:rPr lang="en-US" altLang="ko-KR" sz="1200" kern="0" dirty="0">
                <a:solidFill>
                  <a:srgbClr val="000000"/>
                </a:solidFill>
                <a:latin typeface="+mn-ea"/>
              </a:rPr>
              <a:t>&lt;</a:t>
            </a:r>
            <a:r>
              <a:rPr lang="ko-KR" altLang="en-US" sz="1200" kern="0" dirty="0">
                <a:solidFill>
                  <a:srgbClr val="000000"/>
                </a:solidFill>
                <a:latin typeface="+mn-ea"/>
              </a:rPr>
              <a:t>출처</a:t>
            </a:r>
            <a:r>
              <a:rPr lang="en-US" altLang="ko-KR" sz="1200" kern="0" dirty="0">
                <a:solidFill>
                  <a:srgbClr val="000000"/>
                </a:solidFill>
                <a:latin typeface="+mn-ea"/>
              </a:rPr>
              <a:t>&gt;</a:t>
            </a:r>
            <a:r>
              <a:rPr lang="en-US" altLang="ko-KR" sz="1200" kern="0" spc="-40" dirty="0" err="1">
                <a:solidFill>
                  <a:srgbClr val="000000"/>
                </a:solidFill>
                <a:latin typeface="+mn-ea"/>
              </a:rPr>
              <a:t>Kocagil</a:t>
            </a:r>
            <a:r>
              <a:rPr lang="en-US" altLang="ko-KR" sz="1200" kern="0" spc="-40" dirty="0">
                <a:solidFill>
                  <a:srgbClr val="000000"/>
                </a:solidFill>
                <a:latin typeface="+mn-ea"/>
              </a:rPr>
              <a:t>, E. Ahmet, Jean Rhee, Jeff Bohn, &amp; Shota Ishii,</a:t>
            </a:r>
            <a:r>
              <a:rPr lang="ko-KR" altLang="en-US" sz="1200" kern="0" spc="-10" dirty="0">
                <a:solidFill>
                  <a:srgbClr val="000000"/>
                </a:solidFill>
                <a:latin typeface="+mn-ea"/>
              </a:rPr>
              <a:t> “</a:t>
            </a:r>
            <a:r>
              <a:rPr lang="en-US" altLang="ko-KR" sz="1200" kern="0" spc="-10" dirty="0">
                <a:solidFill>
                  <a:srgbClr val="000000"/>
                </a:solidFill>
                <a:latin typeface="+mn-ea"/>
              </a:rPr>
              <a:t>Moody's </a:t>
            </a:r>
            <a:r>
              <a:rPr lang="en-US" altLang="ko-KR" sz="1200" kern="0" spc="-10" dirty="0" err="1">
                <a:solidFill>
                  <a:srgbClr val="000000"/>
                </a:solidFill>
                <a:latin typeface="+mn-ea"/>
              </a:rPr>
              <a:t>RiskCalc</a:t>
            </a:r>
            <a:endParaRPr lang="ko-KR" altLang="en-US" sz="1200" kern="0" dirty="0">
              <a:solidFill>
                <a:srgbClr val="000000"/>
              </a:solidFill>
              <a:latin typeface="+mn-ea"/>
            </a:endParaRPr>
          </a:p>
          <a:p>
            <a:pPr algn="just" fontAlgn="base">
              <a:lnSpc>
                <a:spcPct val="130000"/>
              </a:lnSpc>
            </a:pPr>
            <a:r>
              <a:rPr lang="en-US" altLang="ko-KR" sz="1200" kern="0" spc="-10" dirty="0">
                <a:solidFill>
                  <a:srgbClr val="000000"/>
                </a:solidFill>
                <a:latin typeface="+mn-ea"/>
              </a:rPr>
              <a:t>for Private companies: Korea,”</a:t>
            </a:r>
            <a:r>
              <a:rPr lang="ko-KR" altLang="en-US" sz="1200" kern="0" dirty="0">
                <a:solidFill>
                  <a:srgbClr val="000000"/>
                </a:solidFill>
                <a:latin typeface="+mn-ea"/>
              </a:rPr>
              <a:t> </a:t>
            </a:r>
            <a:r>
              <a:rPr lang="en-US" altLang="ko-KR" sz="1200" kern="0" dirty="0">
                <a:solidFill>
                  <a:srgbClr val="000000"/>
                </a:solidFill>
                <a:latin typeface="+mn-ea"/>
              </a:rPr>
              <a:t>Moody's Investors Service, May 2003.</a:t>
            </a:r>
            <a:endParaRPr lang="ko-KR" altLang="en-US" sz="1200" kern="0" dirty="0">
              <a:solidFill>
                <a:srgbClr val="000000"/>
              </a:solidFill>
              <a:latin typeface="+mn-ea"/>
            </a:endParaRPr>
          </a:p>
          <a:p>
            <a:pPr algn="just" fontAlgn="base">
              <a:lnSpc>
                <a:spcPct val="130000"/>
              </a:lnSpc>
            </a:pPr>
            <a:r>
              <a:rPr lang="en-US" altLang="ko-KR" sz="1200" kern="0" dirty="0">
                <a:solidFill>
                  <a:srgbClr val="000000"/>
                </a:solidFill>
                <a:latin typeface="+mn-ea"/>
              </a:rPr>
              <a:t>― </a:t>
            </a:r>
            <a:r>
              <a:rPr lang="ko-KR" altLang="en-US" sz="1200" kern="0" dirty="0">
                <a:solidFill>
                  <a:srgbClr val="000000"/>
                </a:solidFill>
                <a:latin typeface="+mn-ea"/>
              </a:rPr>
              <a:t>부도예측모형이 사용가능하기 위해서는 다음 </a:t>
            </a:r>
            <a:r>
              <a:rPr lang="en-US" altLang="ko-KR" sz="1200" kern="0" dirty="0">
                <a:solidFill>
                  <a:srgbClr val="000000"/>
                </a:solidFill>
                <a:latin typeface="+mn-ea"/>
              </a:rPr>
              <a:t>4</a:t>
            </a:r>
            <a:r>
              <a:rPr lang="ko-KR" altLang="en-US" sz="1200" kern="0" dirty="0">
                <a:solidFill>
                  <a:srgbClr val="000000"/>
                </a:solidFill>
                <a:latin typeface="+mn-ea"/>
              </a:rPr>
              <a:t>가지 조건을 충족시켜야 함</a:t>
            </a:r>
          </a:p>
          <a:p>
            <a:pPr algn="just" fontAlgn="base">
              <a:lnSpc>
                <a:spcPct val="200000"/>
              </a:lnSpc>
            </a:pPr>
            <a:r>
              <a:rPr lang="en-US" altLang="ko-KR" sz="1200" kern="0" dirty="0">
                <a:solidFill>
                  <a:srgbClr val="000000"/>
                </a:solidFill>
                <a:highlight>
                  <a:srgbClr val="FFFF00"/>
                </a:highlight>
                <a:latin typeface="+mn-ea"/>
              </a:rPr>
              <a:t>(1) </a:t>
            </a:r>
            <a:r>
              <a:rPr lang="ko-KR" altLang="en-US" sz="1200" kern="0" dirty="0">
                <a:solidFill>
                  <a:srgbClr val="000000"/>
                </a:solidFill>
                <a:highlight>
                  <a:srgbClr val="FFFF00"/>
                </a:highlight>
                <a:latin typeface="+mn-ea"/>
              </a:rPr>
              <a:t>모형을 이해하기가 용이하여야 함 </a:t>
            </a:r>
            <a:r>
              <a:rPr lang="en-US" altLang="ko-KR" sz="1200" kern="0" dirty="0">
                <a:solidFill>
                  <a:srgbClr val="000000"/>
                </a:solidFill>
                <a:latin typeface="+mn-ea"/>
              </a:rPr>
              <a:t>: </a:t>
            </a:r>
            <a:r>
              <a:rPr lang="ko-KR" altLang="en-US" sz="1200" kern="0" dirty="0">
                <a:solidFill>
                  <a:srgbClr val="000000"/>
                </a:solidFill>
                <a:latin typeface="+mn-ea"/>
              </a:rPr>
              <a:t>최고경영층은 물론 실제 심사 업무를 담당하는 심사역은 부도예측모형의 설명변수</a:t>
            </a:r>
            <a:r>
              <a:rPr lang="en-US" altLang="ko-KR" sz="1200" kern="0" dirty="0">
                <a:solidFill>
                  <a:srgbClr val="000000"/>
                </a:solidFill>
                <a:latin typeface="+mn-ea"/>
              </a:rPr>
              <a:t>, </a:t>
            </a:r>
            <a:r>
              <a:rPr lang="ko-KR" altLang="en-US" sz="1200" kern="0" dirty="0">
                <a:solidFill>
                  <a:srgbClr val="000000"/>
                </a:solidFill>
                <a:latin typeface="+mn-ea"/>
              </a:rPr>
              <a:t>작동 방식 등을 이해하고 있어야 함</a:t>
            </a:r>
            <a:r>
              <a:rPr lang="en-US" altLang="ko-KR" sz="1200" kern="0" dirty="0">
                <a:solidFill>
                  <a:srgbClr val="000000"/>
                </a:solidFill>
                <a:latin typeface="+mn-ea"/>
              </a:rPr>
              <a:t>. </a:t>
            </a:r>
            <a:r>
              <a:rPr lang="ko-KR" altLang="en-US" sz="1200" kern="0" dirty="0">
                <a:solidFill>
                  <a:srgbClr val="000000"/>
                </a:solidFill>
                <a:latin typeface="+mn-ea"/>
              </a:rPr>
              <a:t>모형에 대한 이해가 부족할 경우 모형의 결과값을 적절하게 해석하기가 현실적으로 곤란함</a:t>
            </a:r>
          </a:p>
          <a:p>
            <a:pPr algn="just" fontAlgn="base">
              <a:lnSpc>
                <a:spcPct val="200000"/>
              </a:lnSpc>
            </a:pPr>
            <a:r>
              <a:rPr lang="en-US" altLang="ko-KR" sz="1200" kern="0" dirty="0">
                <a:solidFill>
                  <a:srgbClr val="000000"/>
                </a:solidFill>
                <a:highlight>
                  <a:srgbClr val="FFFF00"/>
                </a:highlight>
                <a:latin typeface="+mn-ea"/>
              </a:rPr>
              <a:t>(2) </a:t>
            </a:r>
            <a:r>
              <a:rPr lang="ko-KR" altLang="en-US" sz="1200" kern="0" dirty="0">
                <a:solidFill>
                  <a:srgbClr val="000000"/>
                </a:solidFill>
                <a:highlight>
                  <a:srgbClr val="FFFF00"/>
                </a:highlight>
                <a:latin typeface="+mn-ea"/>
              </a:rPr>
              <a:t>모형의 예측력이 높아야 함</a:t>
            </a:r>
            <a:r>
              <a:rPr lang="en-US" altLang="ko-KR" sz="1200" kern="0" dirty="0">
                <a:solidFill>
                  <a:srgbClr val="000000"/>
                </a:solidFill>
                <a:latin typeface="+mn-ea"/>
              </a:rPr>
              <a:t>. : </a:t>
            </a:r>
            <a:r>
              <a:rPr lang="ko-KR" altLang="en-US" sz="1200" kern="0" dirty="0">
                <a:solidFill>
                  <a:srgbClr val="000000"/>
                </a:solidFill>
                <a:latin typeface="+mn-ea"/>
              </a:rPr>
              <a:t>부도예측모형의 예측력이 낮을 경우 실제 신용공여 </a:t>
            </a:r>
            <a:r>
              <a:rPr lang="ko-KR" altLang="en-US" sz="1200" kern="0" dirty="0" err="1">
                <a:solidFill>
                  <a:srgbClr val="000000"/>
                </a:solidFill>
                <a:latin typeface="+mn-ea"/>
              </a:rPr>
              <a:t>심사시</a:t>
            </a:r>
            <a:r>
              <a:rPr lang="ko-KR" altLang="en-US" sz="1200" kern="0" dirty="0">
                <a:solidFill>
                  <a:srgbClr val="000000"/>
                </a:solidFill>
                <a:latin typeface="+mn-ea"/>
              </a:rPr>
              <a:t> 이용할 수 없음</a:t>
            </a:r>
          </a:p>
          <a:p>
            <a:pPr algn="just" fontAlgn="base">
              <a:lnSpc>
                <a:spcPct val="200000"/>
              </a:lnSpc>
            </a:pPr>
            <a:r>
              <a:rPr lang="en-US" altLang="ko-KR" sz="1200" kern="0" dirty="0">
                <a:solidFill>
                  <a:srgbClr val="000000"/>
                </a:solidFill>
                <a:highlight>
                  <a:srgbClr val="FFFF00"/>
                </a:highlight>
                <a:latin typeface="+mn-ea"/>
              </a:rPr>
              <a:t>(3) </a:t>
            </a:r>
            <a:r>
              <a:rPr lang="ko-KR" altLang="en-US" sz="1200" kern="0" dirty="0">
                <a:solidFill>
                  <a:srgbClr val="000000"/>
                </a:solidFill>
                <a:highlight>
                  <a:srgbClr val="FFFF00"/>
                </a:highlight>
                <a:latin typeface="+mn-ea"/>
              </a:rPr>
              <a:t>모형의 유효성이 검증되어야 됨</a:t>
            </a:r>
            <a:r>
              <a:rPr lang="en-US" altLang="ko-KR" sz="1200" kern="0" dirty="0">
                <a:solidFill>
                  <a:srgbClr val="000000"/>
                </a:solidFill>
                <a:latin typeface="+mn-ea"/>
              </a:rPr>
              <a:t>. : </a:t>
            </a:r>
            <a:r>
              <a:rPr lang="ko-KR" altLang="en-US" sz="1200" kern="0" dirty="0">
                <a:solidFill>
                  <a:srgbClr val="000000"/>
                </a:solidFill>
                <a:latin typeface="+mn-ea"/>
              </a:rPr>
              <a:t>모형 </a:t>
            </a:r>
            <a:r>
              <a:rPr lang="ko-KR" altLang="en-US" sz="1200" kern="0" dirty="0" err="1">
                <a:solidFill>
                  <a:srgbClr val="000000"/>
                </a:solidFill>
                <a:latin typeface="+mn-ea"/>
              </a:rPr>
              <a:t>개발시</a:t>
            </a:r>
            <a:r>
              <a:rPr lang="ko-KR" altLang="en-US" sz="1200" kern="0" dirty="0">
                <a:solidFill>
                  <a:srgbClr val="000000"/>
                </a:solidFill>
                <a:latin typeface="+mn-ea"/>
              </a:rPr>
              <a:t> 이용된 표본 뿐만 아니라 표본 외 샘플을 대상으로도 모형의 유효성이 검증됨으로써 모형의 안정성과 정확성이 확인되어야 함</a:t>
            </a:r>
          </a:p>
          <a:p>
            <a:pPr algn="just" fontAlgn="base">
              <a:lnSpc>
                <a:spcPct val="200000"/>
              </a:lnSpc>
            </a:pPr>
            <a:r>
              <a:rPr lang="en-US" altLang="ko-KR" sz="1200" kern="0" dirty="0">
                <a:solidFill>
                  <a:srgbClr val="000000"/>
                </a:solidFill>
                <a:highlight>
                  <a:srgbClr val="FFFF00"/>
                </a:highlight>
                <a:latin typeface="+mn-ea"/>
              </a:rPr>
              <a:t>(4) </a:t>
            </a:r>
            <a:r>
              <a:rPr lang="ko-KR" altLang="en-US" sz="1200" kern="0" dirty="0">
                <a:solidFill>
                  <a:srgbClr val="000000"/>
                </a:solidFill>
                <a:highlight>
                  <a:srgbClr val="FFFF00"/>
                </a:highlight>
                <a:latin typeface="+mn-ea"/>
              </a:rPr>
              <a:t>부도예측 모형은 부도확률</a:t>
            </a:r>
            <a:r>
              <a:rPr lang="en-US" altLang="ko-KR" sz="1200" kern="0" dirty="0">
                <a:solidFill>
                  <a:srgbClr val="000000"/>
                </a:solidFill>
                <a:highlight>
                  <a:srgbClr val="FFFF00"/>
                </a:highlight>
                <a:latin typeface="+mn-ea"/>
              </a:rPr>
              <a:t>(PD)</a:t>
            </a:r>
            <a:r>
              <a:rPr lang="ko-KR" altLang="en-US" sz="1200" kern="0" dirty="0">
                <a:solidFill>
                  <a:srgbClr val="000000"/>
                </a:solidFill>
                <a:highlight>
                  <a:srgbClr val="FFFF00"/>
                </a:highlight>
                <a:latin typeface="+mn-ea"/>
              </a:rPr>
              <a:t>에 </a:t>
            </a:r>
            <a:r>
              <a:rPr lang="ko-KR" altLang="en-US" sz="1200" kern="0" dirty="0" err="1">
                <a:solidFill>
                  <a:srgbClr val="000000"/>
                </a:solidFill>
                <a:highlight>
                  <a:srgbClr val="FFFF00"/>
                </a:highlight>
                <a:latin typeface="+mn-ea"/>
              </a:rPr>
              <a:t>매핑될</a:t>
            </a:r>
            <a:r>
              <a:rPr lang="ko-KR" altLang="en-US" sz="1200" kern="0" dirty="0">
                <a:solidFill>
                  <a:srgbClr val="000000"/>
                </a:solidFill>
                <a:highlight>
                  <a:srgbClr val="FFFF00"/>
                </a:highlight>
                <a:latin typeface="+mn-ea"/>
              </a:rPr>
              <a:t> 수 있어야 함 </a:t>
            </a:r>
            <a:r>
              <a:rPr lang="en-US" altLang="ko-KR" sz="1200" kern="0" dirty="0">
                <a:solidFill>
                  <a:srgbClr val="000000"/>
                </a:solidFill>
                <a:latin typeface="+mn-ea"/>
              </a:rPr>
              <a:t>: </a:t>
            </a:r>
            <a:r>
              <a:rPr lang="ko-KR" altLang="en-US" sz="1200" kern="0" dirty="0">
                <a:solidFill>
                  <a:srgbClr val="000000"/>
                </a:solidFill>
                <a:latin typeface="+mn-ea"/>
              </a:rPr>
              <a:t>매핑이 불가능한 부도예측 모형도 신용을 공여하거나 거절하는 경우에 이용될 수 있음</a:t>
            </a:r>
            <a:r>
              <a:rPr lang="en-US" altLang="ko-KR" sz="1200" kern="0" dirty="0">
                <a:solidFill>
                  <a:srgbClr val="000000"/>
                </a:solidFill>
                <a:latin typeface="+mn-ea"/>
              </a:rPr>
              <a:t>. </a:t>
            </a:r>
            <a:r>
              <a:rPr lang="ko-KR" altLang="en-US" sz="1200" kern="0" dirty="0">
                <a:solidFill>
                  <a:srgbClr val="000000"/>
                </a:solidFill>
                <a:latin typeface="+mn-ea"/>
              </a:rPr>
              <a:t>그러나 부도확률로 </a:t>
            </a:r>
            <a:r>
              <a:rPr lang="ko-KR" altLang="en-US" sz="1200" kern="0" dirty="0" err="1">
                <a:solidFill>
                  <a:srgbClr val="000000"/>
                </a:solidFill>
                <a:latin typeface="+mn-ea"/>
              </a:rPr>
              <a:t>매핑되지</a:t>
            </a:r>
            <a:r>
              <a:rPr lang="ko-KR" altLang="en-US" sz="1200" kern="0" dirty="0">
                <a:solidFill>
                  <a:srgbClr val="000000"/>
                </a:solidFill>
                <a:latin typeface="+mn-ea"/>
              </a:rPr>
              <a:t> 않은 모형의 경우에는 대출금리 결정이나 금융기관의 자기자본 설정을 위한 모형으로 이용하기에는 곤란함</a:t>
            </a:r>
            <a:endParaRPr lang="ko-KR" altLang="en-US" sz="1200" kern="0" spc="0" dirty="0">
              <a:solidFill>
                <a:srgbClr val="000000"/>
              </a:solidFill>
              <a:effectLst/>
              <a:latin typeface="+mn-ea"/>
            </a:endParaRPr>
          </a:p>
        </p:txBody>
      </p:sp>
      <p:sp>
        <p:nvSpPr>
          <p:cNvPr id="3" name="직사각형 2">
            <a:extLst>
              <a:ext uri="{FF2B5EF4-FFF2-40B4-BE49-F238E27FC236}">
                <a16:creationId xmlns:a16="http://schemas.microsoft.com/office/drawing/2014/main" id="{CD163A25-C0E3-4D0C-94BF-2BD8322002B4}"/>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부도예측 모형이 갖추어야 할 일반적인 속성</a:t>
            </a:r>
            <a:endParaRPr lang="ko-KR" altLang="en-US" sz="1200" kern="0" dirty="0">
              <a:solidFill>
                <a:srgbClr val="000000"/>
              </a:solidFill>
              <a:latin typeface="+mn-ea"/>
            </a:endParaRPr>
          </a:p>
        </p:txBody>
      </p:sp>
    </p:spTree>
    <p:extLst>
      <p:ext uri="{BB962C8B-B14F-4D97-AF65-F5344CB8AC3E}">
        <p14:creationId xmlns:p14="http://schemas.microsoft.com/office/powerpoint/2010/main" val="61217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CF4ADE3-19F1-428F-A85B-EE34352A1E7A}"/>
              </a:ext>
            </a:extLst>
          </p:cNvPr>
          <p:cNvSpPr/>
          <p:nvPr/>
        </p:nvSpPr>
        <p:spPr>
          <a:xfrm>
            <a:off x="280120" y="1053208"/>
            <a:ext cx="8064896" cy="6256777"/>
          </a:xfrm>
          <a:prstGeom prst="rect">
            <a:avLst/>
          </a:prstGeom>
        </p:spPr>
        <p:txBody>
          <a:bodyPr wrap="square">
            <a:spAutoFit/>
          </a:bodyPr>
          <a:lstStyle/>
          <a:p>
            <a:pPr algn="just" fontAlgn="base">
              <a:lnSpc>
                <a:spcPct val="160000"/>
              </a:lnSpc>
            </a:pPr>
            <a:r>
              <a:rPr lang="en-US" altLang="ko-KR" sz="1200" kern="0" dirty="0">
                <a:solidFill>
                  <a:srgbClr val="000000"/>
                </a:solidFill>
                <a:latin typeface="+mn-ea"/>
              </a:rPr>
              <a:t>1) </a:t>
            </a:r>
            <a:r>
              <a:rPr lang="ko-KR" altLang="en-US" sz="1200" kern="0" dirty="0">
                <a:solidFill>
                  <a:srgbClr val="000000"/>
                </a:solidFill>
                <a:latin typeface="+mn-ea"/>
              </a:rPr>
              <a:t>기업부실의 정의</a:t>
            </a:r>
          </a:p>
          <a:p>
            <a:pPr algn="just" fontAlgn="base">
              <a:lnSpc>
                <a:spcPct val="160000"/>
              </a:lnSpc>
            </a:pPr>
            <a:r>
              <a:rPr lang="en-US" altLang="ko-KR" sz="1200" kern="0" dirty="0">
                <a:solidFill>
                  <a:srgbClr val="000000"/>
                </a:solidFill>
                <a:latin typeface="+mn-ea"/>
              </a:rPr>
              <a:t>2) </a:t>
            </a:r>
            <a:r>
              <a:rPr lang="ko-KR" altLang="en-US" sz="1200" kern="0" dirty="0">
                <a:solidFill>
                  <a:srgbClr val="000000"/>
                </a:solidFill>
                <a:latin typeface="+mn-ea"/>
              </a:rPr>
              <a:t>부실화 징후</a:t>
            </a:r>
          </a:p>
          <a:p>
            <a:pPr algn="just" fontAlgn="base">
              <a:lnSpc>
                <a:spcPct val="160000"/>
              </a:lnSpc>
            </a:pPr>
            <a:r>
              <a:rPr lang="en-US" altLang="ko-KR" sz="1200" kern="0" dirty="0">
                <a:solidFill>
                  <a:srgbClr val="000000"/>
                </a:solidFill>
                <a:latin typeface="+mn-ea"/>
              </a:rPr>
              <a:t>3) </a:t>
            </a:r>
            <a:r>
              <a:rPr lang="ko-KR" altLang="en-US" sz="1200" kern="0" dirty="0">
                <a:solidFill>
                  <a:srgbClr val="000000"/>
                </a:solidFill>
                <a:latin typeface="+mn-ea"/>
              </a:rPr>
              <a:t>부실화 예측의 접근방법</a:t>
            </a:r>
          </a:p>
          <a:p>
            <a:pPr algn="just" fontAlgn="base">
              <a:lnSpc>
                <a:spcPct val="160000"/>
              </a:lnSpc>
            </a:pPr>
            <a:r>
              <a:rPr lang="ko-KR" altLang="en-US" sz="1200" kern="0" dirty="0">
                <a:solidFill>
                  <a:srgbClr val="000000"/>
                </a:solidFill>
                <a:latin typeface="+mn-ea"/>
              </a:rPr>
              <a:t>▶ 개념 </a:t>
            </a:r>
            <a:r>
              <a:rPr lang="en-US" altLang="ko-KR" sz="1200" kern="0" dirty="0">
                <a:solidFill>
                  <a:srgbClr val="000000"/>
                </a:solidFill>
                <a:latin typeface="+mn-ea"/>
              </a:rPr>
              <a:t>: </a:t>
            </a:r>
            <a:r>
              <a:rPr lang="ko-KR" altLang="en-US" sz="1200" kern="0" dirty="0">
                <a:solidFill>
                  <a:srgbClr val="000000"/>
                </a:solidFill>
                <a:latin typeface="+mn-ea"/>
              </a:rPr>
              <a:t>기업이 경제적 실패 </a:t>
            </a:r>
            <a:r>
              <a:rPr lang="en-US" altLang="ko-KR" sz="1200" kern="0" dirty="0">
                <a:solidFill>
                  <a:srgbClr val="000000"/>
                </a:solidFill>
                <a:latin typeface="+mn-ea"/>
              </a:rPr>
              <a:t>/ </a:t>
            </a:r>
            <a:r>
              <a:rPr lang="ko-KR" altLang="en-US" sz="1200" kern="0" dirty="0">
                <a:solidFill>
                  <a:srgbClr val="000000"/>
                </a:solidFill>
                <a:latin typeface="+mn-ea"/>
              </a:rPr>
              <a:t>지급불능</a:t>
            </a:r>
            <a:r>
              <a:rPr lang="en-US" altLang="ko-KR" sz="1200" kern="0" dirty="0">
                <a:solidFill>
                  <a:srgbClr val="000000"/>
                </a:solidFill>
                <a:latin typeface="+mn-ea"/>
              </a:rPr>
              <a:t>(default) </a:t>
            </a:r>
            <a:r>
              <a:rPr lang="ko-KR" altLang="en-US" sz="1200" kern="0" dirty="0">
                <a:solidFill>
                  <a:srgbClr val="000000"/>
                </a:solidFill>
                <a:latin typeface="+mn-ea"/>
              </a:rPr>
              <a:t>상태에 있거나 법원에 의해 파산선고를 받은 경우</a:t>
            </a:r>
            <a:r>
              <a:rPr lang="en-US" altLang="ko-KR" sz="1200" kern="0" dirty="0">
                <a:solidFill>
                  <a:srgbClr val="000000"/>
                </a:solidFill>
                <a:latin typeface="+mn-ea"/>
              </a:rPr>
              <a:t>.</a:t>
            </a:r>
            <a:endParaRPr lang="ko-KR" altLang="en-US"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 </a:t>
            </a:r>
            <a:r>
              <a:rPr lang="ko-KR" altLang="en-US" sz="1200" kern="0" dirty="0">
                <a:solidFill>
                  <a:srgbClr val="000000"/>
                </a:solidFill>
                <a:highlight>
                  <a:srgbClr val="FFFF00"/>
                </a:highlight>
                <a:latin typeface="+mn-ea"/>
              </a:rPr>
              <a:t>경제적 실패 </a:t>
            </a:r>
            <a:r>
              <a:rPr lang="en-US" altLang="ko-KR" sz="1200" kern="0" dirty="0">
                <a:solidFill>
                  <a:srgbClr val="000000"/>
                </a:solidFill>
                <a:highlight>
                  <a:srgbClr val="FFFF00"/>
                </a:highlight>
                <a:latin typeface="+mn-ea"/>
              </a:rPr>
              <a:t>:</a:t>
            </a:r>
            <a:endParaRPr lang="ko-KR" altLang="en-US" sz="1200" kern="0" dirty="0">
              <a:solidFill>
                <a:srgbClr val="000000"/>
              </a:solidFill>
              <a:highlight>
                <a:srgbClr val="FFFF00"/>
              </a:highlight>
              <a:latin typeface="+mn-ea"/>
            </a:endParaRPr>
          </a:p>
          <a:p>
            <a:pPr algn="just" fontAlgn="base">
              <a:lnSpc>
                <a:spcPct val="160000"/>
              </a:lnSpc>
            </a:pPr>
            <a:r>
              <a:rPr lang="ko-KR" altLang="en-US" sz="1200" kern="0" dirty="0">
                <a:solidFill>
                  <a:srgbClr val="000000"/>
                </a:solidFill>
                <a:latin typeface="+mn-ea"/>
              </a:rPr>
              <a:t>▷ </a:t>
            </a:r>
            <a:r>
              <a:rPr lang="ko-KR" altLang="en-US" sz="1200" kern="0" dirty="0" err="1">
                <a:solidFill>
                  <a:srgbClr val="000000"/>
                </a:solidFill>
                <a:latin typeface="+mn-ea"/>
              </a:rPr>
              <a:t>총수익</a:t>
            </a:r>
            <a:r>
              <a:rPr lang="ko-KR" altLang="en-US" sz="1200" kern="0" dirty="0">
                <a:solidFill>
                  <a:srgbClr val="000000"/>
                </a:solidFill>
                <a:latin typeface="+mn-ea"/>
              </a:rPr>
              <a:t> </a:t>
            </a:r>
            <a:r>
              <a:rPr lang="en-US" altLang="ko-KR" sz="1200" kern="0" dirty="0">
                <a:solidFill>
                  <a:srgbClr val="000000"/>
                </a:solidFill>
                <a:latin typeface="+mn-ea"/>
              </a:rPr>
              <a:t>&lt; </a:t>
            </a:r>
            <a:r>
              <a:rPr lang="ko-KR" altLang="en-US" sz="1200" kern="0" dirty="0">
                <a:solidFill>
                  <a:srgbClr val="000000"/>
                </a:solidFill>
                <a:latin typeface="+mn-ea"/>
              </a:rPr>
              <a:t>총비용 </a:t>
            </a:r>
            <a:r>
              <a:rPr lang="en-US" altLang="ko-KR" sz="1200" kern="0" dirty="0">
                <a:solidFill>
                  <a:srgbClr val="000000"/>
                </a:solidFill>
                <a:latin typeface="+mn-ea"/>
              </a:rPr>
              <a:t>: </a:t>
            </a:r>
            <a:r>
              <a:rPr lang="ko-KR" altLang="en-US" sz="1200" kern="0" dirty="0">
                <a:solidFill>
                  <a:srgbClr val="000000"/>
                </a:solidFill>
                <a:latin typeface="+mn-ea"/>
              </a:rPr>
              <a:t>순손실이 발생한 경우</a:t>
            </a:r>
          </a:p>
          <a:p>
            <a:pPr algn="just" fontAlgn="base">
              <a:lnSpc>
                <a:spcPct val="160000"/>
              </a:lnSpc>
            </a:pPr>
            <a:r>
              <a:rPr lang="ko-KR" altLang="en-US" sz="1200" kern="0" dirty="0">
                <a:solidFill>
                  <a:srgbClr val="000000"/>
                </a:solidFill>
                <a:latin typeface="+mn-ea"/>
              </a:rPr>
              <a:t>▷ 투자수익률 </a:t>
            </a:r>
            <a:r>
              <a:rPr lang="en-US" altLang="ko-KR" sz="1200" kern="0" dirty="0">
                <a:solidFill>
                  <a:srgbClr val="000000"/>
                </a:solidFill>
                <a:latin typeface="+mn-ea"/>
              </a:rPr>
              <a:t>&lt; </a:t>
            </a:r>
            <a:r>
              <a:rPr lang="ko-KR" altLang="en-US" sz="1200" kern="0" dirty="0">
                <a:solidFill>
                  <a:srgbClr val="000000"/>
                </a:solidFill>
                <a:latin typeface="+mn-ea"/>
              </a:rPr>
              <a:t>자본비용 </a:t>
            </a:r>
            <a:r>
              <a:rPr lang="en-US" altLang="ko-KR" sz="1200" kern="0" dirty="0">
                <a:solidFill>
                  <a:srgbClr val="000000"/>
                </a:solidFill>
                <a:latin typeface="+mn-ea"/>
              </a:rPr>
              <a:t>: (</a:t>
            </a:r>
            <a:r>
              <a:rPr lang="ko-KR" altLang="en-US" sz="1200" kern="0" dirty="0">
                <a:solidFill>
                  <a:srgbClr val="000000"/>
                </a:solidFill>
                <a:latin typeface="+mn-ea"/>
              </a:rPr>
              <a:t>총자산영업이익률</a:t>
            </a:r>
            <a:r>
              <a:rPr lang="en-US" altLang="ko-KR" sz="1200" kern="0" dirty="0">
                <a:solidFill>
                  <a:srgbClr val="000000"/>
                </a:solidFill>
                <a:latin typeface="+mn-ea"/>
              </a:rPr>
              <a:t>+</a:t>
            </a:r>
            <a:r>
              <a:rPr lang="ko-KR" altLang="en-US" sz="1200" kern="0" dirty="0">
                <a:solidFill>
                  <a:srgbClr val="000000"/>
                </a:solidFill>
                <a:latin typeface="+mn-ea"/>
              </a:rPr>
              <a:t>평균성장률</a:t>
            </a:r>
            <a:r>
              <a:rPr lang="en-US" altLang="ko-KR" sz="1200" kern="0" dirty="0">
                <a:solidFill>
                  <a:srgbClr val="000000"/>
                </a:solidFill>
                <a:latin typeface="+mn-ea"/>
              </a:rPr>
              <a:t>) &lt; </a:t>
            </a:r>
            <a:r>
              <a:rPr lang="ko-KR" altLang="en-US" sz="1200" kern="0" dirty="0">
                <a:solidFill>
                  <a:srgbClr val="000000"/>
                </a:solidFill>
                <a:latin typeface="+mn-ea"/>
              </a:rPr>
              <a:t>가중평균자본비용</a:t>
            </a:r>
          </a:p>
          <a:p>
            <a:pPr algn="just" fontAlgn="base">
              <a:lnSpc>
                <a:spcPct val="160000"/>
              </a:lnSpc>
            </a:pPr>
            <a:r>
              <a:rPr lang="ko-KR" altLang="en-US" sz="1200" kern="0" dirty="0">
                <a:solidFill>
                  <a:srgbClr val="000000"/>
                </a:solidFill>
                <a:latin typeface="+mn-ea"/>
              </a:rPr>
              <a:t>이론적으로는 총수익과 총비용을 비교하는 것보다 투자수익률과 자본비용을 비교하는 것이 더 정확한 방법이다</a:t>
            </a:r>
            <a:r>
              <a:rPr lang="en-US" altLang="ko-KR" sz="1200" kern="0" dirty="0">
                <a:solidFill>
                  <a:srgbClr val="000000"/>
                </a:solidFill>
                <a:latin typeface="+mn-ea"/>
              </a:rPr>
              <a:t>. </a:t>
            </a:r>
          </a:p>
          <a:p>
            <a:pPr algn="just" fontAlgn="base">
              <a:lnSpc>
                <a:spcPct val="160000"/>
              </a:lnSpc>
            </a:pPr>
            <a:r>
              <a:rPr lang="ko-KR" altLang="en-US" sz="1200" kern="0" dirty="0">
                <a:solidFill>
                  <a:srgbClr val="000000"/>
                </a:solidFill>
                <a:latin typeface="+mn-ea"/>
              </a:rPr>
              <a:t>왜냐하면 기업의 부실화는 궁극적으로 영업활동의 부실화를 의미하므로 기업부실화는 영업활동을 통해 벌어드린 수익성이 최소한도로 요구되는 자본비용을 </a:t>
            </a:r>
            <a:r>
              <a:rPr lang="ko-KR" altLang="en-US" sz="1200" kern="0" dirty="0" err="1">
                <a:solidFill>
                  <a:srgbClr val="000000"/>
                </a:solidFill>
                <a:latin typeface="+mn-ea"/>
              </a:rPr>
              <a:t>초과하느냐의</a:t>
            </a:r>
            <a:r>
              <a:rPr lang="ko-KR" altLang="en-US" sz="1200" kern="0" dirty="0">
                <a:solidFill>
                  <a:srgbClr val="000000"/>
                </a:solidFill>
                <a:latin typeface="+mn-ea"/>
              </a:rPr>
              <a:t> 여부로 판정되어야 하기 때문이다</a:t>
            </a:r>
            <a:r>
              <a:rPr lang="en-US" altLang="ko-KR" sz="1200" kern="0" dirty="0">
                <a:solidFill>
                  <a:srgbClr val="000000"/>
                </a:solidFill>
                <a:latin typeface="+mn-ea"/>
              </a:rPr>
              <a:t>.</a:t>
            </a:r>
            <a:endParaRPr lang="ko-KR" altLang="en-US"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 투자수익률 </a:t>
            </a:r>
            <a:r>
              <a:rPr lang="en-US" altLang="ko-KR" sz="1200" kern="0" dirty="0">
                <a:solidFill>
                  <a:srgbClr val="000000"/>
                </a:solidFill>
                <a:latin typeface="+mn-ea"/>
              </a:rPr>
              <a:t>&lt; </a:t>
            </a:r>
            <a:r>
              <a:rPr lang="ko-KR" altLang="en-US" sz="1200" kern="0" dirty="0">
                <a:solidFill>
                  <a:srgbClr val="000000"/>
                </a:solidFill>
                <a:latin typeface="+mn-ea"/>
              </a:rPr>
              <a:t>업종평균투자수익률</a:t>
            </a:r>
          </a:p>
          <a:p>
            <a:pPr algn="just" fontAlgn="base">
              <a:lnSpc>
                <a:spcPct val="160000"/>
              </a:lnSpc>
            </a:pPr>
            <a:r>
              <a:rPr lang="ko-KR" altLang="en-US" sz="1200" kern="0" dirty="0">
                <a:solidFill>
                  <a:srgbClr val="000000"/>
                </a:solidFill>
                <a:latin typeface="+mn-ea"/>
              </a:rPr>
              <a:t>이 방법은 산업내에서 특정 기업의 위치를 파악하여 경제적 실패 여부를 판정하는 방법이다</a:t>
            </a:r>
            <a:r>
              <a:rPr lang="en-US" altLang="ko-KR" sz="1200" kern="0" dirty="0">
                <a:solidFill>
                  <a:srgbClr val="000000"/>
                </a:solidFill>
                <a:latin typeface="+mn-ea"/>
              </a:rPr>
              <a:t>. </a:t>
            </a:r>
            <a:r>
              <a:rPr lang="ko-KR" altLang="en-US" sz="1200" kern="0" dirty="0">
                <a:solidFill>
                  <a:srgbClr val="000000"/>
                </a:solidFill>
                <a:latin typeface="+mn-ea"/>
              </a:rPr>
              <a:t>기업의 투자수익률이 동일업종 평균치보다 낮다는 것은 그 기업이 평균적으로 경제적 실패에 있음을 보여주는 간접적인 징후이다</a:t>
            </a:r>
            <a:r>
              <a:rPr lang="en-US" altLang="ko-KR" sz="1200" kern="0" dirty="0">
                <a:solidFill>
                  <a:srgbClr val="000000"/>
                </a:solidFill>
                <a:latin typeface="+mn-ea"/>
              </a:rPr>
              <a:t>.</a:t>
            </a:r>
            <a:endParaRPr lang="ko-KR" altLang="en-US"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 지급불능</a:t>
            </a:r>
          </a:p>
          <a:p>
            <a:pPr algn="just" fontAlgn="base">
              <a:lnSpc>
                <a:spcPct val="160000"/>
              </a:lnSpc>
            </a:pPr>
            <a:r>
              <a:rPr lang="ko-KR" altLang="en-US" sz="1200" kern="0" dirty="0">
                <a:solidFill>
                  <a:srgbClr val="000000"/>
                </a:solidFill>
                <a:latin typeface="+mn-ea"/>
              </a:rPr>
              <a:t>▷ 기술적 지급불능 </a:t>
            </a:r>
            <a:r>
              <a:rPr lang="en-US" altLang="ko-KR" sz="1200" kern="0" dirty="0">
                <a:solidFill>
                  <a:srgbClr val="000000"/>
                </a:solidFill>
                <a:latin typeface="+mn-ea"/>
              </a:rPr>
              <a:t>: </a:t>
            </a:r>
            <a:r>
              <a:rPr lang="ko-KR" altLang="en-US" sz="1200" kern="0" dirty="0">
                <a:solidFill>
                  <a:srgbClr val="000000"/>
                </a:solidFill>
                <a:latin typeface="+mn-ea"/>
              </a:rPr>
              <a:t>현금이 일시적으로 부족하여 채무를 변제할 수 없는 경우</a:t>
            </a:r>
            <a:r>
              <a:rPr lang="en-US" altLang="ko-KR" sz="1200" kern="0" dirty="0">
                <a:solidFill>
                  <a:srgbClr val="000000"/>
                </a:solidFill>
                <a:latin typeface="+mn-ea"/>
              </a:rPr>
              <a:t>.</a:t>
            </a:r>
            <a:endParaRPr lang="ko-KR" altLang="en-US"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채권의 회수</a:t>
            </a:r>
            <a:r>
              <a:rPr lang="en-US" altLang="ko-KR" sz="1200" kern="0" dirty="0">
                <a:solidFill>
                  <a:srgbClr val="000000"/>
                </a:solidFill>
                <a:latin typeface="+mn-ea"/>
              </a:rPr>
              <a:t>, </a:t>
            </a:r>
            <a:r>
              <a:rPr lang="ko-KR" altLang="en-US" sz="1200" kern="0" dirty="0">
                <a:solidFill>
                  <a:srgbClr val="000000"/>
                </a:solidFill>
                <a:latin typeface="+mn-ea"/>
              </a:rPr>
              <a:t>추가적 차입 등을 통해서 해결</a:t>
            </a:r>
            <a:endParaRPr lang="en-US" altLang="ko-KR"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 신용평가사</a:t>
            </a:r>
            <a:endParaRPr lang="en-US" altLang="ko-KR" sz="1200" kern="0" dirty="0">
              <a:solidFill>
                <a:srgbClr val="000000"/>
              </a:solidFill>
              <a:latin typeface="+mn-ea"/>
            </a:endParaRPr>
          </a:p>
          <a:p>
            <a:pPr algn="just" fontAlgn="base">
              <a:lnSpc>
                <a:spcPct val="160000"/>
              </a:lnSpc>
            </a:pPr>
            <a:r>
              <a:rPr lang="ko-KR" altLang="en-US" sz="1200" dirty="0"/>
              <a:t>“</a:t>
            </a:r>
            <a:r>
              <a:rPr lang="ko-KR" altLang="en-US" sz="1200" dirty="0" err="1"/>
              <a:t>부도”는</a:t>
            </a:r>
            <a:r>
              <a:rPr lang="ko-KR" altLang="en-US" sz="1200" dirty="0"/>
              <a:t> 원리금의 적기상환이 이루어지지 않거나 기업회생절차</a:t>
            </a:r>
            <a:r>
              <a:rPr lang="en-US" altLang="ko-KR" sz="1200" dirty="0"/>
              <a:t>, </a:t>
            </a:r>
            <a:r>
              <a:rPr lang="ko-KR" altLang="en-US" sz="1200" dirty="0"/>
              <a:t>파산절차의 개시가 있는 경우를 포함한다</a:t>
            </a:r>
            <a:r>
              <a:rPr lang="en-US" altLang="ko-KR" sz="1200" dirty="0"/>
              <a:t>. (</a:t>
            </a:r>
            <a:r>
              <a:rPr lang="ko-KR" altLang="en-US" sz="1200" dirty="0" err="1"/>
              <a:t>금융투자업규정</a:t>
            </a:r>
            <a:r>
              <a:rPr lang="ko-KR" altLang="en-US" sz="1200" dirty="0"/>
              <a:t> 제</a:t>
            </a:r>
            <a:r>
              <a:rPr lang="en-US" altLang="ko-KR" sz="1200" dirty="0"/>
              <a:t>8-19</a:t>
            </a:r>
            <a:r>
              <a:rPr lang="ko-KR" altLang="en-US" sz="1200" dirty="0"/>
              <a:t>조의 </a:t>
            </a:r>
            <a:r>
              <a:rPr lang="en-US" altLang="ko-KR" sz="1200" dirty="0"/>
              <a:t>9 </a:t>
            </a:r>
            <a:r>
              <a:rPr lang="ko-KR" altLang="en-US" sz="1200" dirty="0"/>
              <a:t>제</a:t>
            </a:r>
            <a:r>
              <a:rPr lang="en-US" altLang="ko-KR" sz="1200" dirty="0"/>
              <a:t>3</a:t>
            </a:r>
            <a:r>
              <a:rPr lang="ko-KR" altLang="en-US" sz="1200" dirty="0"/>
              <a:t>항 </a:t>
            </a:r>
            <a:r>
              <a:rPr lang="en-US" altLang="ko-KR" sz="1200" dirty="0"/>
              <a:t>2</a:t>
            </a:r>
            <a:r>
              <a:rPr lang="ko-KR" altLang="en-US" sz="1200" dirty="0"/>
              <a:t>호</a:t>
            </a:r>
            <a:r>
              <a:rPr lang="en-US" altLang="ko-KR" sz="1200" dirty="0"/>
              <a:t>)  </a:t>
            </a:r>
            <a:r>
              <a:rPr lang="en-US" altLang="ko-KR" sz="1200" dirty="0">
                <a:sym typeface="Wingdings" panose="05000000000000000000" pitchFamily="2" charset="2"/>
              </a:rPr>
              <a:t> D</a:t>
            </a:r>
            <a:r>
              <a:rPr lang="ko-KR" altLang="en-US" sz="1200" dirty="0" err="1">
                <a:sym typeface="Wingdings" panose="05000000000000000000" pitchFamily="2" charset="2"/>
              </a:rPr>
              <a:t>등굽</a:t>
            </a:r>
            <a:endParaRPr lang="en-US" altLang="ko-KR" sz="1200" kern="0" dirty="0">
              <a:solidFill>
                <a:srgbClr val="000000"/>
              </a:solidFill>
              <a:latin typeface="+mn-ea"/>
            </a:endParaRPr>
          </a:p>
          <a:p>
            <a:pPr algn="just" fontAlgn="base">
              <a:lnSpc>
                <a:spcPct val="160000"/>
              </a:lnSpc>
            </a:pPr>
            <a:endParaRPr lang="en-US" altLang="ko-KR" sz="1200" kern="0" dirty="0">
              <a:solidFill>
                <a:srgbClr val="000000"/>
              </a:solidFill>
              <a:latin typeface="+mn-ea"/>
            </a:endParaRPr>
          </a:p>
          <a:p>
            <a:pPr algn="just" fontAlgn="base">
              <a:lnSpc>
                <a:spcPct val="160000"/>
              </a:lnSpc>
            </a:pPr>
            <a:endParaRPr lang="ko-KR" altLang="en-US" sz="1200" kern="0" dirty="0">
              <a:solidFill>
                <a:srgbClr val="000000"/>
              </a:solidFill>
              <a:latin typeface="+mn-ea"/>
            </a:endParaRPr>
          </a:p>
        </p:txBody>
      </p:sp>
      <p:sp>
        <p:nvSpPr>
          <p:cNvPr id="8" name="TextBox 4">
            <a:extLst>
              <a:ext uri="{FF2B5EF4-FFF2-40B4-BE49-F238E27FC236}">
                <a16:creationId xmlns:a16="http://schemas.microsoft.com/office/drawing/2014/main" id="{AE19CD4E-BCB0-4EB7-A3D9-9AE8997A0590}"/>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5</a:t>
            </a:r>
            <a:endParaRPr lang="ko-KR" altLang="en-US" sz="1400" dirty="0">
              <a:solidFill>
                <a:schemeClr val="bg1">
                  <a:lumMod val="75000"/>
                </a:schemeClr>
              </a:solidFill>
              <a:latin typeface="+mn-ea"/>
              <a:ea typeface="+mn-ea"/>
            </a:endParaRPr>
          </a:p>
        </p:txBody>
      </p:sp>
      <p:sp>
        <p:nvSpPr>
          <p:cNvPr id="11" name="직사각형 10">
            <a:extLst>
              <a:ext uri="{FF2B5EF4-FFF2-40B4-BE49-F238E27FC236}">
                <a16:creationId xmlns:a16="http://schemas.microsoft.com/office/drawing/2014/main" id="{6A74F2FB-F1E5-4C92-AF09-3CEEE0A5D43C}"/>
              </a:ext>
            </a:extLst>
          </p:cNvPr>
          <p:cNvSpPr/>
          <p:nvPr/>
        </p:nvSpPr>
        <p:spPr>
          <a:xfrm>
            <a:off x="279125" y="307706"/>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부실</a:t>
            </a:r>
            <a:r>
              <a:rPr lang="en-US" altLang="ko-KR" b="1" kern="0" dirty="0">
                <a:solidFill>
                  <a:srgbClr val="000000"/>
                </a:solidFill>
                <a:uFill>
                  <a:solidFill>
                    <a:srgbClr val="000000"/>
                  </a:solidFill>
                </a:uFill>
                <a:latin typeface="+mn-ea"/>
              </a:rPr>
              <a:t>(</a:t>
            </a:r>
            <a:r>
              <a:rPr lang="ko-KR" altLang="en-US" b="1" kern="0" dirty="0">
                <a:solidFill>
                  <a:srgbClr val="000000"/>
                </a:solidFill>
                <a:uFill>
                  <a:solidFill>
                    <a:srgbClr val="000000"/>
                  </a:solidFill>
                </a:uFill>
                <a:latin typeface="+mn-ea"/>
              </a:rPr>
              <a:t>부도</a:t>
            </a:r>
            <a:r>
              <a:rPr lang="en-US" altLang="ko-KR" b="1" kern="0" dirty="0">
                <a:solidFill>
                  <a:srgbClr val="000000"/>
                </a:solidFill>
                <a:uFill>
                  <a:solidFill>
                    <a:srgbClr val="000000"/>
                  </a:solidFill>
                </a:uFill>
                <a:latin typeface="+mn-ea"/>
              </a:rPr>
              <a:t>)</a:t>
            </a:r>
            <a:r>
              <a:rPr lang="ko-KR" altLang="en-US" b="1" kern="0" dirty="0">
                <a:solidFill>
                  <a:srgbClr val="000000"/>
                </a:solidFill>
                <a:uFill>
                  <a:solidFill>
                    <a:srgbClr val="000000"/>
                  </a:solidFill>
                </a:uFill>
                <a:latin typeface="+mn-ea"/>
              </a:rPr>
              <a:t>의 정의</a:t>
            </a:r>
            <a:endParaRPr lang="ko-KR" altLang="en-US" sz="1200" kern="0" dirty="0">
              <a:solidFill>
                <a:srgbClr val="000000"/>
              </a:solidFill>
              <a:latin typeface="+mn-ea"/>
            </a:endParaRPr>
          </a:p>
        </p:txBody>
      </p:sp>
    </p:spTree>
    <p:extLst>
      <p:ext uri="{BB962C8B-B14F-4D97-AF65-F5344CB8AC3E}">
        <p14:creationId xmlns:p14="http://schemas.microsoft.com/office/powerpoint/2010/main" val="112813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DCF4ADE3-19F1-428F-A85B-EE34352A1E7A}"/>
              </a:ext>
            </a:extLst>
          </p:cNvPr>
          <p:cNvSpPr/>
          <p:nvPr/>
        </p:nvSpPr>
        <p:spPr>
          <a:xfrm>
            <a:off x="280120" y="1053208"/>
            <a:ext cx="8064896" cy="2713179"/>
          </a:xfrm>
          <a:prstGeom prst="rect">
            <a:avLst/>
          </a:prstGeom>
        </p:spPr>
        <p:txBody>
          <a:bodyPr wrap="square">
            <a:spAutoFit/>
          </a:bodyPr>
          <a:lstStyle/>
          <a:p>
            <a:pPr algn="just" fontAlgn="base">
              <a:lnSpc>
                <a:spcPct val="160000"/>
              </a:lnSpc>
            </a:pPr>
            <a:r>
              <a:rPr lang="ko-KR" altLang="en-US" sz="1200" kern="0" dirty="0">
                <a:solidFill>
                  <a:srgbClr val="000000"/>
                </a:solidFill>
                <a:highlight>
                  <a:srgbClr val="FFFF00"/>
                </a:highlight>
                <a:latin typeface="+mn-ea"/>
              </a:rPr>
              <a:t>상장기업의 경우</a:t>
            </a:r>
            <a:endParaRPr lang="en-US" altLang="ko-KR" sz="1200" kern="0" dirty="0">
              <a:solidFill>
                <a:srgbClr val="000000"/>
              </a:solidFill>
              <a:highlight>
                <a:srgbClr val="FFFF00"/>
              </a:highlight>
              <a:latin typeface="+mn-ea"/>
            </a:endParaRPr>
          </a:p>
          <a:p>
            <a:pPr marL="228600" indent="-228600" algn="just" fontAlgn="base">
              <a:lnSpc>
                <a:spcPct val="160000"/>
              </a:lnSpc>
              <a:buAutoNum type="arabicPeriod"/>
            </a:pPr>
            <a:r>
              <a:rPr lang="ko-KR" altLang="en-US" sz="1200" kern="0" dirty="0">
                <a:solidFill>
                  <a:srgbClr val="000000"/>
                </a:solidFill>
                <a:latin typeface="+mn-ea"/>
              </a:rPr>
              <a:t>상장폐지여부</a:t>
            </a:r>
            <a:endParaRPr lang="en-US" altLang="ko-KR" sz="1200" kern="0" dirty="0">
              <a:solidFill>
                <a:srgbClr val="000000"/>
              </a:solidFill>
              <a:latin typeface="+mn-ea"/>
            </a:endParaRPr>
          </a:p>
          <a:p>
            <a:pPr algn="just" fontAlgn="base">
              <a:lnSpc>
                <a:spcPct val="160000"/>
              </a:lnSpc>
            </a:pPr>
            <a:r>
              <a:rPr lang="en-US" altLang="ko-KR" sz="1200" kern="0" dirty="0">
                <a:solidFill>
                  <a:srgbClr val="000000"/>
                </a:solidFill>
                <a:latin typeface="+mn-ea"/>
              </a:rPr>
              <a:t>(</a:t>
            </a:r>
            <a:r>
              <a:rPr lang="ko-KR" altLang="en-US" sz="1200" kern="0" dirty="0">
                <a:solidFill>
                  <a:srgbClr val="000000"/>
                </a:solidFill>
                <a:latin typeface="+mn-ea"/>
              </a:rPr>
              <a:t>연구논문 사례</a:t>
            </a:r>
            <a:r>
              <a:rPr lang="en-US" altLang="ko-KR" sz="1200" kern="0" dirty="0">
                <a:solidFill>
                  <a:srgbClr val="000000"/>
                </a:solidFill>
                <a:latin typeface="+mn-ea"/>
              </a:rPr>
              <a:t>)</a:t>
            </a:r>
          </a:p>
          <a:p>
            <a:pPr algn="just" fontAlgn="base">
              <a:lnSpc>
                <a:spcPct val="160000"/>
              </a:lnSpc>
            </a:pPr>
            <a:r>
              <a:rPr lang="ko-KR" altLang="en-US" sz="1200" kern="0" dirty="0">
                <a:solidFill>
                  <a:srgbClr val="000000"/>
                </a:solidFill>
                <a:latin typeface="+mn-ea"/>
              </a:rPr>
              <a:t>첫째</a:t>
            </a:r>
            <a:r>
              <a:rPr lang="en-US" altLang="ko-KR" sz="1200" kern="0" dirty="0">
                <a:solidFill>
                  <a:srgbClr val="000000"/>
                </a:solidFill>
                <a:latin typeface="+mn-ea"/>
              </a:rPr>
              <a:t>, </a:t>
            </a:r>
            <a:r>
              <a:rPr lang="ko-KR" altLang="en-US" sz="1200" kern="0" dirty="0">
                <a:solidFill>
                  <a:srgbClr val="000000"/>
                </a:solidFill>
                <a:latin typeface="+mn-ea"/>
              </a:rPr>
              <a:t>유가증권 상장규정제</a:t>
            </a:r>
            <a:r>
              <a:rPr lang="en-US" altLang="ko-KR" sz="1200" kern="0" dirty="0">
                <a:solidFill>
                  <a:srgbClr val="000000"/>
                </a:solidFill>
                <a:latin typeface="+mn-ea"/>
              </a:rPr>
              <a:t>80</a:t>
            </a:r>
            <a:r>
              <a:rPr lang="ko-KR" altLang="en-US" sz="1200" kern="0" dirty="0">
                <a:solidFill>
                  <a:srgbClr val="000000"/>
                </a:solidFill>
                <a:latin typeface="+mn-ea"/>
              </a:rPr>
              <a:t>조</a:t>
            </a:r>
            <a:r>
              <a:rPr lang="en-US" altLang="ko-KR" sz="1200" kern="0" dirty="0">
                <a:solidFill>
                  <a:srgbClr val="000000"/>
                </a:solidFill>
                <a:latin typeface="+mn-ea"/>
              </a:rPr>
              <a:t>(</a:t>
            </a:r>
            <a:r>
              <a:rPr lang="ko-KR" altLang="en-US" sz="1200" kern="0" dirty="0">
                <a:solidFill>
                  <a:srgbClr val="000000"/>
                </a:solidFill>
                <a:latin typeface="+mn-ea"/>
              </a:rPr>
              <a:t>주권의 상장폐지기준</a:t>
            </a:r>
            <a:r>
              <a:rPr lang="en-US" altLang="ko-KR" sz="1200" kern="0" dirty="0">
                <a:solidFill>
                  <a:srgbClr val="000000"/>
                </a:solidFill>
                <a:latin typeface="+mn-ea"/>
              </a:rPr>
              <a:t>)</a:t>
            </a:r>
            <a:r>
              <a:rPr lang="ko-KR" altLang="en-US" sz="1200" kern="0" dirty="0">
                <a:solidFill>
                  <a:srgbClr val="000000"/>
                </a:solidFill>
                <a:latin typeface="+mn-ea"/>
              </a:rPr>
              <a:t>에 해당하는 사유 중 실질적인 요건 미달에 해당되어 영업활동이 정지된 기업</a:t>
            </a:r>
            <a:r>
              <a:rPr lang="en-US" altLang="ko-KR" sz="1200" kern="0" dirty="0">
                <a:solidFill>
                  <a:srgbClr val="000000"/>
                </a:solidFill>
                <a:latin typeface="+mn-ea"/>
              </a:rPr>
              <a:t>, </a:t>
            </a:r>
          </a:p>
          <a:p>
            <a:pPr algn="just" fontAlgn="base">
              <a:lnSpc>
                <a:spcPct val="160000"/>
              </a:lnSpc>
            </a:pPr>
            <a:r>
              <a:rPr lang="ko-KR" altLang="en-US" sz="1200" kern="0" dirty="0">
                <a:solidFill>
                  <a:srgbClr val="000000"/>
                </a:solidFill>
                <a:latin typeface="+mn-ea"/>
              </a:rPr>
              <a:t>둘째</a:t>
            </a:r>
            <a:r>
              <a:rPr lang="en-US" altLang="ko-KR" sz="1200" kern="0" dirty="0">
                <a:solidFill>
                  <a:srgbClr val="000000"/>
                </a:solidFill>
                <a:latin typeface="+mn-ea"/>
              </a:rPr>
              <a:t>, </a:t>
            </a:r>
            <a:r>
              <a:rPr lang="ko-KR" altLang="en-US" sz="1200" kern="0" dirty="0">
                <a:solidFill>
                  <a:srgbClr val="000000"/>
                </a:solidFill>
                <a:latin typeface="+mn-ea"/>
              </a:rPr>
              <a:t>최종부도발생 기업 또는 은행과의 거래가 정지된 기업</a:t>
            </a:r>
            <a:r>
              <a:rPr lang="en-US" altLang="ko-KR" sz="1200" kern="0" dirty="0">
                <a:solidFill>
                  <a:srgbClr val="000000"/>
                </a:solidFill>
                <a:latin typeface="+mn-ea"/>
              </a:rPr>
              <a:t>, </a:t>
            </a:r>
          </a:p>
          <a:p>
            <a:pPr algn="just" fontAlgn="base">
              <a:lnSpc>
                <a:spcPct val="160000"/>
              </a:lnSpc>
            </a:pPr>
            <a:r>
              <a:rPr lang="ko-KR" altLang="en-US" sz="1200" kern="0" dirty="0">
                <a:solidFill>
                  <a:srgbClr val="000000"/>
                </a:solidFill>
                <a:latin typeface="+mn-ea"/>
              </a:rPr>
              <a:t>셋째</a:t>
            </a:r>
            <a:r>
              <a:rPr lang="en-US" altLang="ko-KR" sz="1200" kern="0" dirty="0">
                <a:solidFill>
                  <a:srgbClr val="000000"/>
                </a:solidFill>
                <a:latin typeface="+mn-ea"/>
              </a:rPr>
              <a:t>, </a:t>
            </a:r>
            <a:r>
              <a:rPr lang="ko-KR" altLang="en-US" sz="1200" kern="0" dirty="0">
                <a:solidFill>
                  <a:srgbClr val="000000"/>
                </a:solidFill>
                <a:latin typeface="+mn-ea"/>
              </a:rPr>
              <a:t>회사정리절차개시에 해당되어 관리대상종목으로 지정된 기업이나 상장폐지 기업 등을 포함하는 것</a:t>
            </a:r>
            <a:endParaRPr lang="en-US" altLang="ko-KR" sz="1200" kern="0" dirty="0">
              <a:solidFill>
                <a:srgbClr val="000000"/>
              </a:solidFill>
              <a:latin typeface="+mn-ea"/>
            </a:endParaRPr>
          </a:p>
          <a:p>
            <a:pPr marL="171450" indent="-171450" algn="just" fontAlgn="base">
              <a:lnSpc>
                <a:spcPct val="160000"/>
              </a:lnSpc>
              <a:buFont typeface="Wingdings" panose="05000000000000000000" pitchFamily="2" charset="2"/>
              <a:buChar char="è"/>
            </a:pPr>
            <a:r>
              <a:rPr lang="ko-KR" altLang="en-US" sz="1200" dirty="0">
                <a:highlight>
                  <a:srgbClr val="FFFF00"/>
                </a:highlight>
              </a:rPr>
              <a:t>연구에서 이용할 부도의 정의 </a:t>
            </a:r>
            <a:r>
              <a:rPr lang="en-US" altLang="ko-KR" sz="1200" dirty="0">
                <a:highlight>
                  <a:srgbClr val="FFFF00"/>
                </a:highlight>
              </a:rPr>
              <a:t>:  </a:t>
            </a:r>
            <a:r>
              <a:rPr lang="ko-KR" altLang="en-US" sz="1200" dirty="0">
                <a:highlight>
                  <a:srgbClr val="FFFF00"/>
                </a:highlight>
              </a:rPr>
              <a:t>실적부진의 사유로 상장폐지가 일어난 경우를 부도로 정의</a:t>
            </a:r>
            <a:endParaRPr lang="en-US" altLang="ko-KR" sz="1200" dirty="0">
              <a:highlight>
                <a:srgbClr val="FFFF00"/>
              </a:highlight>
            </a:endParaRPr>
          </a:p>
          <a:p>
            <a:pPr marL="171450" indent="-171450" algn="just" fontAlgn="base">
              <a:lnSpc>
                <a:spcPct val="160000"/>
              </a:lnSpc>
              <a:buFont typeface="Wingdings" panose="05000000000000000000" pitchFamily="2" charset="2"/>
              <a:buChar char="è"/>
            </a:pPr>
            <a:r>
              <a:rPr lang="en-US" altLang="ko-KR" sz="1200" kern="0" dirty="0">
                <a:solidFill>
                  <a:srgbClr val="000000"/>
                </a:solidFill>
                <a:highlight>
                  <a:srgbClr val="FFFF00"/>
                </a:highlight>
                <a:latin typeface="+mn-ea"/>
              </a:rPr>
              <a:t>: </a:t>
            </a:r>
            <a:r>
              <a:rPr lang="ko-KR" altLang="en-US" sz="1200" dirty="0">
                <a:highlight>
                  <a:srgbClr val="FFFF00"/>
                </a:highlight>
              </a:rPr>
              <a:t>부도발생</a:t>
            </a:r>
            <a:r>
              <a:rPr lang="en-US" altLang="ko-KR" sz="1200" dirty="0">
                <a:highlight>
                  <a:srgbClr val="FFFF00"/>
                </a:highlight>
              </a:rPr>
              <a:t>, </a:t>
            </a:r>
            <a:r>
              <a:rPr lang="ko-KR" altLang="en-US" sz="1200" dirty="0">
                <a:highlight>
                  <a:srgbClr val="FFFF00"/>
                </a:highlight>
              </a:rPr>
              <a:t>화의절차개시신청</a:t>
            </a:r>
            <a:r>
              <a:rPr lang="en-US" altLang="ko-KR" sz="1200" dirty="0">
                <a:highlight>
                  <a:srgbClr val="FFFF00"/>
                </a:highlight>
              </a:rPr>
              <a:t>, </a:t>
            </a:r>
            <a:r>
              <a:rPr lang="ko-KR" altLang="en-US" sz="1200" dirty="0">
                <a:highlight>
                  <a:srgbClr val="FFFF00"/>
                </a:highlight>
              </a:rPr>
              <a:t>회사정리절차 개시신청</a:t>
            </a:r>
            <a:r>
              <a:rPr lang="en-US" altLang="ko-KR" sz="1200" dirty="0">
                <a:highlight>
                  <a:srgbClr val="FFFF00"/>
                </a:highlight>
              </a:rPr>
              <a:t>, </a:t>
            </a:r>
            <a:r>
              <a:rPr lang="ko-KR" altLang="en-US" sz="1200" dirty="0">
                <a:highlight>
                  <a:srgbClr val="FFFF00"/>
                </a:highlight>
              </a:rPr>
              <a:t>감사인의 의견 거절</a:t>
            </a:r>
            <a:r>
              <a:rPr lang="en-US" altLang="ko-KR" sz="1200" dirty="0">
                <a:highlight>
                  <a:srgbClr val="FFFF00"/>
                </a:highlight>
              </a:rPr>
              <a:t>, </a:t>
            </a:r>
            <a:r>
              <a:rPr lang="ko-KR" altLang="en-US" sz="1200" dirty="0">
                <a:highlight>
                  <a:srgbClr val="FFFF00"/>
                </a:highlight>
              </a:rPr>
              <a:t>은행거래 정지</a:t>
            </a:r>
            <a:endParaRPr lang="ko-KR" altLang="en-US" sz="1200" kern="0" dirty="0">
              <a:solidFill>
                <a:srgbClr val="000000"/>
              </a:solidFill>
              <a:highlight>
                <a:srgbClr val="FFFF00"/>
              </a:highlight>
              <a:latin typeface="+mn-ea"/>
            </a:endParaRPr>
          </a:p>
        </p:txBody>
      </p:sp>
      <p:sp>
        <p:nvSpPr>
          <p:cNvPr id="8" name="TextBox 4">
            <a:extLst>
              <a:ext uri="{FF2B5EF4-FFF2-40B4-BE49-F238E27FC236}">
                <a16:creationId xmlns:a16="http://schemas.microsoft.com/office/drawing/2014/main" id="{AE19CD4E-BCB0-4EB7-A3D9-9AE8997A0590}"/>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5</a:t>
            </a:r>
            <a:endParaRPr lang="ko-KR" altLang="en-US" sz="1400" dirty="0">
              <a:solidFill>
                <a:schemeClr val="bg1">
                  <a:lumMod val="75000"/>
                </a:schemeClr>
              </a:solidFill>
              <a:latin typeface="+mn-ea"/>
              <a:ea typeface="+mn-ea"/>
            </a:endParaRPr>
          </a:p>
        </p:txBody>
      </p:sp>
      <p:sp>
        <p:nvSpPr>
          <p:cNvPr id="11" name="직사각형 10">
            <a:extLst>
              <a:ext uri="{FF2B5EF4-FFF2-40B4-BE49-F238E27FC236}">
                <a16:creationId xmlns:a16="http://schemas.microsoft.com/office/drawing/2014/main" id="{6A74F2FB-F1E5-4C92-AF09-3CEEE0A5D43C}"/>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부실의 정의</a:t>
            </a:r>
            <a:endParaRPr lang="ko-KR" altLang="en-US" sz="1200" kern="0" dirty="0">
              <a:solidFill>
                <a:srgbClr val="000000"/>
              </a:solidFill>
              <a:latin typeface="+mn-ea"/>
            </a:endParaRPr>
          </a:p>
        </p:txBody>
      </p:sp>
      <p:sp>
        <p:nvSpPr>
          <p:cNvPr id="2" name="직사각형 1">
            <a:extLst>
              <a:ext uri="{FF2B5EF4-FFF2-40B4-BE49-F238E27FC236}">
                <a16:creationId xmlns:a16="http://schemas.microsoft.com/office/drawing/2014/main" id="{13DD8850-1799-4383-850A-449EBD046861}"/>
              </a:ext>
            </a:extLst>
          </p:cNvPr>
          <p:cNvSpPr/>
          <p:nvPr/>
        </p:nvSpPr>
        <p:spPr>
          <a:xfrm>
            <a:off x="395536" y="3869476"/>
            <a:ext cx="7344816" cy="584775"/>
          </a:xfrm>
          <a:prstGeom prst="rect">
            <a:avLst/>
          </a:prstGeom>
        </p:spPr>
        <p:txBody>
          <a:bodyPr wrap="square">
            <a:spAutoFit/>
          </a:bodyPr>
          <a:lstStyle/>
          <a:p>
            <a:r>
              <a:rPr lang="ko-KR" altLang="en-US" sz="1400" dirty="0"/>
              <a:t>상장폐지요건</a:t>
            </a:r>
            <a:endParaRPr lang="en-US" altLang="ko-KR" sz="1400" dirty="0"/>
          </a:p>
          <a:p>
            <a:r>
              <a:rPr lang="en-US" altLang="ko-KR" dirty="0"/>
              <a:t>http://listing.krx.co.kr/contents/LST/04/04010500/LST04010500.jsp</a:t>
            </a:r>
            <a:endParaRPr lang="ko-KR" altLang="en-US" dirty="0"/>
          </a:p>
        </p:txBody>
      </p:sp>
    </p:spTree>
    <p:extLst>
      <p:ext uri="{BB962C8B-B14F-4D97-AF65-F5344CB8AC3E}">
        <p14:creationId xmlns:p14="http://schemas.microsoft.com/office/powerpoint/2010/main" val="1542844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845B37BF-4FB6-4260-97AB-507DFF894603}"/>
              </a:ext>
            </a:extLst>
          </p:cNvPr>
          <p:cNvSpPr/>
          <p:nvPr/>
        </p:nvSpPr>
        <p:spPr>
          <a:xfrm>
            <a:off x="392570" y="1124744"/>
            <a:ext cx="8208848" cy="4287007"/>
          </a:xfrm>
          <a:prstGeom prst="rect">
            <a:avLst/>
          </a:prstGeom>
        </p:spPr>
        <p:txBody>
          <a:bodyPr wrap="square">
            <a:spAutoFit/>
          </a:bodyPr>
          <a:lstStyle/>
          <a:p>
            <a:pPr algn="just" fontAlgn="base">
              <a:lnSpc>
                <a:spcPct val="160000"/>
              </a:lnSpc>
            </a:pPr>
            <a:r>
              <a:rPr lang="en-US" altLang="ko-KR" sz="1600" kern="0" dirty="0">
                <a:solidFill>
                  <a:srgbClr val="000000"/>
                </a:solidFill>
                <a:latin typeface="+mn-ea"/>
              </a:rPr>
              <a:t>Beaver(1966)</a:t>
            </a:r>
          </a:p>
          <a:p>
            <a:pPr algn="just" fontAlgn="base">
              <a:lnSpc>
                <a:spcPct val="160000"/>
              </a:lnSpc>
            </a:pPr>
            <a:r>
              <a:rPr lang="ko-KR" altLang="en-US" sz="1200" kern="0" dirty="0">
                <a:solidFill>
                  <a:srgbClr val="000000"/>
                </a:solidFill>
                <a:latin typeface="+mn-ea"/>
              </a:rPr>
              <a:t> 지급기일이 도래한 경제적 채무를 이행할 수 없는 상태를 도산</a:t>
            </a:r>
            <a:r>
              <a:rPr lang="en-US" altLang="ko-KR" sz="1200" kern="0" dirty="0">
                <a:solidFill>
                  <a:srgbClr val="000000"/>
                </a:solidFill>
                <a:latin typeface="+mn-ea"/>
              </a:rPr>
              <a:t>(failure)</a:t>
            </a:r>
            <a:r>
              <a:rPr lang="ko-KR" altLang="en-US" sz="1200" kern="0" dirty="0">
                <a:solidFill>
                  <a:srgbClr val="000000"/>
                </a:solidFill>
                <a:latin typeface="+mn-ea"/>
              </a:rPr>
              <a:t>이라고 정의</a:t>
            </a:r>
            <a:endParaRPr lang="en-US" altLang="ko-KR" sz="1200" kern="0" dirty="0">
              <a:solidFill>
                <a:srgbClr val="000000"/>
              </a:solidFill>
              <a:latin typeface="+mn-ea"/>
            </a:endParaRPr>
          </a:p>
          <a:p>
            <a:pPr algn="just" fontAlgn="base">
              <a:lnSpc>
                <a:spcPct val="160000"/>
              </a:lnSpc>
            </a:pPr>
            <a:r>
              <a:rPr lang="en-US" altLang="ko-KR" sz="1200" dirty="0"/>
              <a:t>"Failure" is defined as the inability of a firm to pay its financial </a:t>
            </a:r>
            <a:r>
              <a:rPr lang="en-US" altLang="ko-KR" sz="1200" dirty="0" err="1"/>
              <a:t>obli</a:t>
            </a:r>
            <a:r>
              <a:rPr lang="en-US" altLang="ko-KR" sz="1200" dirty="0"/>
              <a:t>- </a:t>
            </a:r>
            <a:r>
              <a:rPr lang="en-US" altLang="ko-KR" sz="1200" dirty="0" err="1"/>
              <a:t>gations</a:t>
            </a:r>
            <a:r>
              <a:rPr lang="en-US" altLang="ko-KR" sz="1200" dirty="0"/>
              <a:t> as they mature. </a:t>
            </a:r>
            <a:endParaRPr lang="en-US" altLang="ko-KR" sz="1200" kern="0" dirty="0">
              <a:solidFill>
                <a:srgbClr val="000000"/>
              </a:solidFill>
              <a:latin typeface="+mn-ea"/>
            </a:endParaRPr>
          </a:p>
          <a:p>
            <a:pPr algn="just" fontAlgn="base">
              <a:lnSpc>
                <a:spcPct val="160000"/>
              </a:lnSpc>
            </a:pPr>
            <a:r>
              <a:rPr lang="ko-KR" altLang="en-US" sz="1200" kern="0" dirty="0">
                <a:solidFill>
                  <a:srgbClr val="000000"/>
                </a:solidFill>
                <a:latin typeface="+mn-ea"/>
              </a:rPr>
              <a:t>구체적으로 파산</a:t>
            </a:r>
            <a:r>
              <a:rPr lang="en-US" altLang="ko-KR" sz="1200" kern="0" dirty="0">
                <a:solidFill>
                  <a:srgbClr val="000000"/>
                </a:solidFill>
                <a:latin typeface="+mn-ea"/>
              </a:rPr>
              <a:t>(bankruptcy), </a:t>
            </a:r>
            <a:r>
              <a:rPr lang="ko-KR" altLang="en-US" sz="1200" kern="0" dirty="0">
                <a:solidFill>
                  <a:srgbClr val="000000"/>
                </a:solidFill>
                <a:latin typeface="+mn-ea"/>
              </a:rPr>
              <a:t>회사채채무불이행</a:t>
            </a:r>
            <a:r>
              <a:rPr lang="en-US" altLang="ko-KR" sz="1200" kern="0" dirty="0">
                <a:solidFill>
                  <a:srgbClr val="000000"/>
                </a:solidFill>
                <a:latin typeface="+mn-ea"/>
              </a:rPr>
              <a:t>(bond default), </a:t>
            </a:r>
            <a:r>
              <a:rPr lang="ko-KR" altLang="en-US" sz="1200" kern="0" dirty="0">
                <a:solidFill>
                  <a:srgbClr val="000000"/>
                </a:solidFill>
                <a:latin typeface="+mn-ea"/>
              </a:rPr>
              <a:t>우선주에 대한 배당지급불능</a:t>
            </a:r>
            <a:r>
              <a:rPr lang="en-US" altLang="ko-KR" sz="1200" kern="0" dirty="0">
                <a:solidFill>
                  <a:srgbClr val="000000"/>
                </a:solidFill>
                <a:latin typeface="+mn-ea"/>
              </a:rPr>
              <a:t>(nonpayment of a preferred stock dividend) </a:t>
            </a:r>
            <a:r>
              <a:rPr lang="ko-KR" altLang="en-US" sz="1200" kern="0" dirty="0">
                <a:solidFill>
                  <a:srgbClr val="000000"/>
                </a:solidFill>
                <a:latin typeface="+mn-ea"/>
              </a:rPr>
              <a:t>등을 부도에 포함</a:t>
            </a:r>
            <a:r>
              <a:rPr lang="en-US" altLang="ko-KR" sz="1200" kern="0" dirty="0">
                <a:solidFill>
                  <a:srgbClr val="000000"/>
                </a:solidFill>
                <a:latin typeface="+mn-ea"/>
              </a:rPr>
              <a:t> </a:t>
            </a:r>
          </a:p>
          <a:p>
            <a:pPr algn="just" fontAlgn="base">
              <a:lnSpc>
                <a:spcPct val="160000"/>
              </a:lnSpc>
            </a:pPr>
            <a:r>
              <a:rPr lang="en-US" altLang="ko-KR" sz="1600" kern="0" dirty="0">
                <a:solidFill>
                  <a:srgbClr val="000000"/>
                </a:solidFill>
                <a:latin typeface="+mn-ea"/>
              </a:rPr>
              <a:t>Deakins(1972)</a:t>
            </a:r>
          </a:p>
          <a:p>
            <a:pPr algn="just" fontAlgn="base">
              <a:lnSpc>
                <a:spcPct val="160000"/>
              </a:lnSpc>
            </a:pPr>
            <a:r>
              <a:rPr lang="ko-KR" altLang="en-US" sz="1200" kern="0" dirty="0">
                <a:solidFill>
                  <a:srgbClr val="000000"/>
                </a:solidFill>
                <a:latin typeface="+mn-ea"/>
              </a:rPr>
              <a:t>도산을 파산</a:t>
            </a:r>
            <a:r>
              <a:rPr lang="en-US" altLang="ko-KR" sz="1200" kern="0" dirty="0">
                <a:solidFill>
                  <a:srgbClr val="000000"/>
                </a:solidFill>
                <a:latin typeface="+mn-ea"/>
              </a:rPr>
              <a:t>, </a:t>
            </a:r>
            <a:r>
              <a:rPr lang="ko-KR" altLang="en-US" sz="1200" kern="0" dirty="0">
                <a:solidFill>
                  <a:srgbClr val="000000"/>
                </a:solidFill>
                <a:latin typeface="+mn-ea"/>
              </a:rPr>
              <a:t>지급불능을 경험했거나 청산된 기업으로 정의</a:t>
            </a:r>
            <a:r>
              <a:rPr lang="en-US" altLang="ko-KR" sz="1200" kern="0" dirty="0">
                <a:solidFill>
                  <a:srgbClr val="000000"/>
                </a:solidFill>
                <a:latin typeface="+mn-ea"/>
              </a:rPr>
              <a:t> </a:t>
            </a:r>
          </a:p>
          <a:p>
            <a:pPr algn="just" fontAlgn="base">
              <a:lnSpc>
                <a:spcPct val="160000"/>
              </a:lnSpc>
            </a:pPr>
            <a:r>
              <a:rPr lang="en-US" altLang="ko-KR" sz="1600" kern="0" dirty="0">
                <a:solidFill>
                  <a:srgbClr val="000000"/>
                </a:solidFill>
                <a:latin typeface="+mn-ea"/>
              </a:rPr>
              <a:t>Altman(1983)</a:t>
            </a:r>
          </a:p>
          <a:p>
            <a:pPr algn="just" fontAlgn="base">
              <a:lnSpc>
                <a:spcPct val="160000"/>
              </a:lnSpc>
            </a:pPr>
            <a:r>
              <a:rPr lang="ko-KR" altLang="en-US" sz="1200" kern="0" dirty="0">
                <a:solidFill>
                  <a:srgbClr val="000000"/>
                </a:solidFill>
                <a:latin typeface="+mn-ea"/>
              </a:rPr>
              <a:t> 경제적 측면에서 위험보상을 고려한투하자본의 이익률이 유사투자안의 일반적인 이익률보다 계속해서 낮은 상태</a:t>
            </a:r>
            <a:r>
              <a:rPr lang="en-US" altLang="ko-KR" sz="1200" kern="0" dirty="0">
                <a:solidFill>
                  <a:srgbClr val="000000"/>
                </a:solidFill>
                <a:latin typeface="+mn-ea"/>
              </a:rPr>
              <a:t>, </a:t>
            </a:r>
            <a:r>
              <a:rPr lang="ko-KR" altLang="en-US" sz="1200" kern="0" dirty="0">
                <a:solidFill>
                  <a:srgbClr val="000000"/>
                </a:solidFill>
                <a:latin typeface="+mn-ea"/>
              </a:rPr>
              <a:t>즉 도산을 부도로 정의</a:t>
            </a:r>
            <a:r>
              <a:rPr lang="en-US" altLang="ko-KR" sz="1200" kern="0" dirty="0">
                <a:solidFill>
                  <a:srgbClr val="000000"/>
                </a:solidFill>
                <a:latin typeface="+mn-ea"/>
              </a:rPr>
              <a:t> </a:t>
            </a:r>
          </a:p>
          <a:p>
            <a:pPr algn="just" fontAlgn="base">
              <a:lnSpc>
                <a:spcPct val="160000"/>
              </a:lnSpc>
            </a:pPr>
            <a:r>
              <a:rPr lang="en-US" altLang="ko-KR" sz="1600" kern="0" dirty="0">
                <a:solidFill>
                  <a:srgbClr val="000000"/>
                </a:solidFill>
                <a:latin typeface="+mn-ea"/>
              </a:rPr>
              <a:t>Weston &amp; Brigham(1982)</a:t>
            </a:r>
          </a:p>
          <a:p>
            <a:pPr algn="just" fontAlgn="base">
              <a:lnSpc>
                <a:spcPct val="160000"/>
              </a:lnSpc>
            </a:pPr>
            <a:r>
              <a:rPr lang="ko-KR" altLang="en-US" sz="1200" kern="0" dirty="0">
                <a:solidFill>
                  <a:srgbClr val="000000"/>
                </a:solidFill>
                <a:latin typeface="+mn-ea"/>
              </a:rPr>
              <a:t> 기업의 도산을 경제적 실패</a:t>
            </a:r>
            <a:r>
              <a:rPr lang="en-US" altLang="ko-KR" sz="1200" kern="0" dirty="0">
                <a:solidFill>
                  <a:srgbClr val="000000"/>
                </a:solidFill>
                <a:latin typeface="+mn-ea"/>
              </a:rPr>
              <a:t>(economic failure)</a:t>
            </a:r>
            <a:r>
              <a:rPr lang="ko-KR" altLang="en-US" sz="1200" kern="0" dirty="0">
                <a:solidFill>
                  <a:srgbClr val="000000"/>
                </a:solidFill>
                <a:latin typeface="+mn-ea"/>
              </a:rPr>
              <a:t>와 기술적 지급불능</a:t>
            </a:r>
            <a:r>
              <a:rPr lang="en-US" altLang="ko-KR" sz="1200" kern="0" dirty="0">
                <a:solidFill>
                  <a:srgbClr val="000000"/>
                </a:solidFill>
                <a:latin typeface="+mn-ea"/>
              </a:rPr>
              <a:t>(technical insolvency), </a:t>
            </a:r>
            <a:r>
              <a:rPr lang="ko-KR" altLang="en-US" sz="1200" kern="0" dirty="0">
                <a:solidFill>
                  <a:srgbClr val="000000"/>
                </a:solidFill>
                <a:latin typeface="+mn-ea"/>
              </a:rPr>
              <a:t>파산</a:t>
            </a:r>
            <a:r>
              <a:rPr lang="en-US" altLang="ko-KR" sz="1200" kern="0" dirty="0">
                <a:solidFill>
                  <a:srgbClr val="000000"/>
                </a:solidFill>
                <a:latin typeface="+mn-ea"/>
              </a:rPr>
              <a:t>(bankruptcy)</a:t>
            </a:r>
            <a:r>
              <a:rPr lang="ko-KR" altLang="en-US" sz="1200" kern="0" dirty="0">
                <a:solidFill>
                  <a:srgbClr val="000000"/>
                </a:solidFill>
                <a:latin typeface="+mn-ea"/>
              </a:rPr>
              <a:t>으로 나누어 설명</a:t>
            </a:r>
          </a:p>
        </p:txBody>
      </p:sp>
      <p:sp>
        <p:nvSpPr>
          <p:cNvPr id="2" name="TextBox 1">
            <a:extLst>
              <a:ext uri="{FF2B5EF4-FFF2-40B4-BE49-F238E27FC236}">
                <a16:creationId xmlns:a16="http://schemas.microsoft.com/office/drawing/2014/main" id="{F7503404-B23E-4972-BADA-BF930B202218}"/>
              </a:ext>
            </a:extLst>
          </p:cNvPr>
          <p:cNvSpPr txBox="1"/>
          <p:nvPr/>
        </p:nvSpPr>
        <p:spPr>
          <a:xfrm>
            <a:off x="395536" y="280785"/>
            <a:ext cx="3528392" cy="369332"/>
          </a:xfrm>
          <a:prstGeom prst="rect">
            <a:avLst/>
          </a:prstGeom>
          <a:noFill/>
        </p:spPr>
        <p:txBody>
          <a:bodyPr wrap="square" rtlCol="0">
            <a:spAutoFit/>
          </a:bodyPr>
          <a:lstStyle/>
          <a:p>
            <a:r>
              <a:rPr lang="ko-KR" altLang="en-US" dirty="0"/>
              <a:t>도산</a:t>
            </a:r>
            <a:r>
              <a:rPr lang="en-US" altLang="ko-KR" dirty="0"/>
              <a:t>(</a:t>
            </a:r>
            <a:r>
              <a:rPr lang="ko-KR" altLang="en-US" dirty="0"/>
              <a:t>부도</a:t>
            </a:r>
            <a:r>
              <a:rPr lang="en-US" altLang="ko-KR" dirty="0"/>
              <a:t>) </a:t>
            </a:r>
            <a:r>
              <a:rPr lang="ko-KR" altLang="en-US" dirty="0"/>
              <a:t>정의 </a:t>
            </a:r>
            <a:r>
              <a:rPr lang="en-US" altLang="ko-KR" dirty="0"/>
              <a:t>: </a:t>
            </a:r>
            <a:r>
              <a:rPr lang="ko-KR" altLang="en-US" dirty="0"/>
              <a:t>연구 논문</a:t>
            </a:r>
          </a:p>
        </p:txBody>
      </p:sp>
    </p:spTree>
    <p:extLst>
      <p:ext uri="{BB962C8B-B14F-4D97-AF65-F5344CB8AC3E}">
        <p14:creationId xmlns:p14="http://schemas.microsoft.com/office/powerpoint/2010/main" val="381639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566391" y="980728"/>
            <a:ext cx="7606009" cy="4679286"/>
            <a:chOff x="850134" y="1511495"/>
            <a:chExt cx="7606009" cy="4679286"/>
          </a:xfrm>
        </p:grpSpPr>
        <p:grpSp>
          <p:nvGrpSpPr>
            <p:cNvPr id="25" name="그룹 24"/>
            <p:cNvGrpSpPr/>
            <p:nvPr/>
          </p:nvGrpSpPr>
          <p:grpSpPr>
            <a:xfrm>
              <a:off x="899592" y="1511495"/>
              <a:ext cx="7556551" cy="4679286"/>
              <a:chOff x="899592" y="1148713"/>
              <a:chExt cx="7556551" cy="4679286"/>
            </a:xfrm>
          </p:grpSpPr>
          <p:sp>
            <p:nvSpPr>
              <p:cNvPr id="16" name="이등변 삼각형 15"/>
              <p:cNvSpPr/>
              <p:nvPr/>
            </p:nvSpPr>
            <p:spPr>
              <a:xfrm rot="6898515">
                <a:off x="2911712" y="1928373"/>
                <a:ext cx="1224136" cy="2199408"/>
              </a:xfrm>
              <a:prstGeom prs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7" name="이등변 삼각형 16"/>
              <p:cNvSpPr/>
              <p:nvPr/>
            </p:nvSpPr>
            <p:spPr>
              <a:xfrm rot="4433180">
                <a:off x="2990778" y="2903618"/>
                <a:ext cx="1224136" cy="2196456"/>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8" name="이등변 삼각형 17"/>
              <p:cNvSpPr/>
              <p:nvPr/>
            </p:nvSpPr>
            <p:spPr>
              <a:xfrm rot="17569791">
                <a:off x="5044310" y="3017726"/>
                <a:ext cx="1224136" cy="2336989"/>
              </a:xfrm>
              <a:prstGeom prst="triangle">
                <a:avLst/>
              </a:prstGeom>
              <a:solidFill>
                <a:srgbClr val="F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20" name="이등변 삼각형 19"/>
              <p:cNvSpPr/>
              <p:nvPr/>
            </p:nvSpPr>
            <p:spPr>
              <a:xfrm rot="14840986">
                <a:off x="5003136" y="2014610"/>
                <a:ext cx="1224136" cy="2229607"/>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5" name="타원 14"/>
              <p:cNvSpPr/>
              <p:nvPr/>
            </p:nvSpPr>
            <p:spPr>
              <a:xfrm>
                <a:off x="3779912" y="2708920"/>
                <a:ext cx="1584176" cy="1584176"/>
              </a:xfrm>
              <a:prstGeom prst="ellipse">
                <a:avLst/>
              </a:prstGeom>
              <a:solidFill>
                <a:schemeClr val="accent5">
                  <a:lumMod val="60000"/>
                  <a:lumOff val="40000"/>
                </a:schemeClr>
              </a:solidFill>
              <a:ln>
                <a:noFill/>
              </a:ln>
              <a:scene3d>
                <a:camera prst="orthographic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dirty="0">
                    <a:solidFill>
                      <a:schemeClr val="tx2"/>
                    </a:solidFill>
                    <a:latin typeface="맑은 고딕" panose="020B0503020000020004" pitchFamily="50" charset="-127"/>
                    <a:ea typeface="맑은 고딕" panose="020B0503020000020004" pitchFamily="50" charset="-127"/>
                  </a:rPr>
                  <a:t>기업</a:t>
                </a:r>
                <a:endParaRPr lang="en-US" altLang="ko-KR" sz="2800" b="1" dirty="0">
                  <a:solidFill>
                    <a:schemeClr val="tx2"/>
                  </a:solidFill>
                  <a:latin typeface="맑은 고딕" panose="020B0503020000020004" pitchFamily="50" charset="-127"/>
                  <a:ea typeface="맑은 고딕" panose="020B0503020000020004" pitchFamily="50" charset="-127"/>
                </a:endParaRPr>
              </a:p>
              <a:p>
                <a:pPr algn="ctr"/>
                <a:r>
                  <a:rPr lang="ko-KR" altLang="en-US" sz="2800" b="1" dirty="0">
                    <a:solidFill>
                      <a:schemeClr val="tx2"/>
                    </a:solidFill>
                    <a:latin typeface="맑은 고딕" panose="020B0503020000020004" pitchFamily="50" charset="-127"/>
                    <a:ea typeface="맑은 고딕" panose="020B0503020000020004" pitchFamily="50" charset="-127"/>
                  </a:rPr>
                  <a:t>위험</a:t>
                </a:r>
              </a:p>
            </p:txBody>
          </p:sp>
          <p:sp>
            <p:nvSpPr>
              <p:cNvPr id="21" name="폭발 2 20"/>
              <p:cNvSpPr/>
              <p:nvPr/>
            </p:nvSpPr>
            <p:spPr>
              <a:xfrm rot="2216433">
                <a:off x="899592" y="1148713"/>
                <a:ext cx="2448272" cy="2448272"/>
              </a:xfrm>
              <a:prstGeom prst="irregularSeal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22" name="폭발 2 21"/>
              <p:cNvSpPr/>
              <p:nvPr/>
            </p:nvSpPr>
            <p:spPr>
              <a:xfrm rot="2896704">
                <a:off x="1090139" y="3379727"/>
                <a:ext cx="2448272" cy="2448272"/>
              </a:xfrm>
              <a:prstGeom prst="irregularSeal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23" name="폭발 2 22"/>
              <p:cNvSpPr/>
              <p:nvPr/>
            </p:nvSpPr>
            <p:spPr>
              <a:xfrm rot="3512837">
                <a:off x="6007871" y="1342118"/>
                <a:ext cx="2448272" cy="2448272"/>
              </a:xfrm>
              <a:prstGeom prst="irregularSeal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24" name="폭발 2 23"/>
              <p:cNvSpPr/>
              <p:nvPr/>
            </p:nvSpPr>
            <p:spPr>
              <a:xfrm rot="1954972">
                <a:off x="5928192" y="3294005"/>
                <a:ext cx="2448272" cy="2448272"/>
              </a:xfrm>
              <a:prstGeom prst="irregularSeal2">
                <a:avLst/>
              </a:prstGeom>
              <a:solidFill>
                <a:srgbClr val="FF8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grpSp>
        <p:sp>
          <p:nvSpPr>
            <p:cNvPr id="26" name="TextBox 25"/>
            <p:cNvSpPr txBox="1"/>
            <p:nvPr/>
          </p:nvSpPr>
          <p:spPr>
            <a:xfrm>
              <a:off x="850134" y="2326133"/>
              <a:ext cx="2160240" cy="923330"/>
            </a:xfrm>
            <a:prstGeom prst="rect">
              <a:avLst/>
            </a:prstGeom>
            <a:noFill/>
          </p:spPr>
          <p:txBody>
            <a:bodyPr wrap="square" rtlCol="0">
              <a:spAutoFit/>
            </a:bodyPr>
            <a:lstStyle/>
            <a:p>
              <a:pPr algn="ctr"/>
              <a:r>
                <a:rPr lang="ko-KR" altLang="en-US" b="1" dirty="0">
                  <a:latin typeface="맑은 고딕" panose="020B0503020000020004" pitchFamily="50" charset="-127"/>
                  <a:ea typeface="맑은 고딕" panose="020B0503020000020004" pitchFamily="50" charset="-127"/>
                </a:rPr>
                <a:t>경영위험</a:t>
              </a:r>
              <a:endParaRPr lang="en-US" altLang="ko-KR" b="1" dirty="0">
                <a:latin typeface="맑은 고딕" panose="020B0503020000020004" pitchFamily="50" charset="-127"/>
                <a:ea typeface="맑은 고딕" panose="020B0503020000020004" pitchFamily="50" charset="-127"/>
              </a:endParaRPr>
            </a:p>
            <a:p>
              <a:pPr algn="ctr"/>
              <a:r>
                <a:rPr lang="en-US" altLang="ko-KR" b="1" dirty="0">
                  <a:latin typeface="맑은 고딕" panose="020B0503020000020004" pitchFamily="50" charset="-127"/>
                  <a:ea typeface="맑은 고딕" panose="020B0503020000020004" pitchFamily="50" charset="-127"/>
                </a:rPr>
                <a:t>(Management Risk)</a:t>
              </a:r>
              <a:endParaRPr lang="ko-KR" altLang="en-US" b="1" dirty="0">
                <a:latin typeface="맑은 고딕" panose="020B0503020000020004" pitchFamily="50" charset="-127"/>
                <a:ea typeface="맑은 고딕" panose="020B0503020000020004" pitchFamily="50" charset="-127"/>
              </a:endParaRPr>
            </a:p>
          </p:txBody>
        </p:sp>
        <p:sp>
          <p:nvSpPr>
            <p:cNvPr id="27" name="TextBox 26"/>
            <p:cNvSpPr txBox="1"/>
            <p:nvPr/>
          </p:nvSpPr>
          <p:spPr>
            <a:xfrm>
              <a:off x="1039319" y="4535831"/>
              <a:ext cx="2160240" cy="646331"/>
            </a:xfrm>
            <a:prstGeom prst="rect">
              <a:avLst/>
            </a:prstGeom>
            <a:noFill/>
          </p:spPr>
          <p:txBody>
            <a:bodyPr wrap="square" rtlCol="0">
              <a:spAutoFit/>
            </a:bodyPr>
            <a:lstStyle/>
            <a:p>
              <a:pPr algn="ctr"/>
              <a:r>
                <a:rPr lang="ko-KR" altLang="en-US" b="1" dirty="0">
                  <a:latin typeface="맑은 고딕" panose="020B0503020000020004" pitchFamily="50" charset="-127"/>
                  <a:ea typeface="맑은 고딕" panose="020B0503020000020004" pitchFamily="50" charset="-127"/>
                </a:rPr>
                <a:t>영업위험</a:t>
              </a:r>
              <a:endParaRPr lang="en-US" altLang="ko-KR" b="1" dirty="0">
                <a:latin typeface="맑은 고딕" panose="020B0503020000020004" pitchFamily="50" charset="-127"/>
                <a:ea typeface="맑은 고딕" panose="020B0503020000020004" pitchFamily="50" charset="-127"/>
              </a:endParaRPr>
            </a:p>
            <a:p>
              <a:pPr algn="ctr"/>
              <a:r>
                <a:rPr lang="en-US" altLang="ko-KR" b="1" dirty="0">
                  <a:latin typeface="맑은 고딕" panose="020B0503020000020004" pitchFamily="50" charset="-127"/>
                  <a:ea typeface="맑은 고딕" panose="020B0503020000020004" pitchFamily="50" charset="-127"/>
                </a:rPr>
                <a:t>(Business Risk)</a:t>
              </a:r>
              <a:endParaRPr lang="ko-KR" altLang="en-US" b="1" dirty="0">
                <a:latin typeface="맑은 고딕" panose="020B0503020000020004" pitchFamily="50" charset="-127"/>
                <a:ea typeface="맑은 고딕" panose="020B0503020000020004" pitchFamily="50" charset="-127"/>
              </a:endParaRPr>
            </a:p>
          </p:txBody>
        </p:sp>
        <p:sp>
          <p:nvSpPr>
            <p:cNvPr id="28" name="TextBox 27"/>
            <p:cNvSpPr txBox="1"/>
            <p:nvPr/>
          </p:nvSpPr>
          <p:spPr>
            <a:xfrm>
              <a:off x="6034710" y="2543898"/>
              <a:ext cx="2160240" cy="646331"/>
            </a:xfrm>
            <a:prstGeom prst="rect">
              <a:avLst/>
            </a:prstGeom>
            <a:noFill/>
          </p:spPr>
          <p:txBody>
            <a:bodyPr wrap="square" rtlCol="0">
              <a:spAutoFit/>
            </a:bodyPr>
            <a:lstStyle/>
            <a:p>
              <a:pPr algn="ctr"/>
              <a:r>
                <a:rPr lang="ko-KR" altLang="en-US" b="1" dirty="0">
                  <a:latin typeface="맑은 고딕" panose="020B0503020000020004" pitchFamily="50" charset="-127"/>
                  <a:ea typeface="맑은 고딕" panose="020B0503020000020004" pitchFamily="50" charset="-127"/>
                </a:rPr>
                <a:t>재무위험</a:t>
              </a:r>
              <a:endParaRPr lang="en-US" altLang="ko-KR" b="1" dirty="0">
                <a:latin typeface="맑은 고딕" panose="020B0503020000020004" pitchFamily="50" charset="-127"/>
                <a:ea typeface="맑은 고딕" panose="020B0503020000020004" pitchFamily="50" charset="-127"/>
              </a:endParaRPr>
            </a:p>
            <a:p>
              <a:pPr algn="ctr"/>
              <a:r>
                <a:rPr lang="en-US" altLang="ko-KR" b="1" dirty="0">
                  <a:latin typeface="맑은 고딕" panose="020B0503020000020004" pitchFamily="50" charset="-127"/>
                  <a:ea typeface="맑은 고딕" panose="020B0503020000020004" pitchFamily="50" charset="-127"/>
                </a:rPr>
                <a:t>(Financial Risk)</a:t>
              </a:r>
              <a:endParaRPr lang="ko-KR" altLang="en-US" b="1" dirty="0">
                <a:latin typeface="맑은 고딕" panose="020B0503020000020004" pitchFamily="50" charset="-127"/>
                <a:ea typeface="맑은 고딕" panose="020B0503020000020004" pitchFamily="50" charset="-127"/>
              </a:endParaRPr>
            </a:p>
          </p:txBody>
        </p:sp>
        <p:sp>
          <p:nvSpPr>
            <p:cNvPr id="29" name="TextBox 28"/>
            <p:cNvSpPr txBox="1"/>
            <p:nvPr/>
          </p:nvSpPr>
          <p:spPr>
            <a:xfrm>
              <a:off x="5925450" y="4525366"/>
              <a:ext cx="2160240" cy="646331"/>
            </a:xfrm>
            <a:prstGeom prst="rect">
              <a:avLst/>
            </a:prstGeom>
            <a:noFill/>
          </p:spPr>
          <p:txBody>
            <a:bodyPr wrap="square" rtlCol="0">
              <a:spAutoFit/>
            </a:bodyPr>
            <a:lstStyle/>
            <a:p>
              <a:pPr algn="ctr"/>
              <a:r>
                <a:rPr lang="ko-KR" altLang="en-US" b="1" dirty="0">
                  <a:latin typeface="맑은 고딕" panose="020B0503020000020004" pitchFamily="50" charset="-127"/>
                  <a:ea typeface="맑은 고딕" panose="020B0503020000020004" pitchFamily="50" charset="-127"/>
                </a:rPr>
                <a:t>산업위험</a:t>
              </a:r>
              <a:endParaRPr lang="en-US" altLang="ko-KR" b="1" dirty="0">
                <a:latin typeface="맑은 고딕" panose="020B0503020000020004" pitchFamily="50" charset="-127"/>
                <a:ea typeface="맑은 고딕" panose="020B0503020000020004" pitchFamily="50" charset="-127"/>
              </a:endParaRPr>
            </a:p>
            <a:p>
              <a:pPr algn="ctr"/>
              <a:r>
                <a:rPr lang="en-US" altLang="ko-KR" b="1" dirty="0">
                  <a:latin typeface="맑은 고딕" panose="020B0503020000020004" pitchFamily="50" charset="-127"/>
                  <a:ea typeface="맑은 고딕" panose="020B0503020000020004" pitchFamily="50" charset="-127"/>
                </a:rPr>
                <a:t>(Industry Risk)</a:t>
              </a:r>
              <a:endParaRPr lang="ko-KR" altLang="en-US" b="1" dirty="0">
                <a:latin typeface="맑은 고딕" panose="020B0503020000020004" pitchFamily="50" charset="-127"/>
                <a:ea typeface="맑은 고딕" panose="020B0503020000020004" pitchFamily="50" charset="-127"/>
              </a:endParaRPr>
            </a:p>
          </p:txBody>
        </p:sp>
      </p:grpSp>
      <p:sp>
        <p:nvSpPr>
          <p:cNvPr id="32" name="TextBox 31">
            <a:extLst>
              <a:ext uri="{FF2B5EF4-FFF2-40B4-BE49-F238E27FC236}">
                <a16:creationId xmlns:a16="http://schemas.microsoft.com/office/drawing/2014/main" id="{1F8A67CD-2702-49E1-B96A-7C029F784C5C}"/>
              </a:ext>
            </a:extLst>
          </p:cNvPr>
          <p:cNvSpPr txBox="1"/>
          <p:nvPr/>
        </p:nvSpPr>
        <p:spPr>
          <a:xfrm>
            <a:off x="240984" y="394169"/>
            <a:ext cx="4364549" cy="369332"/>
          </a:xfrm>
          <a:prstGeom prst="rect">
            <a:avLst/>
          </a:prstGeom>
          <a:noFill/>
        </p:spPr>
        <p:txBody>
          <a:bodyPr wrap="square" rtlCol="0" anchor="ctr">
            <a:spAutoFit/>
          </a:bodyPr>
          <a:lstStyle/>
          <a:p>
            <a:r>
              <a:rPr lang="ko-KR" altLang="en-US" b="1" dirty="0">
                <a:solidFill>
                  <a:srgbClr val="002060"/>
                </a:solidFill>
                <a:latin typeface="맑은 고딕" panose="020B0503020000020004" pitchFamily="50" charset="-127"/>
                <a:ea typeface="맑은 고딕" panose="020B0503020000020004" pitchFamily="50" charset="-127"/>
              </a:rPr>
              <a:t>사례</a:t>
            </a:r>
            <a:r>
              <a:rPr lang="en-US" altLang="ko-KR" b="1" dirty="0">
                <a:solidFill>
                  <a:srgbClr val="002060"/>
                </a:solidFill>
                <a:latin typeface="맑은 고딕" panose="020B0503020000020004" pitchFamily="50" charset="-127"/>
                <a:ea typeface="맑은 고딕" panose="020B0503020000020004" pitchFamily="50" charset="-127"/>
              </a:rPr>
              <a:t>) </a:t>
            </a:r>
            <a:r>
              <a:rPr lang="ko-KR" altLang="en-US" b="1" dirty="0">
                <a:solidFill>
                  <a:srgbClr val="002060"/>
                </a:solidFill>
                <a:latin typeface="맑은 고딕" panose="020B0503020000020004" pitchFamily="50" charset="-127"/>
                <a:ea typeface="맑은 고딕" panose="020B0503020000020004" pitchFamily="50" charset="-127"/>
              </a:rPr>
              <a:t>코스닥상장기업 </a:t>
            </a:r>
            <a:r>
              <a:rPr lang="en-US" altLang="ko-KR" b="1" dirty="0">
                <a:solidFill>
                  <a:srgbClr val="002060"/>
                </a:solidFill>
                <a:latin typeface="맑은 고딕" panose="020B0503020000020004" pitchFamily="50" charset="-127"/>
                <a:ea typeface="맑은 고딕" panose="020B0503020000020004" pitchFamily="50" charset="-127"/>
              </a:rPr>
              <a:t>: </a:t>
            </a:r>
            <a:r>
              <a:rPr lang="ko-KR" altLang="en-US" b="1" dirty="0">
                <a:solidFill>
                  <a:srgbClr val="002060"/>
                </a:solidFill>
                <a:latin typeface="맑은 고딕" panose="020B0503020000020004" pitchFamily="50" charset="-127"/>
                <a:ea typeface="맑은 고딕" panose="020B0503020000020004" pitchFamily="50" charset="-127"/>
              </a:rPr>
              <a:t>상장폐지 사유</a:t>
            </a:r>
            <a:r>
              <a:rPr lang="en-US" altLang="ko-KR" b="1" dirty="0">
                <a:solidFill>
                  <a:srgbClr val="002060"/>
                </a:solidFill>
                <a:latin typeface="맑은 고딕" panose="020B0503020000020004" pitchFamily="50" charset="-127"/>
                <a:ea typeface="맑은 고딕" panose="020B0503020000020004" pitchFamily="50" charset="-127"/>
              </a:rPr>
              <a:t>?</a:t>
            </a:r>
            <a:endParaRPr lang="ko-KR" altLang="en-US" b="1" dirty="0">
              <a:solidFill>
                <a:srgbClr val="002060"/>
              </a:solidFill>
              <a:latin typeface="맑은 고딕" panose="020B0503020000020004" pitchFamily="50" charset="-127"/>
              <a:ea typeface="맑은 고딕" panose="020B0503020000020004" pitchFamily="50" charset="-127"/>
            </a:endParaRPr>
          </a:p>
        </p:txBody>
      </p:sp>
      <p:sp>
        <p:nvSpPr>
          <p:cNvPr id="34" name="제목 1">
            <a:extLst>
              <a:ext uri="{FF2B5EF4-FFF2-40B4-BE49-F238E27FC236}">
                <a16:creationId xmlns:a16="http://schemas.microsoft.com/office/drawing/2014/main" id="{883EC0AE-F92E-4CB2-B3BE-3F1926F215C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3046237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AF3C083-B026-4B6C-B954-55C262A3CF73}"/>
              </a:ext>
            </a:extLst>
          </p:cNvPr>
          <p:cNvSpPr/>
          <p:nvPr/>
        </p:nvSpPr>
        <p:spPr>
          <a:xfrm>
            <a:off x="395536" y="346152"/>
            <a:ext cx="1107996" cy="369332"/>
          </a:xfrm>
          <a:prstGeom prst="rect">
            <a:avLst/>
          </a:prstGeom>
        </p:spPr>
        <p:txBody>
          <a:bodyPr wrap="none">
            <a:spAutoFit/>
          </a:bodyPr>
          <a:lstStyle/>
          <a:p>
            <a:r>
              <a:rPr lang="ko-KR" altLang="en-US" dirty="0"/>
              <a:t>채권은행</a:t>
            </a:r>
          </a:p>
        </p:txBody>
      </p:sp>
      <p:sp>
        <p:nvSpPr>
          <p:cNvPr id="6" name="직사각형 5">
            <a:extLst>
              <a:ext uri="{FF2B5EF4-FFF2-40B4-BE49-F238E27FC236}">
                <a16:creationId xmlns:a16="http://schemas.microsoft.com/office/drawing/2014/main" id="{FD12A045-7443-4E63-BC02-40E70E6C2609}"/>
              </a:ext>
            </a:extLst>
          </p:cNvPr>
          <p:cNvSpPr/>
          <p:nvPr/>
        </p:nvSpPr>
        <p:spPr>
          <a:xfrm>
            <a:off x="659887" y="1236970"/>
            <a:ext cx="7632848" cy="2031325"/>
          </a:xfrm>
          <a:prstGeom prst="rect">
            <a:avLst/>
          </a:prstGeom>
        </p:spPr>
        <p:txBody>
          <a:bodyPr wrap="square">
            <a:spAutoFit/>
          </a:bodyPr>
          <a:lstStyle/>
          <a:p>
            <a:r>
              <a:rPr lang="ko-KR" altLang="en-US" sz="1400" dirty="0"/>
              <a:t>채권은행의 상시구조조정 절차를 밟기 위한 신용위험평가는 일정한 정량지표를 기준으로 세부 평가 대상 기업을 선정하고</a:t>
            </a:r>
            <a:r>
              <a:rPr lang="en-US" altLang="ko-KR" sz="1400" dirty="0"/>
              <a:t>, </a:t>
            </a:r>
            <a:r>
              <a:rPr lang="ko-KR" altLang="en-US" sz="1400" dirty="0"/>
              <a:t>이들 세부 평가 대상 기업들은 평가 모형을 통해 </a:t>
            </a:r>
            <a:r>
              <a:rPr lang="en-US" altLang="ko-KR" sz="1400" dirty="0">
                <a:highlight>
                  <a:srgbClr val="FFFF00"/>
                </a:highlight>
              </a:rPr>
              <a:t>4</a:t>
            </a:r>
            <a:r>
              <a:rPr lang="ko-KR" altLang="en-US" sz="1400" dirty="0">
                <a:highlight>
                  <a:srgbClr val="FFFF00"/>
                </a:highlight>
              </a:rPr>
              <a:t>등급</a:t>
            </a:r>
            <a:r>
              <a:rPr lang="en-US" altLang="ko-KR" sz="1400" dirty="0">
                <a:highlight>
                  <a:srgbClr val="FFFF00"/>
                </a:highlight>
              </a:rPr>
              <a:t>(A-D </a:t>
            </a:r>
            <a:r>
              <a:rPr lang="ko-KR" altLang="en-US" sz="1400" dirty="0">
                <a:highlight>
                  <a:srgbClr val="FFFF00"/>
                </a:highlight>
              </a:rPr>
              <a:t>등급</a:t>
            </a:r>
            <a:r>
              <a:rPr lang="en-US" altLang="ko-KR" sz="1400" dirty="0"/>
              <a:t>)</a:t>
            </a:r>
            <a:r>
              <a:rPr lang="ko-KR" altLang="en-US" sz="1400" dirty="0"/>
              <a:t>으로 분류</a:t>
            </a:r>
            <a:endParaRPr lang="en-US" altLang="ko-KR" sz="1400" dirty="0"/>
          </a:p>
          <a:p>
            <a:r>
              <a:rPr lang="ko-KR" altLang="en-US" sz="1400" dirty="0"/>
              <a:t>세부 평가는 </a:t>
            </a:r>
            <a:r>
              <a:rPr lang="ko-KR" altLang="en-US" sz="1400" dirty="0">
                <a:highlight>
                  <a:srgbClr val="FFFF00"/>
                </a:highlight>
              </a:rPr>
              <a:t>산업위험</a:t>
            </a:r>
            <a:r>
              <a:rPr lang="en-US" altLang="ko-KR" sz="1400" dirty="0">
                <a:highlight>
                  <a:srgbClr val="FFFF00"/>
                </a:highlight>
              </a:rPr>
              <a:t>, </a:t>
            </a:r>
            <a:r>
              <a:rPr lang="ko-KR" altLang="en-US" sz="1400" dirty="0">
                <a:highlight>
                  <a:srgbClr val="FFFF00"/>
                </a:highlight>
              </a:rPr>
              <a:t>영업위험</a:t>
            </a:r>
            <a:r>
              <a:rPr lang="en-US" altLang="ko-KR" sz="1400" dirty="0">
                <a:highlight>
                  <a:srgbClr val="FFFF00"/>
                </a:highlight>
              </a:rPr>
              <a:t>, </a:t>
            </a:r>
            <a:r>
              <a:rPr lang="ko-KR" altLang="en-US" sz="1400" dirty="0">
                <a:highlight>
                  <a:srgbClr val="FFFF00"/>
                </a:highlight>
              </a:rPr>
              <a:t>경영위험</a:t>
            </a:r>
            <a:r>
              <a:rPr lang="en-US" altLang="ko-KR" sz="1400" dirty="0">
                <a:highlight>
                  <a:srgbClr val="FFFF00"/>
                </a:highlight>
              </a:rPr>
              <a:t>, </a:t>
            </a:r>
            <a:r>
              <a:rPr lang="ko-KR" altLang="en-US" sz="1400" dirty="0">
                <a:highlight>
                  <a:srgbClr val="FFFF00"/>
                </a:highlight>
              </a:rPr>
              <a:t>재무위험</a:t>
            </a:r>
            <a:r>
              <a:rPr lang="en-US" altLang="ko-KR" sz="1400" dirty="0">
                <a:highlight>
                  <a:srgbClr val="FFFF00"/>
                </a:highlight>
              </a:rPr>
              <a:t>, </a:t>
            </a:r>
            <a:r>
              <a:rPr lang="ko-KR" altLang="en-US" sz="1400" dirty="0">
                <a:highlight>
                  <a:srgbClr val="FFFF00"/>
                </a:highlight>
              </a:rPr>
              <a:t>현금흐름 등 </a:t>
            </a:r>
            <a:r>
              <a:rPr lang="en-US" altLang="ko-KR" sz="1400" dirty="0">
                <a:highlight>
                  <a:srgbClr val="FFFF00"/>
                </a:highlight>
              </a:rPr>
              <a:t>5</a:t>
            </a:r>
            <a:r>
              <a:rPr lang="ko-KR" altLang="en-US" sz="1400" dirty="0">
                <a:highlight>
                  <a:srgbClr val="FFFF00"/>
                </a:highlight>
              </a:rPr>
              <a:t>대 평가 부분에 </a:t>
            </a:r>
            <a:r>
              <a:rPr lang="ko-KR" altLang="en-US" sz="1400" dirty="0"/>
              <a:t>대해서 각각 평가 후 이들 평가 결과를 종합한다</a:t>
            </a:r>
            <a:r>
              <a:rPr lang="en-US" altLang="ko-KR" sz="1400" dirty="0"/>
              <a:t>. </a:t>
            </a:r>
          </a:p>
          <a:p>
            <a:r>
              <a:rPr lang="ko-KR" altLang="en-US" sz="1400" dirty="0"/>
              <a:t>이들 </a:t>
            </a:r>
            <a:r>
              <a:rPr lang="en-US" altLang="ko-KR" sz="1400" dirty="0"/>
              <a:t>5</a:t>
            </a:r>
            <a:r>
              <a:rPr lang="ko-KR" altLang="en-US" sz="1400" dirty="0"/>
              <a:t>대 평가 부분은 ‘신용공여액 </a:t>
            </a:r>
            <a:r>
              <a:rPr lang="en-US" altLang="ko-KR" sz="1400" dirty="0"/>
              <a:t>500</a:t>
            </a:r>
            <a:r>
              <a:rPr lang="ko-KR" altLang="en-US" sz="1400" dirty="0"/>
              <a:t>억 원 이상 기업’ 및 ‘신용공여액 </a:t>
            </a:r>
            <a:r>
              <a:rPr lang="en-US" altLang="ko-KR" sz="1400" dirty="0"/>
              <a:t>500</a:t>
            </a:r>
            <a:r>
              <a:rPr lang="ko-KR" altLang="en-US" sz="1400" dirty="0"/>
              <a:t>억 원 미만 기업’ 중 </a:t>
            </a:r>
            <a:r>
              <a:rPr lang="ko-KR" altLang="en-US" sz="1400" dirty="0" err="1"/>
              <a:t>외감기업에</a:t>
            </a:r>
            <a:r>
              <a:rPr lang="ko-KR" altLang="en-US" sz="1400" dirty="0"/>
              <a:t> 해당하고</a:t>
            </a:r>
            <a:r>
              <a:rPr lang="en-US" altLang="ko-KR" sz="1400" dirty="0"/>
              <a:t>, ‘</a:t>
            </a:r>
            <a:r>
              <a:rPr lang="ko-KR" altLang="en-US" sz="1400" dirty="0"/>
              <a:t>신용공여액 </a:t>
            </a:r>
            <a:r>
              <a:rPr lang="en-US" altLang="ko-KR" sz="1400" dirty="0"/>
              <a:t>500</a:t>
            </a:r>
            <a:r>
              <a:rPr lang="ko-KR" altLang="en-US" sz="1400" dirty="0"/>
              <a:t>억 원 미만 기업’ 중 </a:t>
            </a:r>
            <a:r>
              <a:rPr lang="ko-KR" altLang="en-US" sz="1400" dirty="0" err="1"/>
              <a:t>비외감기업과</a:t>
            </a:r>
            <a:r>
              <a:rPr lang="ko-KR" altLang="en-US" sz="1400" dirty="0"/>
              <a:t> 개인사업자는 평가 부분이 다소 다르다</a:t>
            </a:r>
            <a:r>
              <a:rPr lang="en-US" altLang="ko-KR" sz="1400" dirty="0"/>
              <a:t>. </a:t>
            </a:r>
          </a:p>
          <a:p>
            <a:r>
              <a:rPr lang="ko-KR" altLang="en-US" sz="1400" dirty="0"/>
              <a:t>채권은행의 신용위험평가 모형은 크게 전문가형</a:t>
            </a:r>
            <a:r>
              <a:rPr lang="en-US" altLang="ko-KR" sz="1400" dirty="0"/>
              <a:t>, </a:t>
            </a:r>
            <a:r>
              <a:rPr lang="ko-KR" altLang="en-US" sz="1400" dirty="0"/>
              <a:t>등급화형</a:t>
            </a:r>
            <a:r>
              <a:rPr lang="en-US" altLang="ko-KR" sz="1400" dirty="0"/>
              <a:t>, </a:t>
            </a:r>
            <a:r>
              <a:rPr lang="ko-KR" altLang="en-US" sz="1400" dirty="0"/>
              <a:t>평점화형 등 </a:t>
            </a:r>
            <a:r>
              <a:rPr lang="en-US" altLang="ko-KR" sz="1400" dirty="0"/>
              <a:t>3</a:t>
            </a:r>
            <a:r>
              <a:rPr lang="ko-KR" altLang="en-US" sz="1400" dirty="0"/>
              <a:t>가지로 구분</a:t>
            </a:r>
          </a:p>
        </p:txBody>
      </p:sp>
      <p:sp>
        <p:nvSpPr>
          <p:cNvPr id="8" name="직사각형 7">
            <a:extLst>
              <a:ext uri="{FF2B5EF4-FFF2-40B4-BE49-F238E27FC236}">
                <a16:creationId xmlns:a16="http://schemas.microsoft.com/office/drawing/2014/main" id="{C82BC2C6-ED29-41B9-950F-F583842E4F85}"/>
              </a:ext>
            </a:extLst>
          </p:cNvPr>
          <p:cNvSpPr/>
          <p:nvPr/>
        </p:nvSpPr>
        <p:spPr>
          <a:xfrm>
            <a:off x="728937" y="4132678"/>
            <a:ext cx="6867399" cy="738664"/>
          </a:xfrm>
          <a:prstGeom prst="rect">
            <a:avLst/>
          </a:prstGeom>
          <a:ln w="28575">
            <a:solidFill>
              <a:srgbClr val="FF0000"/>
            </a:solidFill>
          </a:ln>
        </p:spPr>
        <p:txBody>
          <a:bodyPr wrap="square">
            <a:spAutoFit/>
          </a:bodyPr>
          <a:lstStyle/>
          <a:p>
            <a:pPr marL="285750" indent="-285750">
              <a:buFont typeface="Arial" panose="020B0604020202020204" pitchFamily="34" charset="0"/>
              <a:buChar char="•"/>
            </a:pPr>
            <a:r>
              <a:rPr lang="ko-KR" altLang="en-US" sz="1400" dirty="0"/>
              <a:t>회계연도를 기준으로 최근 </a:t>
            </a:r>
            <a:r>
              <a:rPr lang="en-US" altLang="ko-KR" sz="1400" dirty="0"/>
              <a:t>3</a:t>
            </a:r>
            <a:r>
              <a:rPr lang="ko-KR" altLang="en-US" sz="1400" dirty="0"/>
              <a:t>년간 연속하여 영업활동 현금흐름이 부</a:t>
            </a:r>
            <a:r>
              <a:rPr lang="en-US" altLang="ko-KR" sz="1400" dirty="0"/>
              <a:t>(-)</a:t>
            </a:r>
            <a:r>
              <a:rPr lang="ko-KR" altLang="en-US" sz="1400" dirty="0"/>
              <a:t>인 기업</a:t>
            </a:r>
            <a:r>
              <a:rPr lang="en-US" altLang="ko-KR" sz="1400" dirty="0"/>
              <a:t>. </a:t>
            </a:r>
          </a:p>
          <a:p>
            <a:pPr marL="285750" indent="-285750">
              <a:buFont typeface="Arial" panose="020B0604020202020204" pitchFamily="34" charset="0"/>
              <a:buChar char="•"/>
            </a:pPr>
            <a:r>
              <a:rPr lang="ko-KR" altLang="en-US" sz="1400" dirty="0"/>
              <a:t>회계연도를 기준으로 최근 </a:t>
            </a:r>
            <a:r>
              <a:rPr lang="en-US" altLang="ko-KR" sz="1400" dirty="0"/>
              <a:t>3</a:t>
            </a:r>
            <a:r>
              <a:rPr lang="ko-KR" altLang="en-US" sz="1400" dirty="0"/>
              <a:t>년간 연속하여 이자보상배율이 </a:t>
            </a:r>
            <a:r>
              <a:rPr lang="en-US" altLang="ko-KR" sz="1400" dirty="0"/>
              <a:t>1.0 </a:t>
            </a:r>
            <a:r>
              <a:rPr lang="ko-KR" altLang="en-US" sz="1400" dirty="0"/>
              <a:t>미만 기업</a:t>
            </a:r>
            <a:r>
              <a:rPr lang="en-US" altLang="ko-KR" sz="1400" dirty="0"/>
              <a:t>. </a:t>
            </a:r>
          </a:p>
          <a:p>
            <a:pPr marL="285750" indent="-285750">
              <a:buFont typeface="Arial" panose="020B0604020202020204" pitchFamily="34" charset="0"/>
              <a:buChar char="•"/>
            </a:pPr>
            <a:r>
              <a:rPr lang="ko-KR" altLang="en-US" sz="1400" dirty="0"/>
              <a:t>회계연도를 기준으로 최근 자본총계가 부</a:t>
            </a:r>
            <a:r>
              <a:rPr lang="en-US" altLang="ko-KR" sz="1400" dirty="0"/>
              <a:t>(-)</a:t>
            </a:r>
            <a:r>
              <a:rPr lang="ko-KR" altLang="en-US" sz="1400" dirty="0"/>
              <a:t>인 기업</a:t>
            </a:r>
            <a:r>
              <a:rPr lang="en-US" altLang="ko-KR" sz="1400" dirty="0"/>
              <a:t>.</a:t>
            </a:r>
            <a:endParaRPr lang="ko-KR" altLang="en-US" sz="1400" dirty="0"/>
          </a:p>
        </p:txBody>
      </p:sp>
      <p:sp>
        <p:nvSpPr>
          <p:cNvPr id="9" name="직사각형 8">
            <a:extLst>
              <a:ext uri="{FF2B5EF4-FFF2-40B4-BE49-F238E27FC236}">
                <a16:creationId xmlns:a16="http://schemas.microsoft.com/office/drawing/2014/main" id="{78680031-F72E-4984-B50D-46E0938EC3C0}"/>
              </a:ext>
            </a:extLst>
          </p:cNvPr>
          <p:cNvSpPr/>
          <p:nvPr/>
        </p:nvSpPr>
        <p:spPr>
          <a:xfrm>
            <a:off x="728937" y="3650391"/>
            <a:ext cx="4572000" cy="369332"/>
          </a:xfrm>
          <a:prstGeom prst="rect">
            <a:avLst/>
          </a:prstGeom>
        </p:spPr>
        <p:txBody>
          <a:bodyPr>
            <a:spAutoFit/>
          </a:bodyPr>
          <a:lstStyle/>
          <a:p>
            <a:r>
              <a:rPr lang="ko-KR" altLang="en-US" dirty="0"/>
              <a:t>‘기업구조조정 촉진법’ </a:t>
            </a:r>
            <a:r>
              <a:rPr lang="ko-KR" altLang="en-US" dirty="0">
                <a:highlight>
                  <a:srgbClr val="FFFF00"/>
                </a:highlight>
              </a:rPr>
              <a:t>부실징후 기업</a:t>
            </a:r>
          </a:p>
        </p:txBody>
      </p:sp>
    </p:spTree>
    <p:extLst>
      <p:ext uri="{BB962C8B-B14F-4D97-AF65-F5344CB8AC3E}">
        <p14:creationId xmlns:p14="http://schemas.microsoft.com/office/powerpoint/2010/main" val="1390273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AF3C083-B026-4B6C-B954-55C262A3CF73}"/>
              </a:ext>
            </a:extLst>
          </p:cNvPr>
          <p:cNvSpPr/>
          <p:nvPr/>
        </p:nvSpPr>
        <p:spPr>
          <a:xfrm>
            <a:off x="395536" y="346152"/>
            <a:ext cx="1107996" cy="369332"/>
          </a:xfrm>
          <a:prstGeom prst="rect">
            <a:avLst/>
          </a:prstGeom>
        </p:spPr>
        <p:txBody>
          <a:bodyPr wrap="none">
            <a:spAutoFit/>
          </a:bodyPr>
          <a:lstStyle/>
          <a:p>
            <a:r>
              <a:rPr lang="ko-KR" altLang="en-US" dirty="0"/>
              <a:t>채권은행</a:t>
            </a:r>
          </a:p>
        </p:txBody>
      </p:sp>
      <p:sp>
        <p:nvSpPr>
          <p:cNvPr id="8" name="직사각형 7">
            <a:extLst>
              <a:ext uri="{FF2B5EF4-FFF2-40B4-BE49-F238E27FC236}">
                <a16:creationId xmlns:a16="http://schemas.microsoft.com/office/drawing/2014/main" id="{C82BC2C6-ED29-41B9-950F-F583842E4F85}"/>
              </a:ext>
            </a:extLst>
          </p:cNvPr>
          <p:cNvSpPr/>
          <p:nvPr/>
        </p:nvSpPr>
        <p:spPr>
          <a:xfrm>
            <a:off x="611560" y="980728"/>
            <a:ext cx="7776864" cy="738664"/>
          </a:xfrm>
          <a:prstGeom prst="rect">
            <a:avLst/>
          </a:prstGeom>
          <a:ln w="28575">
            <a:solidFill>
              <a:srgbClr val="FF0000"/>
            </a:solidFill>
          </a:ln>
        </p:spPr>
        <p:txBody>
          <a:bodyPr wrap="square">
            <a:spAutoFit/>
          </a:bodyPr>
          <a:lstStyle/>
          <a:p>
            <a:pPr marL="285750" indent="-285750">
              <a:buFont typeface="Arial" panose="020B0604020202020204" pitchFamily="34" charset="0"/>
              <a:buChar char="•"/>
            </a:pPr>
            <a:r>
              <a:rPr lang="ko-KR" altLang="en-US" sz="1400" dirty="0"/>
              <a:t>회계연도를 기준으로 최근 </a:t>
            </a:r>
            <a:r>
              <a:rPr lang="en-US" altLang="ko-KR" sz="1400" dirty="0"/>
              <a:t>3</a:t>
            </a:r>
            <a:r>
              <a:rPr lang="ko-KR" altLang="en-US" sz="1400" dirty="0"/>
              <a:t>년간 연속하여 영업활동 현금흐름이 부</a:t>
            </a:r>
            <a:r>
              <a:rPr lang="en-US" altLang="ko-KR" sz="1400" dirty="0"/>
              <a:t>(-)</a:t>
            </a:r>
            <a:r>
              <a:rPr lang="ko-KR" altLang="en-US" sz="1400" dirty="0"/>
              <a:t>인 기업</a:t>
            </a:r>
            <a:r>
              <a:rPr lang="en-US" altLang="ko-KR" sz="1400" dirty="0"/>
              <a:t>. </a:t>
            </a:r>
          </a:p>
          <a:p>
            <a:pPr marL="285750" indent="-285750">
              <a:buFont typeface="Arial" panose="020B0604020202020204" pitchFamily="34" charset="0"/>
              <a:buChar char="•"/>
            </a:pPr>
            <a:r>
              <a:rPr lang="ko-KR" altLang="en-US" sz="1400" dirty="0"/>
              <a:t>회계연도를 기준으로 최근 </a:t>
            </a:r>
            <a:r>
              <a:rPr lang="en-US" altLang="ko-KR" sz="1400" dirty="0"/>
              <a:t>3</a:t>
            </a:r>
            <a:r>
              <a:rPr lang="ko-KR" altLang="en-US" sz="1400" dirty="0"/>
              <a:t>년간 연속하여 이자보상배율</a:t>
            </a:r>
            <a:r>
              <a:rPr lang="en-US" altLang="ko-KR" sz="1400" dirty="0"/>
              <a:t>(</a:t>
            </a:r>
            <a:r>
              <a:rPr lang="ko-KR" altLang="en-US" sz="1400" dirty="0"/>
              <a:t>영업이익</a:t>
            </a:r>
            <a:r>
              <a:rPr lang="en-US" altLang="ko-KR" sz="1400" dirty="0"/>
              <a:t>/</a:t>
            </a:r>
            <a:r>
              <a:rPr lang="ko-KR" altLang="en-US" sz="1400" dirty="0"/>
              <a:t>금융비용</a:t>
            </a:r>
            <a:r>
              <a:rPr lang="en-US" altLang="ko-KR" sz="1400" dirty="0"/>
              <a:t>)</a:t>
            </a:r>
            <a:r>
              <a:rPr lang="ko-KR" altLang="en-US" sz="1400" dirty="0"/>
              <a:t>이 </a:t>
            </a:r>
            <a:r>
              <a:rPr lang="en-US" altLang="ko-KR" sz="1400" dirty="0"/>
              <a:t>1.0 </a:t>
            </a:r>
            <a:r>
              <a:rPr lang="ko-KR" altLang="en-US" sz="1400" dirty="0"/>
              <a:t>미 만 기업</a:t>
            </a:r>
            <a:r>
              <a:rPr lang="en-US" altLang="ko-KR" sz="1400" dirty="0"/>
              <a:t>. </a:t>
            </a:r>
          </a:p>
          <a:p>
            <a:pPr marL="285750" indent="-285750">
              <a:buFont typeface="Arial" panose="020B0604020202020204" pitchFamily="34" charset="0"/>
              <a:buChar char="•"/>
            </a:pPr>
            <a:r>
              <a:rPr lang="ko-KR" altLang="en-US" sz="1400" dirty="0"/>
              <a:t>회계연도를 기준으로 최근 자본총계가 부</a:t>
            </a:r>
            <a:r>
              <a:rPr lang="en-US" altLang="ko-KR" sz="1400" dirty="0"/>
              <a:t>(-)</a:t>
            </a:r>
            <a:r>
              <a:rPr lang="ko-KR" altLang="en-US" sz="1400" dirty="0"/>
              <a:t>인 기업</a:t>
            </a:r>
            <a:r>
              <a:rPr lang="en-US" altLang="ko-KR" sz="1400" dirty="0"/>
              <a:t>.</a:t>
            </a:r>
            <a:endParaRPr lang="ko-KR" altLang="en-US" sz="1400" dirty="0"/>
          </a:p>
        </p:txBody>
      </p:sp>
      <p:sp>
        <p:nvSpPr>
          <p:cNvPr id="10" name="TextBox 9">
            <a:extLst>
              <a:ext uri="{FF2B5EF4-FFF2-40B4-BE49-F238E27FC236}">
                <a16:creationId xmlns:a16="http://schemas.microsoft.com/office/drawing/2014/main" id="{D0D33F42-00C3-467A-B07A-974B9F2B6ED8}"/>
              </a:ext>
            </a:extLst>
          </p:cNvPr>
          <p:cNvSpPr txBox="1"/>
          <p:nvPr/>
        </p:nvSpPr>
        <p:spPr>
          <a:xfrm>
            <a:off x="573580" y="1771450"/>
            <a:ext cx="6014644" cy="276999"/>
          </a:xfrm>
          <a:prstGeom prst="rect">
            <a:avLst/>
          </a:prstGeom>
          <a:noFill/>
        </p:spPr>
        <p:txBody>
          <a:bodyPr wrap="square" rtlCol="0">
            <a:spAutoFit/>
          </a:bodyPr>
          <a:lstStyle/>
          <a:p>
            <a:r>
              <a:rPr lang="ko-KR" altLang="en-US" sz="1200" dirty="0"/>
              <a:t>부실징후기업 세부평가</a:t>
            </a:r>
            <a:r>
              <a:rPr lang="en-US" altLang="ko-KR" sz="1200" dirty="0"/>
              <a:t>(3</a:t>
            </a:r>
            <a:r>
              <a:rPr lang="ko-KR" altLang="en-US" sz="1200" dirty="0"/>
              <a:t>개중 </a:t>
            </a:r>
            <a:r>
              <a:rPr lang="en-US" altLang="ko-KR" sz="1200" dirty="0"/>
              <a:t>1</a:t>
            </a:r>
            <a:r>
              <a:rPr lang="ko-KR" altLang="en-US" sz="1200" dirty="0"/>
              <a:t>개 이상 해당기업</a:t>
            </a:r>
            <a:r>
              <a:rPr lang="en-US" altLang="ko-KR" sz="1200" dirty="0"/>
              <a:t>)</a:t>
            </a:r>
            <a:endParaRPr lang="ko-KR" altLang="en-US" sz="1200" dirty="0"/>
          </a:p>
        </p:txBody>
      </p:sp>
      <p:sp>
        <p:nvSpPr>
          <p:cNvPr id="11" name="직사각형 10">
            <a:extLst>
              <a:ext uri="{FF2B5EF4-FFF2-40B4-BE49-F238E27FC236}">
                <a16:creationId xmlns:a16="http://schemas.microsoft.com/office/drawing/2014/main" id="{6058D383-4A39-4E39-A44E-7A28543E6A30}"/>
              </a:ext>
            </a:extLst>
          </p:cNvPr>
          <p:cNvSpPr/>
          <p:nvPr/>
        </p:nvSpPr>
        <p:spPr>
          <a:xfrm>
            <a:off x="611560" y="2129053"/>
            <a:ext cx="3783113" cy="461665"/>
          </a:xfrm>
          <a:prstGeom prst="rect">
            <a:avLst/>
          </a:prstGeom>
          <a:solidFill>
            <a:schemeClr val="accent6">
              <a:lumMod val="20000"/>
              <a:lumOff val="80000"/>
            </a:schemeClr>
          </a:solidFill>
          <a:ln>
            <a:solidFill>
              <a:schemeClr val="accent1"/>
            </a:solidFill>
          </a:ln>
        </p:spPr>
        <p:txBody>
          <a:bodyPr wrap="square">
            <a:spAutoFit/>
          </a:bodyPr>
          <a:lstStyle/>
          <a:p>
            <a:r>
              <a:rPr lang="ko-KR" altLang="en-US" sz="1200" dirty="0"/>
              <a:t>세부 평가의 </a:t>
            </a:r>
            <a:r>
              <a:rPr lang="en-US" altLang="ko-KR" sz="1200" dirty="0"/>
              <a:t>5</a:t>
            </a:r>
            <a:r>
              <a:rPr lang="ko-KR" altLang="en-US" sz="1200" dirty="0"/>
              <a:t>대 평가부문 정의 및 세부 평가지표 예시 </a:t>
            </a:r>
            <a:r>
              <a:rPr lang="en-US" altLang="ko-KR" sz="1200" dirty="0"/>
              <a:t>(</a:t>
            </a:r>
            <a:r>
              <a:rPr lang="ko-KR" altLang="en-US" sz="1200" dirty="0"/>
              <a:t>신용공여액 </a:t>
            </a:r>
            <a:r>
              <a:rPr lang="en-US" altLang="ko-KR" sz="1200" dirty="0"/>
              <a:t>500</a:t>
            </a:r>
            <a:r>
              <a:rPr lang="ko-KR" altLang="en-US" sz="1200" dirty="0"/>
              <a:t>억 원 이상 기업</a:t>
            </a:r>
            <a:r>
              <a:rPr lang="en-US" altLang="ko-KR" sz="1200" dirty="0"/>
              <a:t>)</a:t>
            </a:r>
            <a:endParaRPr lang="ko-KR" altLang="en-US" sz="1200" dirty="0"/>
          </a:p>
        </p:txBody>
      </p:sp>
      <p:pic>
        <p:nvPicPr>
          <p:cNvPr id="12" name="그림 11">
            <a:extLst>
              <a:ext uri="{FF2B5EF4-FFF2-40B4-BE49-F238E27FC236}">
                <a16:creationId xmlns:a16="http://schemas.microsoft.com/office/drawing/2014/main" id="{592605E3-BD55-465D-9F86-C3B00BEED726}"/>
              </a:ext>
            </a:extLst>
          </p:cNvPr>
          <p:cNvPicPr>
            <a:picLocks noChangeAspect="1"/>
          </p:cNvPicPr>
          <p:nvPr/>
        </p:nvPicPr>
        <p:blipFill>
          <a:blip r:embed="rId2"/>
          <a:stretch>
            <a:fillRect/>
          </a:stretch>
        </p:blipFill>
        <p:spPr>
          <a:xfrm>
            <a:off x="611560" y="2649931"/>
            <a:ext cx="4248472" cy="3616950"/>
          </a:xfrm>
          <a:prstGeom prst="rect">
            <a:avLst/>
          </a:prstGeom>
        </p:spPr>
      </p:pic>
      <p:sp>
        <p:nvSpPr>
          <p:cNvPr id="13" name="직사각형 12">
            <a:extLst>
              <a:ext uri="{FF2B5EF4-FFF2-40B4-BE49-F238E27FC236}">
                <a16:creationId xmlns:a16="http://schemas.microsoft.com/office/drawing/2014/main" id="{152C5E35-5CC6-40EB-A1E3-33FCC0600B73}"/>
              </a:ext>
            </a:extLst>
          </p:cNvPr>
          <p:cNvSpPr/>
          <p:nvPr/>
        </p:nvSpPr>
        <p:spPr>
          <a:xfrm>
            <a:off x="5021982" y="2313719"/>
            <a:ext cx="3510136" cy="276999"/>
          </a:xfrm>
          <a:prstGeom prst="rect">
            <a:avLst/>
          </a:prstGeom>
          <a:solidFill>
            <a:schemeClr val="accent3">
              <a:lumMod val="40000"/>
              <a:lumOff val="60000"/>
            </a:schemeClr>
          </a:solidFill>
          <a:ln>
            <a:solidFill>
              <a:schemeClr val="accent1"/>
            </a:solidFill>
          </a:ln>
        </p:spPr>
        <p:txBody>
          <a:bodyPr wrap="square">
            <a:spAutoFit/>
          </a:bodyPr>
          <a:lstStyle/>
          <a:p>
            <a:r>
              <a:rPr lang="ko-KR" altLang="en-US" sz="1200" dirty="0"/>
              <a:t>신용공여액 </a:t>
            </a:r>
            <a:r>
              <a:rPr lang="en-US" altLang="ko-KR" sz="1200" dirty="0"/>
              <a:t>500</a:t>
            </a:r>
            <a:r>
              <a:rPr lang="ko-KR" altLang="en-US" sz="1200" dirty="0"/>
              <a:t>억 원 미만 기업의 세부 평가 기준</a:t>
            </a:r>
          </a:p>
        </p:txBody>
      </p:sp>
      <p:pic>
        <p:nvPicPr>
          <p:cNvPr id="14" name="그림 13">
            <a:extLst>
              <a:ext uri="{FF2B5EF4-FFF2-40B4-BE49-F238E27FC236}">
                <a16:creationId xmlns:a16="http://schemas.microsoft.com/office/drawing/2014/main" id="{5561A9EE-8C31-4EEB-9BA3-A05002D860EE}"/>
              </a:ext>
            </a:extLst>
          </p:cNvPr>
          <p:cNvPicPr>
            <a:picLocks noChangeAspect="1"/>
          </p:cNvPicPr>
          <p:nvPr/>
        </p:nvPicPr>
        <p:blipFill>
          <a:blip r:embed="rId3"/>
          <a:stretch>
            <a:fillRect/>
          </a:stretch>
        </p:blipFill>
        <p:spPr>
          <a:xfrm>
            <a:off x="5004048" y="2642776"/>
            <a:ext cx="3783114" cy="3306504"/>
          </a:xfrm>
          <a:prstGeom prst="rect">
            <a:avLst/>
          </a:prstGeom>
        </p:spPr>
      </p:pic>
    </p:spTree>
    <p:extLst>
      <p:ext uri="{BB962C8B-B14F-4D97-AF65-F5344CB8AC3E}">
        <p14:creationId xmlns:p14="http://schemas.microsoft.com/office/powerpoint/2010/main" val="3579535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434A4009-3E85-42BE-91E7-634971794F48}"/>
              </a:ext>
            </a:extLst>
          </p:cNvPr>
          <p:cNvSpPr/>
          <p:nvPr/>
        </p:nvSpPr>
        <p:spPr>
          <a:xfrm>
            <a:off x="395536" y="1052736"/>
            <a:ext cx="7776864" cy="276999"/>
          </a:xfrm>
          <a:prstGeom prst="rect">
            <a:avLst/>
          </a:prstGeom>
        </p:spPr>
        <p:txBody>
          <a:bodyPr wrap="square">
            <a:spAutoFit/>
          </a:bodyPr>
          <a:lstStyle/>
          <a:p>
            <a:r>
              <a:rPr lang="ko-KR" altLang="en-US" sz="1200" dirty="0" err="1"/>
              <a:t>금융감독원ㆍ은행연합회</a:t>
            </a:r>
            <a:r>
              <a:rPr lang="en-US" altLang="ko-KR" sz="1200" dirty="0"/>
              <a:t>(2018. 1.25), “</a:t>
            </a:r>
            <a:r>
              <a:rPr lang="ko-KR" altLang="en-US" sz="1200" dirty="0"/>
              <a:t>채권은행의 신용위험평가 및 워크아웃 운영 개선 방안”</a:t>
            </a:r>
            <a:r>
              <a:rPr lang="en-US" altLang="ko-KR" sz="1200" dirty="0"/>
              <a:t>, </a:t>
            </a:r>
            <a:r>
              <a:rPr lang="ko-KR" altLang="en-US" sz="1200" dirty="0"/>
              <a:t>보도자료 참조</a:t>
            </a:r>
            <a:r>
              <a:rPr lang="en-US" altLang="ko-KR" sz="1200" dirty="0"/>
              <a:t>. </a:t>
            </a:r>
            <a:endParaRPr lang="ko-KR" altLang="en-US" sz="1200" dirty="0"/>
          </a:p>
        </p:txBody>
      </p:sp>
      <p:sp>
        <p:nvSpPr>
          <p:cNvPr id="3" name="직사각형 2">
            <a:extLst>
              <a:ext uri="{FF2B5EF4-FFF2-40B4-BE49-F238E27FC236}">
                <a16:creationId xmlns:a16="http://schemas.microsoft.com/office/drawing/2014/main" id="{66C15532-654E-40B1-A5B5-F663A410DA8A}"/>
              </a:ext>
            </a:extLst>
          </p:cNvPr>
          <p:cNvSpPr/>
          <p:nvPr/>
        </p:nvSpPr>
        <p:spPr>
          <a:xfrm>
            <a:off x="755576" y="346152"/>
            <a:ext cx="2089033" cy="369332"/>
          </a:xfrm>
          <a:prstGeom prst="rect">
            <a:avLst/>
          </a:prstGeom>
        </p:spPr>
        <p:txBody>
          <a:bodyPr wrap="none">
            <a:spAutoFit/>
          </a:bodyPr>
          <a:lstStyle/>
          <a:p>
            <a:r>
              <a:rPr lang="ko-KR" altLang="en-US" dirty="0"/>
              <a:t>신용위험평가 모형</a:t>
            </a:r>
          </a:p>
        </p:txBody>
      </p:sp>
      <p:pic>
        <p:nvPicPr>
          <p:cNvPr id="6" name="그림 5">
            <a:extLst>
              <a:ext uri="{FF2B5EF4-FFF2-40B4-BE49-F238E27FC236}">
                <a16:creationId xmlns:a16="http://schemas.microsoft.com/office/drawing/2014/main" id="{E34D6F6F-2E0E-4107-9E45-B48DA8771D80}"/>
              </a:ext>
            </a:extLst>
          </p:cNvPr>
          <p:cNvPicPr>
            <a:picLocks noChangeAspect="1"/>
          </p:cNvPicPr>
          <p:nvPr/>
        </p:nvPicPr>
        <p:blipFill>
          <a:blip r:embed="rId2"/>
          <a:stretch>
            <a:fillRect/>
          </a:stretch>
        </p:blipFill>
        <p:spPr>
          <a:xfrm>
            <a:off x="611560" y="1462278"/>
            <a:ext cx="7200800" cy="4877481"/>
          </a:xfrm>
          <a:prstGeom prst="rect">
            <a:avLst/>
          </a:prstGeom>
        </p:spPr>
      </p:pic>
    </p:spTree>
    <p:extLst>
      <p:ext uri="{BB962C8B-B14F-4D97-AF65-F5344CB8AC3E}">
        <p14:creationId xmlns:p14="http://schemas.microsoft.com/office/powerpoint/2010/main" val="378825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TextBox 4">
            <a:extLst>
              <a:ext uri="{FF2B5EF4-FFF2-40B4-BE49-F238E27FC236}">
                <a16:creationId xmlns:a16="http://schemas.microsoft.com/office/drawing/2014/main" id="{859FAE43-9729-49D6-AC20-6FE54C7CBDF6}"/>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7</a:t>
            </a:r>
            <a:endParaRPr lang="ko-KR" altLang="en-US" sz="1400" dirty="0">
              <a:solidFill>
                <a:schemeClr val="bg1">
                  <a:lumMod val="75000"/>
                </a:schemeClr>
              </a:solidFill>
              <a:latin typeface="+mn-ea"/>
              <a:ea typeface="+mn-ea"/>
            </a:endParaRPr>
          </a:p>
        </p:txBody>
      </p:sp>
      <p:sp>
        <p:nvSpPr>
          <p:cNvPr id="3" name="직사각형 2">
            <a:extLst>
              <a:ext uri="{FF2B5EF4-FFF2-40B4-BE49-F238E27FC236}">
                <a16:creationId xmlns:a16="http://schemas.microsoft.com/office/drawing/2014/main" id="{94DF55BB-0310-48A4-9E2D-33C4DEB21B35}"/>
              </a:ext>
            </a:extLst>
          </p:cNvPr>
          <p:cNvSpPr/>
          <p:nvPr/>
        </p:nvSpPr>
        <p:spPr>
          <a:xfrm>
            <a:off x="698428" y="401901"/>
            <a:ext cx="1165704" cy="369332"/>
          </a:xfrm>
          <a:prstGeom prst="rect">
            <a:avLst/>
          </a:prstGeom>
        </p:spPr>
        <p:txBody>
          <a:bodyPr wrap="none">
            <a:spAutoFit/>
          </a:bodyPr>
          <a:lstStyle/>
          <a:p>
            <a:r>
              <a:rPr lang="ko-KR" altLang="en-US" dirty="0"/>
              <a:t>평가 등급</a:t>
            </a:r>
          </a:p>
        </p:txBody>
      </p:sp>
      <p:sp>
        <p:nvSpPr>
          <p:cNvPr id="7" name="직사각형 6">
            <a:extLst>
              <a:ext uri="{FF2B5EF4-FFF2-40B4-BE49-F238E27FC236}">
                <a16:creationId xmlns:a16="http://schemas.microsoft.com/office/drawing/2014/main" id="{A2AA5CDF-922B-41F0-9AFC-A51B9AC1F1CB}"/>
              </a:ext>
            </a:extLst>
          </p:cNvPr>
          <p:cNvSpPr/>
          <p:nvPr/>
        </p:nvSpPr>
        <p:spPr>
          <a:xfrm>
            <a:off x="539552" y="1052736"/>
            <a:ext cx="7632848" cy="523220"/>
          </a:xfrm>
          <a:prstGeom prst="rect">
            <a:avLst/>
          </a:prstGeom>
        </p:spPr>
        <p:txBody>
          <a:bodyPr wrap="square">
            <a:spAutoFit/>
          </a:bodyPr>
          <a:lstStyle/>
          <a:p>
            <a:r>
              <a:rPr lang="ko-KR" altLang="en-US" sz="1400" dirty="0"/>
              <a:t>평가위원회에서는 신용위험평가위원회 의결 및 기업의 이의 제기 절차를 거쳐 세부 평가 대상 기업의 최종 </a:t>
            </a:r>
            <a:r>
              <a:rPr lang="ko-KR" altLang="en-US" sz="1400" dirty="0">
                <a:highlight>
                  <a:srgbClr val="FFFF00"/>
                </a:highlight>
              </a:rPr>
              <a:t>등급을 </a:t>
            </a:r>
            <a:r>
              <a:rPr lang="en-US" altLang="ko-KR" sz="1400" dirty="0">
                <a:highlight>
                  <a:srgbClr val="FFFF00"/>
                </a:highlight>
              </a:rPr>
              <a:t>4</a:t>
            </a:r>
            <a:r>
              <a:rPr lang="ko-KR" altLang="en-US" sz="1400" dirty="0">
                <a:highlight>
                  <a:srgbClr val="FFFF00"/>
                </a:highlight>
              </a:rPr>
              <a:t>개 등급</a:t>
            </a:r>
            <a:r>
              <a:rPr lang="en-US" altLang="ko-KR" sz="1400" dirty="0">
                <a:highlight>
                  <a:srgbClr val="FFFF00"/>
                </a:highlight>
              </a:rPr>
              <a:t>(A-D</a:t>
            </a:r>
            <a:r>
              <a:rPr lang="ko-KR" altLang="en-US" sz="1400" dirty="0">
                <a:highlight>
                  <a:srgbClr val="FFFF00"/>
                </a:highlight>
              </a:rPr>
              <a:t>등급</a:t>
            </a:r>
            <a:r>
              <a:rPr lang="en-US" altLang="ko-KR" sz="1400" dirty="0">
                <a:highlight>
                  <a:srgbClr val="FFFF00"/>
                </a:highlight>
              </a:rPr>
              <a:t>)</a:t>
            </a:r>
            <a:r>
              <a:rPr lang="ko-KR" altLang="en-US" sz="1400" dirty="0">
                <a:highlight>
                  <a:srgbClr val="FFFF00"/>
                </a:highlight>
              </a:rPr>
              <a:t>으로 결정</a:t>
            </a:r>
          </a:p>
        </p:txBody>
      </p:sp>
      <p:sp>
        <p:nvSpPr>
          <p:cNvPr id="8" name="직사각형 7">
            <a:extLst>
              <a:ext uri="{FF2B5EF4-FFF2-40B4-BE49-F238E27FC236}">
                <a16:creationId xmlns:a16="http://schemas.microsoft.com/office/drawing/2014/main" id="{73AB0BC2-F2C5-4A7F-98B8-37A7250AD261}"/>
              </a:ext>
            </a:extLst>
          </p:cNvPr>
          <p:cNvSpPr/>
          <p:nvPr/>
        </p:nvSpPr>
        <p:spPr>
          <a:xfrm>
            <a:off x="971600" y="2307319"/>
            <a:ext cx="7056784" cy="954107"/>
          </a:xfrm>
          <a:prstGeom prst="rect">
            <a:avLst/>
          </a:prstGeom>
          <a:ln>
            <a:solidFill>
              <a:schemeClr val="tx1">
                <a:lumMod val="50000"/>
                <a:lumOff val="50000"/>
              </a:schemeClr>
            </a:solidFill>
          </a:ln>
        </p:spPr>
        <p:txBody>
          <a:bodyPr wrap="square">
            <a:spAutoFit/>
          </a:bodyPr>
          <a:lstStyle/>
          <a:p>
            <a:pPr marL="285750" indent="-285750">
              <a:buFont typeface="Arial" panose="020B0604020202020204" pitchFamily="34" charset="0"/>
              <a:buChar char="•"/>
            </a:pPr>
            <a:r>
              <a:rPr lang="en-US" altLang="ko-KR" sz="1400" dirty="0"/>
              <a:t>A</a:t>
            </a:r>
            <a:r>
              <a:rPr lang="ko-KR" altLang="en-US" sz="1400" dirty="0"/>
              <a:t>등급</a:t>
            </a:r>
            <a:r>
              <a:rPr lang="en-US" altLang="ko-KR" sz="1400" dirty="0"/>
              <a:t>: </a:t>
            </a:r>
            <a:r>
              <a:rPr lang="ko-KR" altLang="en-US" sz="1400" dirty="0"/>
              <a:t>정상적인 영업이 가능한 기업 </a:t>
            </a:r>
            <a:endParaRPr lang="en-US" altLang="ko-KR" sz="1400" dirty="0"/>
          </a:p>
          <a:p>
            <a:pPr marL="285750" indent="-285750">
              <a:buFont typeface="Arial" panose="020B0604020202020204" pitchFamily="34" charset="0"/>
              <a:buChar char="•"/>
            </a:pPr>
            <a:r>
              <a:rPr lang="en-US" altLang="ko-KR" sz="1400" dirty="0"/>
              <a:t>B</a:t>
            </a:r>
            <a:r>
              <a:rPr lang="ko-KR" altLang="en-US" sz="1400" dirty="0"/>
              <a:t>등급</a:t>
            </a:r>
            <a:r>
              <a:rPr lang="en-US" altLang="ko-KR" sz="1400" dirty="0"/>
              <a:t>: </a:t>
            </a:r>
            <a:r>
              <a:rPr lang="ko-KR" altLang="en-US" sz="1400" dirty="0"/>
              <a:t>부실징후 기업이 될 가능성이 큰 기업 </a:t>
            </a:r>
            <a:endParaRPr lang="en-US" altLang="ko-KR" sz="1400" dirty="0"/>
          </a:p>
          <a:p>
            <a:pPr marL="285750" indent="-285750">
              <a:buFont typeface="Arial" panose="020B0604020202020204" pitchFamily="34" charset="0"/>
              <a:buChar char="•"/>
            </a:pPr>
            <a:r>
              <a:rPr lang="en-US" altLang="ko-KR" sz="1400" dirty="0"/>
              <a:t>C</a:t>
            </a:r>
            <a:r>
              <a:rPr lang="ko-KR" altLang="en-US" sz="1400" dirty="0"/>
              <a:t>등급</a:t>
            </a:r>
            <a:r>
              <a:rPr lang="en-US" altLang="ko-KR" sz="1400" dirty="0"/>
              <a:t>: </a:t>
            </a:r>
            <a:r>
              <a:rPr lang="ko-KR" altLang="en-US" sz="1400" dirty="0"/>
              <a:t>부실징후 기업에 해당하며 경영정상화 가능성이 있는 기업 </a:t>
            </a:r>
            <a:endParaRPr lang="en-US" altLang="ko-KR" sz="1400" dirty="0"/>
          </a:p>
          <a:p>
            <a:pPr marL="285750" indent="-285750">
              <a:buFont typeface="Arial" panose="020B0604020202020204" pitchFamily="34" charset="0"/>
              <a:buChar char="•"/>
            </a:pPr>
            <a:r>
              <a:rPr lang="en-US" altLang="ko-KR" sz="1400" dirty="0"/>
              <a:t>D</a:t>
            </a:r>
            <a:r>
              <a:rPr lang="ko-KR" altLang="en-US" sz="1400" dirty="0"/>
              <a:t>등급</a:t>
            </a:r>
            <a:r>
              <a:rPr lang="en-US" altLang="ko-KR" sz="1400" dirty="0"/>
              <a:t>: </a:t>
            </a:r>
            <a:r>
              <a:rPr lang="ko-KR" altLang="en-US" sz="1400" dirty="0"/>
              <a:t>부실징후 기업에 해당하며 경영정상화 가능성이 없는 기업</a:t>
            </a:r>
          </a:p>
        </p:txBody>
      </p:sp>
      <p:sp>
        <p:nvSpPr>
          <p:cNvPr id="9" name="직사각형 8">
            <a:extLst>
              <a:ext uri="{FF2B5EF4-FFF2-40B4-BE49-F238E27FC236}">
                <a16:creationId xmlns:a16="http://schemas.microsoft.com/office/drawing/2014/main" id="{EB02B31D-B705-4684-8396-F9C005072BA5}"/>
              </a:ext>
            </a:extLst>
          </p:cNvPr>
          <p:cNvSpPr/>
          <p:nvPr/>
        </p:nvSpPr>
        <p:spPr>
          <a:xfrm>
            <a:off x="899592" y="3429000"/>
            <a:ext cx="7416824" cy="646331"/>
          </a:xfrm>
          <a:prstGeom prst="rect">
            <a:avLst/>
          </a:prstGeom>
        </p:spPr>
        <p:txBody>
          <a:bodyPr wrap="square">
            <a:spAutoFit/>
          </a:bodyPr>
          <a:lstStyle/>
          <a:p>
            <a:r>
              <a:rPr lang="ko-KR" altLang="en-US" sz="1200" dirty="0"/>
              <a:t>채권은행의 신용위험평가 결과</a:t>
            </a:r>
            <a:endParaRPr lang="en-US" altLang="ko-KR" sz="1200" dirty="0"/>
          </a:p>
          <a:p>
            <a:r>
              <a:rPr lang="ko-KR" altLang="en-US" sz="1200" dirty="0"/>
              <a:t> </a:t>
            </a:r>
            <a:r>
              <a:rPr lang="en-US" altLang="ko-KR" sz="1200" dirty="0"/>
              <a:t>C</a:t>
            </a:r>
            <a:r>
              <a:rPr lang="ko-KR" altLang="en-US" sz="1200" dirty="0"/>
              <a:t>등급 기업은 채권은행이 워크아웃 부실징후 </a:t>
            </a:r>
            <a:r>
              <a:rPr lang="ko-KR" altLang="en-US" sz="1200" dirty="0" err="1"/>
              <a:t>산업ㆍ기업의</a:t>
            </a:r>
            <a:r>
              <a:rPr lang="ko-KR" altLang="en-US" sz="1200" dirty="0"/>
              <a:t> 식별에 관한 연구 등을 추진하고</a:t>
            </a:r>
            <a:r>
              <a:rPr lang="en-US" altLang="ko-KR" sz="1200" dirty="0"/>
              <a:t>, </a:t>
            </a:r>
          </a:p>
          <a:p>
            <a:r>
              <a:rPr lang="en-US" altLang="ko-KR" sz="1200" dirty="0"/>
              <a:t>D</a:t>
            </a:r>
            <a:r>
              <a:rPr lang="ko-KR" altLang="en-US" sz="1200" dirty="0"/>
              <a:t>등급 기업은 법원의 회생절차 등을 진행</a:t>
            </a:r>
          </a:p>
        </p:txBody>
      </p:sp>
    </p:spTree>
    <p:extLst>
      <p:ext uri="{BB962C8B-B14F-4D97-AF65-F5344CB8AC3E}">
        <p14:creationId xmlns:p14="http://schemas.microsoft.com/office/powerpoint/2010/main" val="137721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C9C440EF-57D5-43E0-9289-A5508D110B2D}"/>
              </a:ext>
            </a:extLst>
          </p:cNvPr>
          <p:cNvSpPr/>
          <p:nvPr/>
        </p:nvSpPr>
        <p:spPr>
          <a:xfrm>
            <a:off x="539552" y="282339"/>
            <a:ext cx="4572000" cy="369332"/>
          </a:xfrm>
          <a:prstGeom prst="rect">
            <a:avLst/>
          </a:prstGeom>
        </p:spPr>
        <p:txBody>
          <a:bodyPr>
            <a:spAutoFit/>
          </a:bodyPr>
          <a:lstStyle/>
          <a:p>
            <a:r>
              <a:rPr lang="en-US" altLang="ko-KR" dirty="0"/>
              <a:t>BOK</a:t>
            </a:r>
            <a:r>
              <a:rPr lang="ko-KR" altLang="en-US" dirty="0"/>
              <a:t> 부실징후기업 </a:t>
            </a:r>
            <a:r>
              <a:rPr lang="en-US" altLang="ko-KR" dirty="0"/>
              <a:t>&amp;</a:t>
            </a:r>
            <a:r>
              <a:rPr lang="ko-KR" altLang="en-US" dirty="0"/>
              <a:t> 한계기업 정의</a:t>
            </a:r>
          </a:p>
        </p:txBody>
      </p:sp>
      <p:sp>
        <p:nvSpPr>
          <p:cNvPr id="3" name="직사각형 2">
            <a:extLst>
              <a:ext uri="{FF2B5EF4-FFF2-40B4-BE49-F238E27FC236}">
                <a16:creationId xmlns:a16="http://schemas.microsoft.com/office/drawing/2014/main" id="{81CF09D8-BFAC-4673-A120-81D219F68C2B}"/>
              </a:ext>
            </a:extLst>
          </p:cNvPr>
          <p:cNvSpPr/>
          <p:nvPr/>
        </p:nvSpPr>
        <p:spPr>
          <a:xfrm>
            <a:off x="1115616" y="2167672"/>
            <a:ext cx="6768752" cy="369332"/>
          </a:xfrm>
          <a:prstGeom prst="rect">
            <a:avLst/>
          </a:prstGeom>
        </p:spPr>
        <p:txBody>
          <a:bodyPr wrap="square">
            <a:spAutoFit/>
          </a:bodyPr>
          <a:lstStyle/>
          <a:p>
            <a:r>
              <a:rPr lang="ko-KR" altLang="en-US" dirty="0"/>
              <a:t>‘이자보상배율이 당해 연도 </a:t>
            </a:r>
            <a:r>
              <a:rPr lang="en-US" altLang="ko-KR" dirty="0"/>
              <a:t>100% </a:t>
            </a:r>
            <a:r>
              <a:rPr lang="ko-KR" altLang="en-US" dirty="0"/>
              <a:t>미만인 기업</a:t>
            </a:r>
          </a:p>
        </p:txBody>
      </p:sp>
      <p:sp>
        <p:nvSpPr>
          <p:cNvPr id="6" name="직사각형 5">
            <a:extLst>
              <a:ext uri="{FF2B5EF4-FFF2-40B4-BE49-F238E27FC236}">
                <a16:creationId xmlns:a16="http://schemas.microsoft.com/office/drawing/2014/main" id="{25F01BA8-E3C7-4386-AAC0-AA5A4500FF83}"/>
              </a:ext>
            </a:extLst>
          </p:cNvPr>
          <p:cNvSpPr/>
          <p:nvPr/>
        </p:nvSpPr>
        <p:spPr>
          <a:xfrm>
            <a:off x="1136329" y="1546445"/>
            <a:ext cx="1569660" cy="369332"/>
          </a:xfrm>
          <a:prstGeom prst="rect">
            <a:avLst/>
          </a:prstGeom>
          <a:solidFill>
            <a:schemeClr val="accent1">
              <a:lumMod val="40000"/>
              <a:lumOff val="60000"/>
            </a:schemeClr>
          </a:solidFill>
          <a:ln>
            <a:solidFill>
              <a:srgbClr val="FF0000"/>
            </a:solidFill>
          </a:ln>
        </p:spPr>
        <p:txBody>
          <a:bodyPr wrap="none">
            <a:spAutoFit/>
          </a:bodyPr>
          <a:lstStyle/>
          <a:p>
            <a:r>
              <a:rPr lang="ko-KR" altLang="en-US" dirty="0"/>
              <a:t>부실징후기업</a:t>
            </a:r>
            <a:endParaRPr lang="en-US" altLang="ko-KR" dirty="0"/>
          </a:p>
        </p:txBody>
      </p:sp>
      <p:sp>
        <p:nvSpPr>
          <p:cNvPr id="8" name="직사각형 7">
            <a:extLst>
              <a:ext uri="{FF2B5EF4-FFF2-40B4-BE49-F238E27FC236}">
                <a16:creationId xmlns:a16="http://schemas.microsoft.com/office/drawing/2014/main" id="{998A77B4-5EE1-49A2-9367-AC78344F456F}"/>
              </a:ext>
            </a:extLst>
          </p:cNvPr>
          <p:cNvSpPr/>
          <p:nvPr/>
        </p:nvSpPr>
        <p:spPr>
          <a:xfrm>
            <a:off x="1235953" y="3591340"/>
            <a:ext cx="6020236" cy="369332"/>
          </a:xfrm>
          <a:prstGeom prst="rect">
            <a:avLst/>
          </a:prstGeom>
        </p:spPr>
        <p:txBody>
          <a:bodyPr wrap="square">
            <a:spAutoFit/>
          </a:bodyPr>
          <a:lstStyle/>
          <a:p>
            <a:r>
              <a:rPr lang="en-US" altLang="ko-KR" dirty="0"/>
              <a:t>‘3</a:t>
            </a:r>
            <a:r>
              <a:rPr lang="ko-KR" altLang="en-US" dirty="0"/>
              <a:t>년 연속으로 이자보상배율이 </a:t>
            </a:r>
            <a:r>
              <a:rPr lang="en-US" altLang="ko-KR" dirty="0"/>
              <a:t>1 </a:t>
            </a:r>
            <a:r>
              <a:rPr lang="ko-KR" altLang="en-US" dirty="0"/>
              <a:t>미만인 기업’</a:t>
            </a:r>
          </a:p>
        </p:txBody>
      </p:sp>
      <p:sp>
        <p:nvSpPr>
          <p:cNvPr id="9" name="직사각형 8">
            <a:extLst>
              <a:ext uri="{FF2B5EF4-FFF2-40B4-BE49-F238E27FC236}">
                <a16:creationId xmlns:a16="http://schemas.microsoft.com/office/drawing/2014/main" id="{9FB9DC04-E5A8-4DB5-AA4A-BCFFC14EDB10}"/>
              </a:ext>
            </a:extLst>
          </p:cNvPr>
          <p:cNvSpPr/>
          <p:nvPr/>
        </p:nvSpPr>
        <p:spPr>
          <a:xfrm>
            <a:off x="1201079" y="3080630"/>
            <a:ext cx="1440160" cy="369332"/>
          </a:xfrm>
          <a:prstGeom prst="rect">
            <a:avLst/>
          </a:prstGeom>
          <a:solidFill>
            <a:schemeClr val="accent2">
              <a:lumMod val="20000"/>
              <a:lumOff val="80000"/>
            </a:schemeClr>
          </a:solidFill>
          <a:ln>
            <a:solidFill>
              <a:srgbClr val="FF0000"/>
            </a:solidFill>
          </a:ln>
        </p:spPr>
        <p:txBody>
          <a:bodyPr wrap="square">
            <a:spAutoFit/>
          </a:bodyPr>
          <a:lstStyle/>
          <a:p>
            <a:r>
              <a:rPr lang="ko-KR" altLang="en-US" dirty="0"/>
              <a:t>한계기업</a:t>
            </a:r>
          </a:p>
        </p:txBody>
      </p:sp>
      <p:sp>
        <p:nvSpPr>
          <p:cNvPr id="10" name="직사각형 9">
            <a:extLst>
              <a:ext uri="{FF2B5EF4-FFF2-40B4-BE49-F238E27FC236}">
                <a16:creationId xmlns:a16="http://schemas.microsoft.com/office/drawing/2014/main" id="{63F0DF2E-83D8-492B-803A-8DD2B4CB8F20}"/>
              </a:ext>
            </a:extLst>
          </p:cNvPr>
          <p:cNvSpPr/>
          <p:nvPr/>
        </p:nvSpPr>
        <p:spPr>
          <a:xfrm>
            <a:off x="1217854" y="4504298"/>
            <a:ext cx="1939955" cy="307777"/>
          </a:xfrm>
          <a:prstGeom prst="rect">
            <a:avLst/>
          </a:prstGeom>
        </p:spPr>
        <p:txBody>
          <a:bodyPr wrap="none">
            <a:spAutoFit/>
          </a:bodyPr>
          <a:lstStyle/>
          <a:p>
            <a:r>
              <a:rPr lang="en-US" altLang="ko-KR" sz="1400" dirty="0"/>
              <a:t>(BOK</a:t>
            </a:r>
            <a:r>
              <a:rPr lang="ko-KR" altLang="en-US" sz="1400" dirty="0"/>
              <a:t>금융안정보고서</a:t>
            </a:r>
            <a:r>
              <a:rPr lang="en-US" altLang="ko-KR" sz="1400" dirty="0"/>
              <a:t>)</a:t>
            </a:r>
            <a:endParaRPr lang="ko-KR" altLang="en-US" sz="1400" dirty="0"/>
          </a:p>
        </p:txBody>
      </p:sp>
    </p:spTree>
    <p:extLst>
      <p:ext uri="{BB962C8B-B14F-4D97-AF65-F5344CB8AC3E}">
        <p14:creationId xmlns:p14="http://schemas.microsoft.com/office/powerpoint/2010/main" val="362087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F61CFF20-BAF4-4B13-9FCD-DB15A1B3190F}"/>
              </a:ext>
            </a:extLst>
          </p:cNvPr>
          <p:cNvSpPr/>
          <p:nvPr/>
        </p:nvSpPr>
        <p:spPr>
          <a:xfrm>
            <a:off x="395536" y="275842"/>
            <a:ext cx="2993127" cy="369332"/>
          </a:xfrm>
          <a:prstGeom prst="rect">
            <a:avLst/>
          </a:prstGeom>
        </p:spPr>
        <p:txBody>
          <a:bodyPr wrap="none">
            <a:spAutoFit/>
          </a:bodyPr>
          <a:lstStyle/>
          <a:p>
            <a:r>
              <a:rPr lang="ko-KR" altLang="en-US" dirty="0"/>
              <a:t>프로젝트 계획서</a:t>
            </a:r>
            <a:r>
              <a:rPr lang="en-US" altLang="ko-KR" dirty="0"/>
              <a:t>(</a:t>
            </a:r>
            <a:r>
              <a:rPr lang="ko-KR" altLang="en-US" dirty="0"/>
              <a:t>별도 양식</a:t>
            </a:r>
            <a:r>
              <a:rPr lang="en-US" altLang="ko-KR" dirty="0"/>
              <a:t>)</a:t>
            </a:r>
            <a:endParaRPr lang="ko-KR" altLang="en-US" dirty="0"/>
          </a:p>
        </p:txBody>
      </p:sp>
    </p:spTree>
    <p:extLst>
      <p:ext uri="{BB962C8B-B14F-4D97-AF65-F5344CB8AC3E}">
        <p14:creationId xmlns:p14="http://schemas.microsoft.com/office/powerpoint/2010/main" val="3424315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0155F1F-81B5-4E99-AD09-0801410392F7}"/>
              </a:ext>
            </a:extLst>
          </p:cNvPr>
          <p:cNvSpPr/>
          <p:nvPr/>
        </p:nvSpPr>
        <p:spPr>
          <a:xfrm>
            <a:off x="395536" y="346152"/>
            <a:ext cx="7560840" cy="369332"/>
          </a:xfrm>
          <a:prstGeom prst="rect">
            <a:avLst/>
          </a:prstGeom>
        </p:spPr>
        <p:txBody>
          <a:bodyPr wrap="square">
            <a:spAutoFit/>
          </a:bodyPr>
          <a:lstStyle/>
          <a:p>
            <a:r>
              <a:rPr lang="ko-KR" altLang="en-US" dirty="0"/>
              <a:t>구조조정 관련법에의 구조조정 대상 기업 혹은 부실징후 기업</a:t>
            </a:r>
          </a:p>
        </p:txBody>
      </p:sp>
      <p:sp>
        <p:nvSpPr>
          <p:cNvPr id="3" name="직사각형 2">
            <a:extLst>
              <a:ext uri="{FF2B5EF4-FFF2-40B4-BE49-F238E27FC236}">
                <a16:creationId xmlns:a16="http://schemas.microsoft.com/office/drawing/2014/main" id="{261B97CD-0AAA-4367-A724-B6782DF1DDC7}"/>
              </a:ext>
            </a:extLst>
          </p:cNvPr>
          <p:cNvSpPr/>
          <p:nvPr/>
        </p:nvSpPr>
        <p:spPr>
          <a:xfrm>
            <a:off x="395536" y="955549"/>
            <a:ext cx="3066865" cy="276999"/>
          </a:xfrm>
          <a:prstGeom prst="rect">
            <a:avLst/>
          </a:prstGeom>
        </p:spPr>
        <p:txBody>
          <a:bodyPr wrap="none">
            <a:spAutoFit/>
          </a:bodyPr>
          <a:lstStyle/>
          <a:p>
            <a:r>
              <a:rPr lang="en-US" altLang="ko-KR" sz="1200" dirty="0"/>
              <a:t>(1) ‘</a:t>
            </a:r>
            <a:r>
              <a:rPr lang="ko-KR" altLang="en-US" sz="1200" dirty="0" err="1"/>
              <a:t>산업발전법’상</a:t>
            </a:r>
            <a:r>
              <a:rPr lang="ko-KR" altLang="en-US" sz="1200" dirty="0"/>
              <a:t> 기업구조조정 대상 기업</a:t>
            </a:r>
          </a:p>
        </p:txBody>
      </p:sp>
      <p:sp>
        <p:nvSpPr>
          <p:cNvPr id="6" name="직사각형 5">
            <a:extLst>
              <a:ext uri="{FF2B5EF4-FFF2-40B4-BE49-F238E27FC236}">
                <a16:creationId xmlns:a16="http://schemas.microsoft.com/office/drawing/2014/main" id="{3AE14EA0-F2D6-4B3A-AB0B-432313989ABE}"/>
              </a:ext>
            </a:extLst>
          </p:cNvPr>
          <p:cNvSpPr/>
          <p:nvPr/>
        </p:nvSpPr>
        <p:spPr>
          <a:xfrm>
            <a:off x="539552" y="1392162"/>
            <a:ext cx="7839010" cy="2308324"/>
          </a:xfrm>
          <a:prstGeom prst="rect">
            <a:avLst/>
          </a:prstGeom>
          <a:ln>
            <a:solidFill>
              <a:schemeClr val="tx1">
                <a:lumMod val="50000"/>
                <a:lumOff val="50000"/>
              </a:schemeClr>
            </a:solidFill>
          </a:ln>
        </p:spPr>
        <p:txBody>
          <a:bodyPr wrap="square">
            <a:spAutoFit/>
          </a:bodyPr>
          <a:lstStyle/>
          <a:p>
            <a:r>
              <a:rPr lang="ko-KR" altLang="en-US" sz="1200" dirty="0"/>
              <a:t>① 완전자본잠식 기업</a:t>
            </a:r>
            <a:r>
              <a:rPr lang="en-US" altLang="ko-KR" sz="1200" dirty="0"/>
              <a:t>: </a:t>
            </a:r>
            <a:r>
              <a:rPr lang="ko-KR" altLang="en-US" sz="1200" dirty="0"/>
              <a:t>재무제표상 자본금의 총계가 납입자본금보다 적은 기업으로서 경영정상화가 필요한 기업</a:t>
            </a:r>
            <a:r>
              <a:rPr lang="en-US" altLang="ko-KR" sz="1200" dirty="0"/>
              <a:t>(</a:t>
            </a:r>
            <a:r>
              <a:rPr lang="ko-KR" altLang="en-US" sz="1200" dirty="0"/>
              <a:t>산업발전법 시행령 제 </a:t>
            </a:r>
            <a:r>
              <a:rPr lang="en-US" altLang="ko-KR" sz="1200" dirty="0"/>
              <a:t>12</a:t>
            </a:r>
            <a:r>
              <a:rPr lang="ko-KR" altLang="en-US" sz="1200" dirty="0"/>
              <a:t>조 </a:t>
            </a:r>
            <a:r>
              <a:rPr lang="en-US" altLang="ko-KR" sz="1200" dirty="0"/>
              <a:t>1</a:t>
            </a:r>
            <a:r>
              <a:rPr lang="ko-KR" altLang="en-US" sz="1200" dirty="0"/>
              <a:t>항</a:t>
            </a:r>
            <a:r>
              <a:rPr lang="en-US" altLang="ko-KR" sz="1200" dirty="0"/>
              <a:t>). </a:t>
            </a:r>
          </a:p>
          <a:p>
            <a:r>
              <a:rPr lang="en-US" altLang="ko-KR" sz="1200" dirty="0"/>
              <a:t>② </a:t>
            </a:r>
            <a:r>
              <a:rPr lang="ko-KR" altLang="en-US" sz="1200" dirty="0"/>
              <a:t>과다 부채비율 기업</a:t>
            </a:r>
            <a:r>
              <a:rPr lang="en-US" altLang="ko-KR" sz="1200" dirty="0"/>
              <a:t>: </a:t>
            </a:r>
            <a:r>
              <a:rPr lang="ko-KR" altLang="en-US" sz="1200" dirty="0"/>
              <a:t>부채비율이 업종별 평균 부채비율의 </a:t>
            </a:r>
            <a:r>
              <a:rPr lang="en-US" altLang="ko-KR" sz="1200" dirty="0"/>
              <a:t>1.5</a:t>
            </a:r>
            <a:r>
              <a:rPr lang="ko-KR" altLang="en-US" sz="1200" dirty="0"/>
              <a:t>배를 초과하는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2</a:t>
            </a:r>
            <a:r>
              <a:rPr lang="ko-KR" altLang="en-US" sz="1200" dirty="0"/>
              <a:t>항</a:t>
            </a:r>
            <a:r>
              <a:rPr lang="en-US" altLang="ko-KR" sz="1200" dirty="0"/>
              <a:t>). </a:t>
            </a:r>
          </a:p>
          <a:p>
            <a:r>
              <a:rPr lang="en-US" altLang="ko-KR" sz="1200" dirty="0"/>
              <a:t>③ </a:t>
            </a:r>
            <a:r>
              <a:rPr lang="ko-KR" altLang="en-US" sz="1200" dirty="0"/>
              <a:t>사업 전환 필요기업</a:t>
            </a:r>
            <a:r>
              <a:rPr lang="en-US" altLang="ko-KR" sz="1200" dirty="0"/>
              <a:t>: </a:t>
            </a:r>
            <a:r>
              <a:rPr lang="ko-KR" altLang="en-US" sz="1200" dirty="0"/>
              <a:t>사업 전환 등을 위하여 자산 또는 영업의 매각 등이 불가피하다고 인정되는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3</a:t>
            </a:r>
            <a:r>
              <a:rPr lang="ko-KR" altLang="en-US" sz="1200" dirty="0"/>
              <a:t>항</a:t>
            </a:r>
            <a:r>
              <a:rPr lang="en-US" altLang="ko-KR" sz="1200" dirty="0"/>
              <a:t>). </a:t>
            </a:r>
          </a:p>
          <a:p>
            <a:r>
              <a:rPr lang="en-US" altLang="ko-KR" sz="1200" dirty="0"/>
              <a:t>④ </a:t>
            </a:r>
            <a:r>
              <a:rPr lang="ko-KR" altLang="en-US" sz="1200" dirty="0"/>
              <a:t>전년 대비 매출액 감소 기업</a:t>
            </a:r>
            <a:r>
              <a:rPr lang="en-US" altLang="ko-KR" sz="1200" dirty="0"/>
              <a:t>: </a:t>
            </a:r>
            <a:r>
              <a:rPr lang="ko-KR" altLang="en-US" sz="1200" dirty="0"/>
              <a:t>어음의 부도</a:t>
            </a:r>
            <a:r>
              <a:rPr lang="en-US" altLang="ko-KR" sz="1200" dirty="0"/>
              <a:t>, </a:t>
            </a:r>
            <a:r>
              <a:rPr lang="ko-KR" altLang="en-US" sz="1200" dirty="0"/>
              <a:t>외상 매출금 또는 </a:t>
            </a:r>
            <a:r>
              <a:rPr lang="ko-KR" altLang="en-US" sz="1200" dirty="0" err="1"/>
              <a:t>수출대</a:t>
            </a:r>
            <a:r>
              <a:rPr lang="ko-KR" altLang="en-US" sz="1200" dirty="0"/>
              <a:t> 금의 </a:t>
            </a:r>
            <a:r>
              <a:rPr lang="ko-KR" altLang="en-US" sz="1200" dirty="0" err="1"/>
              <a:t>미회수</a:t>
            </a:r>
            <a:r>
              <a:rPr lang="en-US" altLang="ko-KR" sz="1200" dirty="0"/>
              <a:t>, </a:t>
            </a:r>
            <a:r>
              <a:rPr lang="ko-KR" altLang="en-US" sz="1200" dirty="0"/>
              <a:t>보증채무의 이행 등으로 인한 손실액이 직전 사업연도 매출액의 </a:t>
            </a:r>
            <a:r>
              <a:rPr lang="en-US" altLang="ko-KR" sz="1200" dirty="0"/>
              <a:t>100</a:t>
            </a:r>
            <a:r>
              <a:rPr lang="ko-KR" altLang="en-US" sz="1200" dirty="0"/>
              <a:t>분의 </a:t>
            </a:r>
            <a:r>
              <a:rPr lang="en-US" altLang="ko-KR" sz="1200" dirty="0"/>
              <a:t>5 </a:t>
            </a:r>
            <a:r>
              <a:rPr lang="ko-KR" altLang="en-US" sz="1200" dirty="0"/>
              <a:t>이상인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4</a:t>
            </a:r>
            <a:r>
              <a:rPr lang="ko-KR" altLang="en-US" sz="1200" dirty="0"/>
              <a:t>항</a:t>
            </a:r>
            <a:r>
              <a:rPr lang="en-US" altLang="ko-KR" sz="1200" dirty="0"/>
              <a:t>). </a:t>
            </a:r>
          </a:p>
          <a:p>
            <a:r>
              <a:rPr lang="en-US" altLang="ko-KR" sz="1200" dirty="0"/>
              <a:t>⑤ </a:t>
            </a:r>
            <a:r>
              <a:rPr lang="ko-KR" altLang="en-US" sz="1200" dirty="0"/>
              <a:t>회사채 투자 부적격 기업</a:t>
            </a:r>
            <a:r>
              <a:rPr lang="en-US" altLang="ko-KR" sz="1200" dirty="0"/>
              <a:t>: </a:t>
            </a:r>
            <a:r>
              <a:rPr lang="ko-KR" altLang="en-US" sz="1200" dirty="0"/>
              <a:t>신용평가회사 둘 이상으로부터 회사채 투자부적격 등급을 받은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5</a:t>
            </a:r>
            <a:r>
              <a:rPr lang="ko-KR" altLang="en-US" sz="1200" dirty="0"/>
              <a:t>항</a:t>
            </a:r>
            <a:r>
              <a:rPr lang="en-US" altLang="ko-KR" sz="1200" dirty="0"/>
              <a:t>)</a:t>
            </a:r>
          </a:p>
          <a:p>
            <a:r>
              <a:rPr lang="ko-KR" altLang="en-US" sz="1200" dirty="0"/>
              <a:t>⑥ </a:t>
            </a:r>
            <a:r>
              <a:rPr lang="en-US" altLang="ko-KR" sz="1200" dirty="0"/>
              <a:t>2</a:t>
            </a:r>
            <a:r>
              <a:rPr lang="ko-KR" altLang="en-US" sz="1200" dirty="0"/>
              <a:t>년 연속 영업손실 기업</a:t>
            </a:r>
            <a:r>
              <a:rPr lang="en-US" altLang="ko-KR" sz="1200" dirty="0"/>
              <a:t>: </a:t>
            </a:r>
            <a:r>
              <a:rPr lang="ko-KR" altLang="en-US" sz="1200" dirty="0"/>
              <a:t>사업연도 말 재무제표에 따른 영업 손실이 최근 </a:t>
            </a:r>
            <a:r>
              <a:rPr lang="en-US" altLang="ko-KR" sz="1200" dirty="0"/>
              <a:t>2</a:t>
            </a:r>
            <a:r>
              <a:rPr lang="ko-KR" altLang="en-US" sz="1200" dirty="0"/>
              <a:t>년간 연속하여 발생한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6</a:t>
            </a:r>
            <a:r>
              <a:rPr lang="ko-KR" altLang="en-US" sz="1200" dirty="0"/>
              <a:t>항</a:t>
            </a:r>
            <a:r>
              <a:rPr lang="en-US" altLang="ko-KR" sz="1200" dirty="0"/>
              <a:t>). ⑦ </a:t>
            </a:r>
            <a:r>
              <a:rPr lang="ko-KR" altLang="en-US" sz="1200" dirty="0"/>
              <a:t>무역 조정지원기업</a:t>
            </a:r>
            <a:r>
              <a:rPr lang="en-US" altLang="ko-KR" sz="1200" dirty="0"/>
              <a:t>: </a:t>
            </a:r>
            <a:r>
              <a:rPr lang="ko-KR" altLang="en-US" sz="1200" dirty="0"/>
              <a:t>무역조정지원기업으로서 구조조정을 할 필요 가 있다고 인정되는 기업</a:t>
            </a:r>
            <a:r>
              <a:rPr lang="en-US" altLang="ko-KR" sz="1200" dirty="0"/>
              <a:t>(</a:t>
            </a:r>
            <a:r>
              <a:rPr lang="ko-KR" altLang="en-US" sz="1200" dirty="0"/>
              <a:t>산업발전법 시행령 제</a:t>
            </a:r>
            <a:r>
              <a:rPr lang="en-US" altLang="ko-KR" sz="1200" dirty="0"/>
              <a:t>12</a:t>
            </a:r>
            <a:r>
              <a:rPr lang="ko-KR" altLang="en-US" sz="1200" dirty="0"/>
              <a:t>조 </a:t>
            </a:r>
            <a:r>
              <a:rPr lang="en-US" altLang="ko-KR" sz="1200" dirty="0"/>
              <a:t>7</a:t>
            </a:r>
            <a:r>
              <a:rPr lang="ko-KR" altLang="en-US" sz="1200" dirty="0"/>
              <a:t>항</a:t>
            </a:r>
            <a:r>
              <a:rPr lang="en-US" altLang="ko-KR" sz="1200" dirty="0"/>
              <a:t>).</a:t>
            </a:r>
            <a:endParaRPr lang="ko-KR" altLang="en-US" sz="1200" dirty="0"/>
          </a:p>
        </p:txBody>
      </p:sp>
      <p:sp>
        <p:nvSpPr>
          <p:cNvPr id="8" name="직사각형 7">
            <a:extLst>
              <a:ext uri="{FF2B5EF4-FFF2-40B4-BE49-F238E27FC236}">
                <a16:creationId xmlns:a16="http://schemas.microsoft.com/office/drawing/2014/main" id="{F2060C7F-FBD9-4210-A61A-7CA364C4C9F0}"/>
              </a:ext>
            </a:extLst>
          </p:cNvPr>
          <p:cNvSpPr/>
          <p:nvPr/>
        </p:nvSpPr>
        <p:spPr>
          <a:xfrm>
            <a:off x="323528" y="3683551"/>
            <a:ext cx="3028393" cy="276999"/>
          </a:xfrm>
          <a:prstGeom prst="rect">
            <a:avLst/>
          </a:prstGeom>
        </p:spPr>
        <p:txBody>
          <a:bodyPr wrap="none">
            <a:spAutoFit/>
          </a:bodyPr>
          <a:lstStyle/>
          <a:p>
            <a:r>
              <a:rPr lang="en-US" altLang="ko-KR" sz="1200" dirty="0"/>
              <a:t>(2) ‘</a:t>
            </a:r>
            <a:r>
              <a:rPr lang="ko-KR" altLang="en-US" sz="1200" dirty="0" err="1"/>
              <a:t>기업구조조정촉진법’상</a:t>
            </a:r>
            <a:r>
              <a:rPr lang="ko-KR" altLang="en-US" sz="1200" dirty="0"/>
              <a:t> 부실징후 기업</a:t>
            </a:r>
          </a:p>
        </p:txBody>
      </p:sp>
      <p:sp>
        <p:nvSpPr>
          <p:cNvPr id="9" name="직사각형 8">
            <a:extLst>
              <a:ext uri="{FF2B5EF4-FFF2-40B4-BE49-F238E27FC236}">
                <a16:creationId xmlns:a16="http://schemas.microsoft.com/office/drawing/2014/main" id="{BEE37F6B-481A-4850-8848-DEA6858161B1}"/>
              </a:ext>
            </a:extLst>
          </p:cNvPr>
          <p:cNvSpPr/>
          <p:nvPr/>
        </p:nvSpPr>
        <p:spPr>
          <a:xfrm>
            <a:off x="539552" y="4074201"/>
            <a:ext cx="7839010" cy="646331"/>
          </a:xfrm>
          <a:prstGeom prst="rect">
            <a:avLst/>
          </a:prstGeom>
          <a:ln>
            <a:solidFill>
              <a:schemeClr val="tx1">
                <a:lumMod val="50000"/>
                <a:lumOff val="50000"/>
              </a:schemeClr>
            </a:solidFill>
          </a:ln>
        </p:spPr>
        <p:txBody>
          <a:bodyPr wrap="square">
            <a:spAutoFit/>
          </a:bodyPr>
          <a:lstStyle/>
          <a:p>
            <a:r>
              <a:rPr lang="ko-KR" altLang="en-US" sz="1200" dirty="0"/>
              <a:t>“부실징후 </a:t>
            </a:r>
            <a:r>
              <a:rPr lang="ko-KR" altLang="en-US" sz="1200" dirty="0" err="1"/>
              <a:t>기업”이란</a:t>
            </a:r>
            <a:r>
              <a:rPr lang="ko-KR" altLang="en-US" sz="1200" dirty="0"/>
              <a:t> 주채권은행이 신용위험평가를 통해서 통상적인 자금차입 외에 외부로부터 추가적인 자금 유입 없이는 금융채권자에 대 한 차입금 상환 등 정상적인 채무이행이 어려운 상태</a:t>
            </a:r>
            <a:r>
              <a:rPr lang="en-US" altLang="ko-KR" sz="1200" dirty="0"/>
              <a:t>(</a:t>
            </a:r>
            <a:r>
              <a:rPr lang="ko-KR" altLang="en-US" sz="1200" dirty="0"/>
              <a:t>이하 “</a:t>
            </a:r>
            <a:r>
              <a:rPr lang="ko-KR" altLang="en-US" sz="1200" dirty="0" err="1"/>
              <a:t>부실징후”라</a:t>
            </a:r>
            <a:r>
              <a:rPr lang="ko-KR" altLang="en-US" sz="1200" dirty="0"/>
              <a:t> 한다</a:t>
            </a:r>
            <a:r>
              <a:rPr lang="en-US" altLang="ko-KR" sz="1200" dirty="0"/>
              <a:t>)</a:t>
            </a:r>
            <a:r>
              <a:rPr lang="ko-KR" altLang="en-US" sz="1200" dirty="0"/>
              <a:t>에 있다고 인정한 기업을 말한다</a:t>
            </a:r>
            <a:r>
              <a:rPr lang="en-US" altLang="ko-KR" sz="1200" dirty="0"/>
              <a:t>(</a:t>
            </a:r>
            <a:r>
              <a:rPr lang="ko-KR" altLang="en-US" sz="1200" dirty="0"/>
              <a:t>기업구조조정촉진법 제</a:t>
            </a:r>
            <a:r>
              <a:rPr lang="en-US" altLang="ko-KR" sz="1200" dirty="0"/>
              <a:t>2</a:t>
            </a:r>
            <a:r>
              <a:rPr lang="ko-KR" altLang="en-US" sz="1200" dirty="0"/>
              <a:t>조 </a:t>
            </a:r>
            <a:r>
              <a:rPr lang="en-US" altLang="ko-KR" sz="1200" dirty="0"/>
              <a:t>7</a:t>
            </a:r>
            <a:r>
              <a:rPr lang="ko-KR" altLang="en-US" sz="1200" dirty="0"/>
              <a:t>항</a:t>
            </a:r>
            <a:r>
              <a:rPr lang="en-US" altLang="ko-KR" sz="1200" dirty="0"/>
              <a:t>)</a:t>
            </a:r>
            <a:endParaRPr lang="ko-KR" altLang="en-US" sz="1200" dirty="0"/>
          </a:p>
        </p:txBody>
      </p:sp>
      <p:sp>
        <p:nvSpPr>
          <p:cNvPr id="10" name="직사각형 9">
            <a:extLst>
              <a:ext uri="{FF2B5EF4-FFF2-40B4-BE49-F238E27FC236}">
                <a16:creationId xmlns:a16="http://schemas.microsoft.com/office/drawing/2014/main" id="{5AD65FA6-6F9A-4752-AE4E-980A5421210D}"/>
              </a:ext>
            </a:extLst>
          </p:cNvPr>
          <p:cNvSpPr/>
          <p:nvPr/>
        </p:nvSpPr>
        <p:spPr>
          <a:xfrm>
            <a:off x="323528" y="4876073"/>
            <a:ext cx="4572000" cy="276999"/>
          </a:xfrm>
          <a:prstGeom prst="rect">
            <a:avLst/>
          </a:prstGeom>
        </p:spPr>
        <p:txBody>
          <a:bodyPr>
            <a:spAutoFit/>
          </a:bodyPr>
          <a:lstStyle/>
          <a:p>
            <a:r>
              <a:rPr lang="en-US" altLang="ko-KR" sz="1200" dirty="0"/>
              <a:t>(3) ‘</a:t>
            </a:r>
            <a:r>
              <a:rPr lang="ko-KR" altLang="en-US" sz="1200" dirty="0"/>
              <a:t>기업활력 제고를 위한 </a:t>
            </a:r>
            <a:r>
              <a:rPr lang="ko-KR" altLang="en-US" sz="1200" dirty="0" err="1"/>
              <a:t>특별법’상</a:t>
            </a:r>
            <a:r>
              <a:rPr lang="ko-KR" altLang="en-US" sz="1200" dirty="0"/>
              <a:t> 과잉공급 산업에 속한 기업</a:t>
            </a:r>
          </a:p>
        </p:txBody>
      </p:sp>
      <p:sp>
        <p:nvSpPr>
          <p:cNvPr id="11" name="직사각형 10">
            <a:extLst>
              <a:ext uri="{FF2B5EF4-FFF2-40B4-BE49-F238E27FC236}">
                <a16:creationId xmlns:a16="http://schemas.microsoft.com/office/drawing/2014/main" id="{A15CF2E2-93D0-4928-B9BB-D0941F740E2C}"/>
              </a:ext>
            </a:extLst>
          </p:cNvPr>
          <p:cNvSpPr/>
          <p:nvPr/>
        </p:nvSpPr>
        <p:spPr>
          <a:xfrm>
            <a:off x="539552" y="5280131"/>
            <a:ext cx="7839010" cy="461665"/>
          </a:xfrm>
          <a:prstGeom prst="rect">
            <a:avLst/>
          </a:prstGeom>
          <a:ln>
            <a:solidFill>
              <a:schemeClr val="tx1">
                <a:lumMod val="50000"/>
                <a:lumOff val="50000"/>
              </a:schemeClr>
            </a:solidFill>
          </a:ln>
        </p:spPr>
        <p:txBody>
          <a:bodyPr wrap="square">
            <a:spAutoFit/>
          </a:bodyPr>
          <a:lstStyle/>
          <a:p>
            <a:r>
              <a:rPr lang="ko-KR" altLang="en-US" sz="1200" dirty="0"/>
              <a:t>‘</a:t>
            </a:r>
            <a:r>
              <a:rPr lang="ko-KR" altLang="en-US" sz="1200" dirty="0" err="1"/>
              <a:t>기업활력제고를</a:t>
            </a:r>
            <a:r>
              <a:rPr lang="ko-KR" altLang="en-US" sz="1200" dirty="0"/>
              <a:t> 위한 </a:t>
            </a:r>
            <a:r>
              <a:rPr lang="ko-KR" altLang="en-US" sz="1200" dirty="0" err="1"/>
              <a:t>특별법’에서는</a:t>
            </a:r>
            <a:r>
              <a:rPr lang="ko-KR" altLang="en-US" sz="1200" dirty="0"/>
              <a:t> 과잉공급 산업에 속해 있는 기 업이 사업재편 및 사업혁신을 모색하고 생산성 및 재무구조 향상을 도 모하는 경우 사업재편 지원을 하도록 되어 있다</a:t>
            </a:r>
            <a:r>
              <a:rPr lang="en-US" altLang="ko-KR" sz="1200" dirty="0"/>
              <a:t>. ‘</a:t>
            </a:r>
            <a:endParaRPr lang="ko-KR" altLang="en-US" sz="1200" dirty="0"/>
          </a:p>
        </p:txBody>
      </p:sp>
    </p:spTree>
    <p:extLst>
      <p:ext uri="{BB962C8B-B14F-4D97-AF65-F5344CB8AC3E}">
        <p14:creationId xmlns:p14="http://schemas.microsoft.com/office/powerpoint/2010/main" val="4053951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D89F2F1C-37E1-442F-9A88-04D02845ABF3}"/>
              </a:ext>
            </a:extLst>
          </p:cNvPr>
          <p:cNvSpPr/>
          <p:nvPr/>
        </p:nvSpPr>
        <p:spPr>
          <a:xfrm>
            <a:off x="467544" y="1005278"/>
            <a:ext cx="4966450" cy="1164614"/>
          </a:xfrm>
          <a:prstGeom prst="rect">
            <a:avLst/>
          </a:prstGeom>
          <a:ln w="28575">
            <a:solidFill>
              <a:schemeClr val="tx1">
                <a:lumMod val="50000"/>
                <a:lumOff val="50000"/>
              </a:schemeClr>
            </a:solidFill>
          </a:ln>
        </p:spPr>
        <p:txBody>
          <a:bodyPr wrap="square">
            <a:spAutoFit/>
          </a:bodyPr>
          <a:lstStyle/>
          <a:p>
            <a:pPr>
              <a:lnSpc>
                <a:spcPct val="150000"/>
              </a:lnSpc>
            </a:pPr>
            <a:r>
              <a:rPr lang="ko-KR" altLang="en-US" sz="1200" dirty="0">
                <a:highlight>
                  <a:srgbClr val="FFFF00"/>
                </a:highlight>
                <a:latin typeface="+mn-ea"/>
              </a:rPr>
              <a:t>정보의 원천</a:t>
            </a:r>
            <a:r>
              <a:rPr lang="en-US" altLang="ko-KR" sz="1200" dirty="0">
                <a:highlight>
                  <a:srgbClr val="FFFF00"/>
                </a:highlight>
                <a:latin typeface="+mn-ea"/>
              </a:rPr>
              <a:t>(information source) </a:t>
            </a:r>
            <a:r>
              <a:rPr lang="ko-KR" altLang="en-US" sz="1200" dirty="0">
                <a:highlight>
                  <a:srgbClr val="FFFF00"/>
                </a:highlight>
                <a:latin typeface="+mn-ea"/>
              </a:rPr>
              <a:t>기준 </a:t>
            </a:r>
            <a:endParaRPr lang="en-US" altLang="ko-KR" sz="1200" dirty="0">
              <a:highlight>
                <a:srgbClr val="FFFF00"/>
              </a:highlight>
              <a:latin typeface="+mn-ea"/>
            </a:endParaRPr>
          </a:p>
          <a:p>
            <a:pPr marL="171450" indent="-171450">
              <a:lnSpc>
                <a:spcPct val="150000"/>
              </a:lnSpc>
              <a:buFont typeface="Wingdings" panose="05000000000000000000" pitchFamily="2" charset="2"/>
              <a:buChar char="l"/>
            </a:pPr>
            <a:r>
              <a:rPr lang="ko-KR" altLang="en-US" sz="1200" dirty="0">
                <a:latin typeface="+mn-ea"/>
              </a:rPr>
              <a:t>회계모형</a:t>
            </a:r>
            <a:r>
              <a:rPr lang="en-US" altLang="ko-KR" sz="1200" dirty="0">
                <a:latin typeface="+mn-ea"/>
              </a:rPr>
              <a:t>(accounting-based model) </a:t>
            </a:r>
            <a:r>
              <a:rPr lang="ko-KR" altLang="en-US" sz="1200" dirty="0">
                <a:latin typeface="+mn-ea"/>
              </a:rPr>
              <a:t>또는 재무 정보</a:t>
            </a:r>
            <a:endParaRPr lang="en-US" altLang="ko-KR" sz="1200" dirty="0">
              <a:latin typeface="+mn-ea"/>
            </a:endParaRPr>
          </a:p>
          <a:p>
            <a:pPr marL="171450" indent="-171450">
              <a:lnSpc>
                <a:spcPct val="150000"/>
              </a:lnSpc>
              <a:buFont typeface="Wingdings" panose="05000000000000000000" pitchFamily="2" charset="2"/>
              <a:buChar char="l"/>
            </a:pPr>
            <a:r>
              <a:rPr lang="ko-KR" altLang="en-US" sz="1200" dirty="0">
                <a:latin typeface="+mn-ea"/>
              </a:rPr>
              <a:t>시장모형</a:t>
            </a:r>
            <a:r>
              <a:rPr lang="en-US" altLang="ko-KR" sz="1200" dirty="0">
                <a:latin typeface="+mn-ea"/>
              </a:rPr>
              <a:t>(market-based model), </a:t>
            </a:r>
          </a:p>
          <a:p>
            <a:pPr marL="171450" indent="-171450">
              <a:lnSpc>
                <a:spcPct val="150000"/>
              </a:lnSpc>
              <a:buFont typeface="Wingdings" panose="05000000000000000000" pitchFamily="2" charset="2"/>
              <a:buChar char="l"/>
            </a:pPr>
            <a:r>
              <a:rPr lang="ko-KR" altLang="en-US" sz="1200" dirty="0" err="1">
                <a:latin typeface="+mn-ea"/>
              </a:rPr>
              <a:t>헤저드모형</a:t>
            </a:r>
            <a:r>
              <a:rPr lang="ko-KR" altLang="en-US" sz="1200" dirty="0">
                <a:latin typeface="+mn-ea"/>
              </a:rPr>
              <a:t> </a:t>
            </a:r>
            <a:r>
              <a:rPr lang="en-US" altLang="ko-KR" sz="1200" dirty="0">
                <a:latin typeface="+mn-ea"/>
              </a:rPr>
              <a:t>:</a:t>
            </a:r>
            <a:r>
              <a:rPr lang="ko-KR" altLang="en-US" sz="1200" dirty="0">
                <a:latin typeface="+mn-ea"/>
              </a:rPr>
              <a:t> 회계정보와 시장정보를 통합 </a:t>
            </a:r>
          </a:p>
        </p:txBody>
      </p:sp>
      <p:sp>
        <p:nvSpPr>
          <p:cNvPr id="8" name="TextBox 4">
            <a:extLst>
              <a:ext uri="{FF2B5EF4-FFF2-40B4-BE49-F238E27FC236}">
                <a16:creationId xmlns:a16="http://schemas.microsoft.com/office/drawing/2014/main" id="{482B6D44-DA26-4568-AD11-5E9A09FB6D81}"/>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8</a:t>
            </a:r>
            <a:endParaRPr lang="ko-KR" altLang="en-US" sz="1400" dirty="0">
              <a:solidFill>
                <a:schemeClr val="bg1">
                  <a:lumMod val="75000"/>
                </a:schemeClr>
              </a:solidFill>
              <a:latin typeface="+mn-ea"/>
              <a:ea typeface="+mn-ea"/>
            </a:endParaRPr>
          </a:p>
        </p:txBody>
      </p:sp>
      <p:sp>
        <p:nvSpPr>
          <p:cNvPr id="9" name="직사각형 8">
            <a:extLst>
              <a:ext uri="{FF2B5EF4-FFF2-40B4-BE49-F238E27FC236}">
                <a16:creationId xmlns:a16="http://schemas.microsoft.com/office/drawing/2014/main" id="{69A66318-9D16-4022-80AD-04842783BBD1}"/>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부도예측모형 구분</a:t>
            </a:r>
            <a:endParaRPr lang="ko-KR" altLang="en-US" sz="1200" kern="0" dirty="0">
              <a:solidFill>
                <a:srgbClr val="000000"/>
              </a:solidFill>
              <a:latin typeface="+mn-ea"/>
            </a:endParaRPr>
          </a:p>
        </p:txBody>
      </p:sp>
      <p:pic>
        <p:nvPicPr>
          <p:cNvPr id="7" name="그림 6">
            <a:extLst>
              <a:ext uri="{FF2B5EF4-FFF2-40B4-BE49-F238E27FC236}">
                <a16:creationId xmlns:a16="http://schemas.microsoft.com/office/drawing/2014/main" id="{D0849479-34DD-484E-AD45-B9FBC253A5AD}"/>
              </a:ext>
            </a:extLst>
          </p:cNvPr>
          <p:cNvPicPr>
            <a:picLocks noChangeAspect="1"/>
          </p:cNvPicPr>
          <p:nvPr/>
        </p:nvPicPr>
        <p:blipFill>
          <a:blip r:embed="rId2"/>
          <a:stretch>
            <a:fillRect/>
          </a:stretch>
        </p:blipFill>
        <p:spPr>
          <a:xfrm>
            <a:off x="442202" y="2173096"/>
            <a:ext cx="7201905" cy="3606222"/>
          </a:xfrm>
          <a:prstGeom prst="rect">
            <a:avLst/>
          </a:prstGeom>
        </p:spPr>
      </p:pic>
      <p:sp>
        <p:nvSpPr>
          <p:cNvPr id="3" name="직사각형 2">
            <a:extLst>
              <a:ext uri="{FF2B5EF4-FFF2-40B4-BE49-F238E27FC236}">
                <a16:creationId xmlns:a16="http://schemas.microsoft.com/office/drawing/2014/main" id="{3AE7F733-3D64-46D0-A44D-09BED4F3ECA0}"/>
              </a:ext>
            </a:extLst>
          </p:cNvPr>
          <p:cNvSpPr/>
          <p:nvPr/>
        </p:nvSpPr>
        <p:spPr>
          <a:xfrm>
            <a:off x="4860032" y="5949095"/>
            <a:ext cx="3456384" cy="246221"/>
          </a:xfrm>
          <a:prstGeom prst="rect">
            <a:avLst/>
          </a:prstGeom>
        </p:spPr>
        <p:txBody>
          <a:bodyPr wrap="square">
            <a:spAutoFit/>
          </a:bodyPr>
          <a:lstStyle/>
          <a:p>
            <a:r>
              <a:rPr lang="ko-KR" altLang="en-US" sz="1000" dirty="0"/>
              <a:t>金融工學硏究</a:t>
            </a:r>
            <a:r>
              <a:rPr lang="en-US" altLang="ko-KR" sz="1000" dirty="0"/>
              <a:t>, </a:t>
            </a:r>
            <a:r>
              <a:rPr lang="ko-KR" altLang="en-US" sz="1000" dirty="0"/>
              <a:t>제</a:t>
            </a:r>
            <a:r>
              <a:rPr lang="en-US" altLang="ko-KR" sz="1000" dirty="0"/>
              <a:t>18</a:t>
            </a:r>
            <a:r>
              <a:rPr lang="ko-KR" altLang="en-US" sz="1000" dirty="0"/>
              <a:t>권 제</a:t>
            </a:r>
            <a:r>
              <a:rPr lang="en-US" altLang="ko-KR" sz="1000" dirty="0"/>
              <a:t>3</a:t>
            </a:r>
            <a:r>
              <a:rPr lang="ko-KR" altLang="en-US" sz="1000" dirty="0"/>
              <a:t>호 </a:t>
            </a:r>
            <a:r>
              <a:rPr lang="en-US" altLang="ko-KR" sz="1000" dirty="0"/>
              <a:t>(2019. 9.) 131</a:t>
            </a:r>
            <a:r>
              <a:rPr lang="ko-KR" altLang="en-US" sz="1000" dirty="0"/>
              <a:t>～</a:t>
            </a:r>
            <a:r>
              <a:rPr lang="en-US" altLang="ko-KR" sz="1000" dirty="0"/>
              <a:t>152  </a:t>
            </a:r>
            <a:r>
              <a:rPr lang="ko-KR" altLang="en-US" sz="1000" dirty="0"/>
              <a:t>내용 수정</a:t>
            </a:r>
          </a:p>
        </p:txBody>
      </p:sp>
      <p:sp>
        <p:nvSpPr>
          <p:cNvPr id="6" name="TextBox 5">
            <a:extLst>
              <a:ext uri="{FF2B5EF4-FFF2-40B4-BE49-F238E27FC236}">
                <a16:creationId xmlns:a16="http://schemas.microsoft.com/office/drawing/2014/main" id="{EF453D85-AB90-4D9F-B5CB-E7EF16983133}"/>
              </a:ext>
            </a:extLst>
          </p:cNvPr>
          <p:cNvSpPr txBox="1"/>
          <p:nvPr/>
        </p:nvSpPr>
        <p:spPr>
          <a:xfrm>
            <a:off x="2950769" y="2737065"/>
            <a:ext cx="1800200" cy="369332"/>
          </a:xfrm>
          <a:prstGeom prst="rect">
            <a:avLst/>
          </a:prstGeom>
          <a:noFill/>
          <a:ln w="38100">
            <a:solidFill>
              <a:srgbClr val="FF0000"/>
            </a:solidFill>
          </a:ln>
        </p:spPr>
        <p:txBody>
          <a:bodyPr wrap="square" rtlCol="0">
            <a:spAutoFit/>
          </a:bodyPr>
          <a:lstStyle/>
          <a:p>
            <a:endParaRPr lang="ko-KR" altLang="en-US" dirty="0"/>
          </a:p>
        </p:txBody>
      </p:sp>
      <p:sp>
        <p:nvSpPr>
          <p:cNvPr id="10" name="직사각형 9">
            <a:extLst>
              <a:ext uri="{FF2B5EF4-FFF2-40B4-BE49-F238E27FC236}">
                <a16:creationId xmlns:a16="http://schemas.microsoft.com/office/drawing/2014/main" id="{1D303143-B11D-4335-962B-2D496E2D06F8}"/>
              </a:ext>
            </a:extLst>
          </p:cNvPr>
          <p:cNvSpPr/>
          <p:nvPr/>
        </p:nvSpPr>
        <p:spPr>
          <a:xfrm>
            <a:off x="3077985" y="4869160"/>
            <a:ext cx="1930337" cy="276999"/>
          </a:xfrm>
          <a:prstGeom prst="rect">
            <a:avLst/>
          </a:prstGeom>
        </p:spPr>
        <p:txBody>
          <a:bodyPr wrap="none">
            <a:spAutoFit/>
          </a:bodyPr>
          <a:lstStyle/>
          <a:p>
            <a:r>
              <a:rPr lang="ko-KR" altLang="en-US" sz="1200" dirty="0"/>
              <a:t>로지스틱 회귀분석 </a:t>
            </a:r>
            <a:r>
              <a:rPr lang="en-US" altLang="ko-KR" sz="1200" dirty="0"/>
              <a:t>(Logit)</a:t>
            </a:r>
            <a:endParaRPr lang="ko-KR" altLang="en-US" sz="1200" dirty="0"/>
          </a:p>
        </p:txBody>
      </p:sp>
      <p:sp>
        <p:nvSpPr>
          <p:cNvPr id="11" name="직사각형 10">
            <a:extLst>
              <a:ext uri="{FF2B5EF4-FFF2-40B4-BE49-F238E27FC236}">
                <a16:creationId xmlns:a16="http://schemas.microsoft.com/office/drawing/2014/main" id="{5E38053D-B428-4DDE-BE1E-E6DEBC573D7E}"/>
              </a:ext>
            </a:extLst>
          </p:cNvPr>
          <p:cNvSpPr/>
          <p:nvPr/>
        </p:nvSpPr>
        <p:spPr>
          <a:xfrm>
            <a:off x="7164288" y="3606875"/>
            <a:ext cx="1172116" cy="276999"/>
          </a:xfrm>
          <a:prstGeom prst="rect">
            <a:avLst/>
          </a:prstGeom>
        </p:spPr>
        <p:txBody>
          <a:bodyPr wrap="none">
            <a:spAutoFit/>
          </a:bodyPr>
          <a:lstStyle/>
          <a:p>
            <a:r>
              <a:rPr lang="en-US" altLang="ko-KR" sz="1200" dirty="0"/>
              <a:t>Cox-PH Hazard</a:t>
            </a:r>
            <a:endParaRPr lang="ko-KR" altLang="en-US" sz="1200" dirty="0"/>
          </a:p>
        </p:txBody>
      </p:sp>
      <p:sp>
        <p:nvSpPr>
          <p:cNvPr id="12" name="직사각형 11">
            <a:extLst>
              <a:ext uri="{FF2B5EF4-FFF2-40B4-BE49-F238E27FC236}">
                <a16:creationId xmlns:a16="http://schemas.microsoft.com/office/drawing/2014/main" id="{A0809D10-E334-4C60-91C6-6CD2DFB110BB}"/>
              </a:ext>
            </a:extLst>
          </p:cNvPr>
          <p:cNvSpPr/>
          <p:nvPr/>
        </p:nvSpPr>
        <p:spPr>
          <a:xfrm>
            <a:off x="7123846" y="3883862"/>
            <a:ext cx="1685077" cy="461665"/>
          </a:xfrm>
          <a:prstGeom prst="rect">
            <a:avLst/>
          </a:prstGeom>
        </p:spPr>
        <p:txBody>
          <a:bodyPr wrap="none">
            <a:spAutoFit/>
          </a:bodyPr>
          <a:lstStyle/>
          <a:p>
            <a:r>
              <a:rPr lang="ko-KR" altLang="en-US" sz="1200" dirty="0" err="1"/>
              <a:t>공변량의</a:t>
            </a:r>
            <a:r>
              <a:rPr lang="ko-KR" altLang="en-US" sz="1200" dirty="0"/>
              <a:t> 특성에 따른 </a:t>
            </a:r>
            <a:endParaRPr lang="en-US" altLang="ko-KR" sz="1200" dirty="0"/>
          </a:p>
          <a:p>
            <a:r>
              <a:rPr lang="ko-KR" altLang="en-US" sz="1200" dirty="0"/>
              <a:t>생존기간 예측 모형</a:t>
            </a:r>
          </a:p>
        </p:txBody>
      </p:sp>
    </p:spTree>
    <p:extLst>
      <p:ext uri="{BB962C8B-B14F-4D97-AF65-F5344CB8AC3E}">
        <p14:creationId xmlns:p14="http://schemas.microsoft.com/office/powerpoint/2010/main" val="3085142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21793A8F-0E91-4156-8519-19F28ADE5261}"/>
              </a:ext>
            </a:extLst>
          </p:cNvPr>
          <p:cNvSpPr/>
          <p:nvPr/>
        </p:nvSpPr>
        <p:spPr>
          <a:xfrm>
            <a:off x="265802" y="1394310"/>
            <a:ext cx="8612396" cy="5231881"/>
          </a:xfrm>
          <a:prstGeom prst="rect">
            <a:avLst/>
          </a:prstGeom>
        </p:spPr>
        <p:txBody>
          <a:bodyPr wrap="square">
            <a:spAutoFit/>
          </a:bodyPr>
          <a:lstStyle/>
          <a:p>
            <a:pPr algn="just" fontAlgn="base">
              <a:lnSpc>
                <a:spcPct val="140000"/>
              </a:lnSpc>
            </a:pPr>
            <a:r>
              <a:rPr lang="ko-KR" altLang="en-US" sz="1200" kern="0" dirty="0" err="1">
                <a:solidFill>
                  <a:srgbClr val="000000"/>
                </a:solidFill>
                <a:latin typeface="+mn-ea"/>
              </a:rPr>
              <a:t>단변량분석에</a:t>
            </a:r>
            <a:r>
              <a:rPr lang="ko-KR" altLang="en-US" sz="1200" kern="0" dirty="0">
                <a:solidFill>
                  <a:srgbClr val="000000"/>
                </a:solidFill>
                <a:latin typeface="+mn-ea"/>
              </a:rPr>
              <a:t> 의해 부도기업과 비부도기업 비교 분석</a:t>
            </a:r>
            <a:r>
              <a:rPr lang="en-US" altLang="ko-KR" sz="1200" kern="0" dirty="0">
                <a:solidFill>
                  <a:srgbClr val="000000"/>
                </a:solidFill>
                <a:latin typeface="+mn-ea"/>
              </a:rPr>
              <a:t> </a:t>
            </a:r>
            <a:r>
              <a:rPr lang="en-US" altLang="ko-KR" sz="1200" kern="0" dirty="0">
                <a:solidFill>
                  <a:srgbClr val="000000"/>
                </a:solidFill>
                <a:highlight>
                  <a:srgbClr val="FFFF00"/>
                </a:highlight>
                <a:latin typeface="+mn-ea"/>
                <a:sym typeface="Wingdings" panose="05000000000000000000" pitchFamily="2" charset="2"/>
              </a:rPr>
              <a:t> </a:t>
            </a:r>
            <a:r>
              <a:rPr lang="ko-KR" altLang="en-US" sz="1200" kern="0" dirty="0" err="1">
                <a:solidFill>
                  <a:srgbClr val="000000"/>
                </a:solidFill>
                <a:highlight>
                  <a:srgbClr val="FFFF00"/>
                </a:highlight>
                <a:latin typeface="+mn-ea"/>
              </a:rPr>
              <a:t>단일변량분석</a:t>
            </a:r>
            <a:endParaRPr lang="ko-KR" altLang="en-US" sz="1200" kern="0" dirty="0">
              <a:solidFill>
                <a:srgbClr val="000000"/>
              </a:solidFill>
              <a:highlight>
                <a:srgbClr val="FFFF00"/>
              </a:highlight>
              <a:latin typeface="+mn-ea"/>
            </a:endParaRPr>
          </a:p>
          <a:p>
            <a:pPr algn="just" fontAlgn="base">
              <a:lnSpc>
                <a:spcPct val="140000"/>
              </a:lnSpc>
            </a:pPr>
            <a:r>
              <a:rPr lang="en-US" altLang="ko-KR" sz="1200" kern="0" dirty="0">
                <a:solidFill>
                  <a:srgbClr val="000000"/>
                </a:solidFill>
                <a:latin typeface="+mn-ea"/>
              </a:rPr>
              <a:t>-Beaver</a:t>
            </a:r>
            <a:r>
              <a:rPr lang="ko-KR" altLang="en-US" sz="1200" kern="0" dirty="0">
                <a:solidFill>
                  <a:srgbClr val="000000"/>
                </a:solidFill>
                <a:latin typeface="+mn-ea"/>
              </a:rPr>
              <a:t>가 정의 내린 부도는 지급 채무 만기 시 지급해야 할 재무적 채무에 대한 지급불능으로 </a:t>
            </a:r>
            <a:r>
              <a:rPr lang="ko-KR" altLang="en-US" sz="1200" u="sng" kern="0" dirty="0">
                <a:solidFill>
                  <a:srgbClr val="000000"/>
                </a:solidFill>
                <a:latin typeface="+mn-ea"/>
              </a:rPr>
              <a:t>파산</a:t>
            </a:r>
            <a:r>
              <a:rPr lang="en-US" altLang="ko-KR" sz="1200" u="sng" kern="0" dirty="0">
                <a:solidFill>
                  <a:srgbClr val="000000"/>
                </a:solidFill>
                <a:latin typeface="+mn-ea"/>
              </a:rPr>
              <a:t>, </a:t>
            </a:r>
            <a:r>
              <a:rPr lang="ko-KR" altLang="en-US" sz="1200" u="sng" kern="0" dirty="0">
                <a:solidFill>
                  <a:srgbClr val="000000"/>
                </a:solidFill>
                <a:latin typeface="+mn-ea"/>
              </a:rPr>
              <a:t>채무불이행</a:t>
            </a:r>
            <a:r>
              <a:rPr lang="en-US" altLang="ko-KR" sz="1200" u="sng" kern="0" dirty="0">
                <a:solidFill>
                  <a:srgbClr val="000000"/>
                </a:solidFill>
                <a:latin typeface="+mn-ea"/>
              </a:rPr>
              <a:t>, </a:t>
            </a:r>
            <a:r>
              <a:rPr lang="ko-KR" altLang="en-US" sz="1200" u="sng" kern="0" dirty="0">
                <a:solidFill>
                  <a:srgbClr val="000000"/>
                </a:solidFill>
                <a:latin typeface="+mn-ea"/>
              </a:rPr>
              <a:t>당좌차월</a:t>
            </a:r>
            <a:r>
              <a:rPr lang="en-US" altLang="ko-KR" sz="1200" u="sng" kern="0" dirty="0">
                <a:solidFill>
                  <a:srgbClr val="000000"/>
                </a:solidFill>
                <a:latin typeface="+mn-ea"/>
              </a:rPr>
              <a:t>, </a:t>
            </a:r>
            <a:r>
              <a:rPr lang="ko-KR" altLang="en-US" sz="1200" u="sng" kern="0" dirty="0">
                <a:solidFill>
                  <a:srgbClr val="000000"/>
                </a:solidFill>
                <a:latin typeface="+mn-ea"/>
              </a:rPr>
              <a:t>그리고 우선주배당 미지급</a:t>
            </a:r>
            <a:r>
              <a:rPr lang="ko-KR" altLang="en-US" sz="1200" kern="0" dirty="0">
                <a:solidFill>
                  <a:srgbClr val="000000"/>
                </a:solidFill>
                <a:latin typeface="+mn-ea"/>
              </a:rPr>
              <a:t>과 같은 경제적 사건이 있는 기업을 의미한다</a:t>
            </a:r>
            <a:r>
              <a:rPr lang="en-US" altLang="ko-KR" sz="1200" kern="0" dirty="0">
                <a:solidFill>
                  <a:srgbClr val="000000"/>
                </a:solidFill>
                <a:latin typeface="+mn-ea"/>
              </a:rPr>
              <a:t>. </a:t>
            </a:r>
          </a:p>
          <a:p>
            <a:pPr algn="just" fontAlgn="base">
              <a:lnSpc>
                <a:spcPct val="140000"/>
              </a:lnSpc>
            </a:pPr>
            <a:r>
              <a:rPr lang="en-US" altLang="ko-KR" sz="1200" kern="0" dirty="0">
                <a:solidFill>
                  <a:srgbClr val="000000"/>
                </a:solidFill>
                <a:latin typeface="+mn-ea"/>
              </a:rPr>
              <a:t>Beaver</a:t>
            </a:r>
            <a:r>
              <a:rPr lang="ko-KR" altLang="en-US" sz="1200" kern="0" dirty="0">
                <a:solidFill>
                  <a:srgbClr val="000000"/>
                </a:solidFill>
                <a:latin typeface="+mn-ea"/>
              </a:rPr>
              <a:t>는 </a:t>
            </a:r>
            <a:r>
              <a:rPr lang="en-US" altLang="ko-KR" sz="1200" kern="0" dirty="0">
                <a:solidFill>
                  <a:srgbClr val="000000"/>
                </a:solidFill>
                <a:latin typeface="+mn-ea"/>
              </a:rPr>
              <a:t>1954</a:t>
            </a:r>
            <a:r>
              <a:rPr lang="ko-KR" altLang="en-US" sz="1200" kern="0" dirty="0">
                <a:solidFill>
                  <a:srgbClr val="000000"/>
                </a:solidFill>
                <a:latin typeface="+mn-ea"/>
              </a:rPr>
              <a:t>년</a:t>
            </a:r>
            <a:r>
              <a:rPr lang="en-US" altLang="ko-KR" sz="1200" kern="0" dirty="0">
                <a:solidFill>
                  <a:srgbClr val="000000"/>
                </a:solidFill>
                <a:latin typeface="+mn-ea"/>
              </a:rPr>
              <a:t>~1964</a:t>
            </a:r>
            <a:r>
              <a:rPr lang="ko-KR" altLang="en-US" sz="1200" kern="0" dirty="0">
                <a:solidFill>
                  <a:srgbClr val="000000"/>
                </a:solidFill>
                <a:latin typeface="+mn-ea"/>
              </a:rPr>
              <a:t>년 사이에 </a:t>
            </a:r>
            <a:r>
              <a:rPr lang="ko-KR" altLang="en-US" sz="1200" kern="0" dirty="0">
                <a:solidFill>
                  <a:srgbClr val="FF0000"/>
                </a:solidFill>
                <a:highlight>
                  <a:srgbClr val="FFFF00"/>
                </a:highlight>
                <a:latin typeface="+mn-ea"/>
              </a:rPr>
              <a:t>부도가 일어난 </a:t>
            </a:r>
            <a:r>
              <a:rPr lang="en-US" altLang="ko-KR" sz="1200" kern="0" dirty="0">
                <a:solidFill>
                  <a:srgbClr val="FF0000"/>
                </a:solidFill>
                <a:highlight>
                  <a:srgbClr val="FFFF00"/>
                </a:highlight>
                <a:latin typeface="+mn-ea"/>
              </a:rPr>
              <a:t>79</a:t>
            </a:r>
            <a:r>
              <a:rPr lang="ko-KR" altLang="en-US" sz="1200" kern="0" dirty="0">
                <a:solidFill>
                  <a:srgbClr val="FF0000"/>
                </a:solidFill>
                <a:highlight>
                  <a:srgbClr val="FFFF00"/>
                </a:highlight>
                <a:latin typeface="+mn-ea"/>
              </a:rPr>
              <a:t>개 기업을 표본으로 </a:t>
            </a:r>
            <a:r>
              <a:rPr lang="ko-KR" altLang="en-US" sz="1200" kern="0" dirty="0">
                <a:solidFill>
                  <a:srgbClr val="000000"/>
                </a:solidFill>
                <a:highlight>
                  <a:srgbClr val="FFFF00"/>
                </a:highlight>
                <a:latin typeface="+mn-ea"/>
              </a:rPr>
              <a:t>추출하였으며</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이에 </a:t>
            </a:r>
            <a:r>
              <a:rPr lang="ko-KR" altLang="en-US" sz="1200" u="sng" kern="0" dirty="0">
                <a:solidFill>
                  <a:srgbClr val="FF0000"/>
                </a:solidFill>
                <a:highlight>
                  <a:srgbClr val="FFFF00"/>
                </a:highlight>
                <a:latin typeface="+mn-ea"/>
              </a:rPr>
              <a:t>대응하는 비부도기업을 </a:t>
            </a:r>
            <a:r>
              <a:rPr lang="ko-KR" altLang="en-US" sz="1200" kern="0" dirty="0">
                <a:solidFill>
                  <a:srgbClr val="FF0000"/>
                </a:solidFill>
                <a:highlight>
                  <a:srgbClr val="FFFF00"/>
                </a:highlight>
                <a:latin typeface="+mn-ea"/>
              </a:rPr>
              <a:t>추출하였다</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표본으로 선정된 </a:t>
            </a:r>
            <a:r>
              <a:rPr lang="en-US" altLang="ko-KR" sz="1200" kern="0" dirty="0">
                <a:solidFill>
                  <a:srgbClr val="FF0000"/>
                </a:solidFill>
                <a:highlight>
                  <a:srgbClr val="FFFF00"/>
                </a:highlight>
                <a:latin typeface="+mn-ea"/>
              </a:rPr>
              <a:t>79</a:t>
            </a:r>
            <a:r>
              <a:rPr lang="ko-KR" altLang="en-US" sz="1200" kern="0" dirty="0">
                <a:solidFill>
                  <a:srgbClr val="FF0000"/>
                </a:solidFill>
                <a:highlight>
                  <a:srgbClr val="FFFF00"/>
                </a:highlight>
                <a:latin typeface="+mn-ea"/>
              </a:rPr>
              <a:t>개 부도기업은 </a:t>
            </a:r>
            <a:r>
              <a:rPr lang="en-US" altLang="ko-KR" sz="1200" kern="0" dirty="0">
                <a:solidFill>
                  <a:srgbClr val="FF0000"/>
                </a:solidFill>
                <a:highlight>
                  <a:srgbClr val="FFFF00"/>
                </a:highlight>
                <a:latin typeface="+mn-ea"/>
              </a:rPr>
              <a:t>38</a:t>
            </a:r>
            <a:r>
              <a:rPr lang="ko-KR" altLang="en-US" sz="1200" kern="0" dirty="0">
                <a:solidFill>
                  <a:srgbClr val="FF0000"/>
                </a:solidFill>
                <a:highlight>
                  <a:srgbClr val="FFFF00"/>
                </a:highlight>
                <a:latin typeface="+mn-ea"/>
              </a:rPr>
              <a:t>종류의 업종으로 </a:t>
            </a:r>
            <a:r>
              <a:rPr lang="ko-KR" altLang="en-US" sz="1200" kern="0" dirty="0">
                <a:solidFill>
                  <a:srgbClr val="000000"/>
                </a:solidFill>
                <a:latin typeface="+mn-ea"/>
              </a:rPr>
              <a:t>구성되어 있으며 파산한 기업이 </a:t>
            </a:r>
            <a:r>
              <a:rPr lang="en-US" altLang="ko-KR" sz="1200" kern="0" dirty="0">
                <a:solidFill>
                  <a:srgbClr val="000000"/>
                </a:solidFill>
                <a:latin typeface="+mn-ea"/>
              </a:rPr>
              <a:t>59</a:t>
            </a:r>
            <a:r>
              <a:rPr lang="ko-KR" altLang="en-US" sz="1200" kern="0" dirty="0">
                <a:solidFill>
                  <a:srgbClr val="000000"/>
                </a:solidFill>
                <a:latin typeface="+mn-ea"/>
              </a:rPr>
              <a:t>개 기업</a:t>
            </a:r>
            <a:r>
              <a:rPr lang="en-US" altLang="ko-KR" sz="1200" kern="0" dirty="0">
                <a:solidFill>
                  <a:srgbClr val="000000"/>
                </a:solidFill>
                <a:latin typeface="+mn-ea"/>
              </a:rPr>
              <a:t>, </a:t>
            </a:r>
            <a:r>
              <a:rPr lang="ko-KR" altLang="en-US" sz="1200" kern="0" dirty="0">
                <a:solidFill>
                  <a:srgbClr val="000000"/>
                </a:solidFill>
                <a:latin typeface="+mn-ea"/>
              </a:rPr>
              <a:t>우선주에 대한 배당 미지급 기업이 </a:t>
            </a:r>
            <a:r>
              <a:rPr lang="en-US" altLang="ko-KR" sz="1200" kern="0" dirty="0">
                <a:solidFill>
                  <a:srgbClr val="000000"/>
                </a:solidFill>
                <a:latin typeface="+mn-ea"/>
              </a:rPr>
              <a:t>16</a:t>
            </a:r>
            <a:r>
              <a:rPr lang="ko-KR" altLang="en-US" sz="1200" kern="0" dirty="0">
                <a:solidFill>
                  <a:srgbClr val="000000"/>
                </a:solidFill>
                <a:latin typeface="+mn-ea"/>
              </a:rPr>
              <a:t>개 기업</a:t>
            </a:r>
            <a:r>
              <a:rPr lang="en-US" altLang="ko-KR" sz="1200" kern="0" dirty="0">
                <a:solidFill>
                  <a:srgbClr val="000000"/>
                </a:solidFill>
                <a:latin typeface="+mn-ea"/>
              </a:rPr>
              <a:t>, </a:t>
            </a:r>
            <a:r>
              <a:rPr lang="ko-KR" altLang="en-US" sz="1200" kern="0" dirty="0">
                <a:solidFill>
                  <a:srgbClr val="000000"/>
                </a:solidFill>
                <a:latin typeface="+mn-ea"/>
              </a:rPr>
              <a:t>채무불이행기업이 </a:t>
            </a:r>
            <a:r>
              <a:rPr lang="en-US" altLang="ko-KR" sz="1200" kern="0" dirty="0">
                <a:solidFill>
                  <a:srgbClr val="000000"/>
                </a:solidFill>
                <a:latin typeface="+mn-ea"/>
              </a:rPr>
              <a:t>3</a:t>
            </a:r>
            <a:r>
              <a:rPr lang="ko-KR" altLang="en-US" sz="1200" kern="0" dirty="0">
                <a:solidFill>
                  <a:srgbClr val="000000"/>
                </a:solidFill>
                <a:latin typeface="+mn-ea"/>
              </a:rPr>
              <a:t>개 기업</a:t>
            </a:r>
            <a:r>
              <a:rPr lang="en-US" altLang="ko-KR" sz="1200" kern="0" dirty="0">
                <a:solidFill>
                  <a:srgbClr val="000000"/>
                </a:solidFill>
                <a:latin typeface="+mn-ea"/>
              </a:rPr>
              <a:t>, </a:t>
            </a:r>
            <a:r>
              <a:rPr lang="ko-KR" altLang="en-US" sz="1200" kern="0" dirty="0">
                <a:solidFill>
                  <a:srgbClr val="000000"/>
                </a:solidFill>
                <a:latin typeface="+mn-ea"/>
              </a:rPr>
              <a:t>당좌차월 기업이 </a:t>
            </a:r>
            <a:r>
              <a:rPr lang="en-US" altLang="ko-KR" sz="1200" kern="0" dirty="0">
                <a:solidFill>
                  <a:srgbClr val="000000"/>
                </a:solidFill>
                <a:latin typeface="+mn-ea"/>
              </a:rPr>
              <a:t>1</a:t>
            </a:r>
            <a:r>
              <a:rPr lang="ko-KR" altLang="en-US" sz="1200" kern="0" dirty="0">
                <a:solidFill>
                  <a:srgbClr val="000000"/>
                </a:solidFill>
                <a:latin typeface="+mn-ea"/>
              </a:rPr>
              <a:t>개 기업이었다</a:t>
            </a:r>
            <a:r>
              <a:rPr lang="en-US" altLang="ko-KR" sz="1200" kern="0" dirty="0">
                <a:solidFill>
                  <a:srgbClr val="000000"/>
                </a:solidFill>
                <a:latin typeface="+mn-ea"/>
              </a:rPr>
              <a:t>. </a:t>
            </a:r>
          </a:p>
          <a:p>
            <a:pPr algn="just" fontAlgn="base">
              <a:lnSpc>
                <a:spcPct val="140000"/>
              </a:lnSpc>
            </a:pPr>
            <a:r>
              <a:rPr lang="en-US" altLang="ko-KR" sz="1200" kern="0" dirty="0">
                <a:solidFill>
                  <a:srgbClr val="000000"/>
                </a:solidFill>
                <a:latin typeface="+mn-ea"/>
              </a:rPr>
              <a:t>Beaver</a:t>
            </a:r>
            <a:r>
              <a:rPr lang="ko-KR" altLang="en-US" sz="1200" kern="0" dirty="0">
                <a:solidFill>
                  <a:srgbClr val="000000"/>
                </a:solidFill>
                <a:latin typeface="+mn-ea"/>
              </a:rPr>
              <a:t>가 연구에 사용한 재무비율은 문헌에 많이 나타나고 있는 재무비율과 과거의 연구에서 유용성이 입증된 재무비율 그리고 현금흐름개념을 중시한 재무비율 등 세 가지 기준에 의하여 </a:t>
            </a:r>
            <a:r>
              <a:rPr lang="en-US" altLang="ko-KR" sz="1200" kern="0" dirty="0">
                <a:solidFill>
                  <a:srgbClr val="000000"/>
                </a:solidFill>
                <a:latin typeface="+mn-ea"/>
              </a:rPr>
              <a:t>30</a:t>
            </a:r>
            <a:r>
              <a:rPr lang="ko-KR" altLang="en-US" sz="1200" kern="0" dirty="0">
                <a:solidFill>
                  <a:srgbClr val="000000"/>
                </a:solidFill>
                <a:latin typeface="+mn-ea"/>
              </a:rPr>
              <a:t>개 재무비율을 선정</a:t>
            </a:r>
            <a:endParaRPr lang="en-US" altLang="ko-KR" sz="1200" kern="0" dirty="0">
              <a:solidFill>
                <a:srgbClr val="000000"/>
              </a:solidFill>
              <a:latin typeface="+mn-ea"/>
            </a:endParaRPr>
          </a:p>
          <a:p>
            <a:pPr algn="just" fontAlgn="base">
              <a:lnSpc>
                <a:spcPct val="140000"/>
              </a:lnSpc>
            </a:pPr>
            <a:r>
              <a:rPr lang="en-US" altLang="ko-KR" sz="1200" kern="0" dirty="0">
                <a:solidFill>
                  <a:srgbClr val="000000"/>
                </a:solidFill>
                <a:latin typeface="+mn-ea"/>
              </a:rPr>
              <a:t> </a:t>
            </a:r>
            <a:r>
              <a:rPr lang="ko-KR" altLang="en-US" sz="1200" kern="0" dirty="0">
                <a:solidFill>
                  <a:srgbClr val="000000"/>
                </a:solidFill>
                <a:highlight>
                  <a:srgbClr val="FFFF00"/>
                </a:highlight>
                <a:latin typeface="+mn-ea"/>
              </a:rPr>
              <a:t>선정된 </a:t>
            </a:r>
            <a:r>
              <a:rPr lang="en-US" altLang="ko-KR" sz="1200" kern="0" dirty="0">
                <a:solidFill>
                  <a:srgbClr val="000000"/>
                </a:solidFill>
                <a:highlight>
                  <a:srgbClr val="FFFF00"/>
                </a:highlight>
                <a:latin typeface="+mn-ea"/>
              </a:rPr>
              <a:t>30</a:t>
            </a:r>
            <a:r>
              <a:rPr lang="ko-KR" altLang="en-US" sz="1200" kern="0" dirty="0">
                <a:solidFill>
                  <a:srgbClr val="000000"/>
                </a:solidFill>
                <a:highlight>
                  <a:srgbClr val="FFFF00"/>
                </a:highlight>
                <a:latin typeface="+mn-ea"/>
              </a:rPr>
              <a:t>개의 비율은 ①현금흐름비율</a:t>
            </a:r>
            <a:r>
              <a:rPr lang="en-US" altLang="ko-KR" sz="1200" kern="0" dirty="0">
                <a:solidFill>
                  <a:srgbClr val="000000"/>
                </a:solidFill>
                <a:highlight>
                  <a:srgbClr val="FFFF00"/>
                </a:highlight>
                <a:latin typeface="+mn-ea"/>
              </a:rPr>
              <a:t>(4</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②순이익비율</a:t>
            </a:r>
            <a:r>
              <a:rPr lang="en-US" altLang="ko-KR" sz="1200" kern="0" dirty="0">
                <a:solidFill>
                  <a:srgbClr val="000000"/>
                </a:solidFill>
                <a:highlight>
                  <a:srgbClr val="FFFF00"/>
                </a:highlight>
                <a:latin typeface="+mn-ea"/>
              </a:rPr>
              <a:t>(4</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③부채 대 총자산비율</a:t>
            </a:r>
            <a:r>
              <a:rPr lang="en-US" altLang="ko-KR" sz="1200" kern="0" dirty="0">
                <a:solidFill>
                  <a:srgbClr val="000000"/>
                </a:solidFill>
                <a:highlight>
                  <a:srgbClr val="FFFF00"/>
                </a:highlight>
                <a:latin typeface="+mn-ea"/>
              </a:rPr>
              <a:t>(4</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④유동부채 대 총자산비율</a:t>
            </a:r>
            <a:r>
              <a:rPr lang="en-US" altLang="ko-KR" sz="1200" kern="0" dirty="0">
                <a:solidFill>
                  <a:srgbClr val="000000"/>
                </a:solidFill>
                <a:highlight>
                  <a:srgbClr val="FFFF00"/>
                </a:highlight>
                <a:latin typeface="+mn-ea"/>
              </a:rPr>
              <a:t>(4</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⑤유동자산 대 유동부채비율</a:t>
            </a:r>
            <a:r>
              <a:rPr lang="en-US" altLang="ko-KR" sz="1200" kern="0" dirty="0">
                <a:solidFill>
                  <a:srgbClr val="000000"/>
                </a:solidFill>
                <a:highlight>
                  <a:srgbClr val="FFFF00"/>
                </a:highlight>
                <a:latin typeface="+mn-ea"/>
              </a:rPr>
              <a:t>(3</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 </a:t>
            </a:r>
            <a:r>
              <a:rPr lang="ko-KR" altLang="en-US" sz="1200" kern="0" dirty="0">
                <a:solidFill>
                  <a:srgbClr val="000000"/>
                </a:solidFill>
                <a:highlight>
                  <a:srgbClr val="FFFF00"/>
                </a:highlight>
                <a:latin typeface="+mn-ea"/>
              </a:rPr>
              <a:t>⑥회전율</a:t>
            </a:r>
            <a:r>
              <a:rPr lang="en-US" altLang="ko-KR" sz="1200" kern="0" dirty="0">
                <a:solidFill>
                  <a:srgbClr val="000000"/>
                </a:solidFill>
                <a:highlight>
                  <a:srgbClr val="FFFF00"/>
                </a:highlight>
                <a:latin typeface="+mn-ea"/>
              </a:rPr>
              <a:t>(11</a:t>
            </a:r>
            <a:r>
              <a:rPr lang="ko-KR" altLang="en-US" sz="1200" kern="0" dirty="0">
                <a:solidFill>
                  <a:srgbClr val="000000"/>
                </a:solidFill>
                <a:highlight>
                  <a:srgbClr val="FFFF00"/>
                </a:highlight>
                <a:latin typeface="+mn-ea"/>
              </a:rPr>
              <a:t>개 비율</a:t>
            </a:r>
            <a:r>
              <a:rPr lang="en-US" altLang="ko-KR" sz="1200" kern="0" dirty="0">
                <a:solidFill>
                  <a:srgbClr val="000000"/>
                </a:solidFill>
                <a:highlight>
                  <a:srgbClr val="FFFF00"/>
                </a:highlight>
                <a:latin typeface="+mn-ea"/>
              </a:rPr>
              <a:t>)</a:t>
            </a:r>
            <a:r>
              <a:rPr lang="ko-KR" altLang="en-US" sz="1200" kern="0" dirty="0">
                <a:solidFill>
                  <a:srgbClr val="000000"/>
                </a:solidFill>
                <a:highlight>
                  <a:srgbClr val="FFFF00"/>
                </a:highlight>
                <a:latin typeface="+mn-ea"/>
              </a:rPr>
              <a:t>의 </a:t>
            </a:r>
            <a:r>
              <a:rPr lang="en-US" altLang="ko-KR" sz="1200" kern="0" dirty="0">
                <a:solidFill>
                  <a:srgbClr val="000000"/>
                </a:solidFill>
                <a:highlight>
                  <a:srgbClr val="FFFF00"/>
                </a:highlight>
                <a:latin typeface="+mn-ea"/>
              </a:rPr>
              <a:t>6</a:t>
            </a:r>
            <a:r>
              <a:rPr lang="ko-KR" altLang="en-US" sz="1200" kern="0" dirty="0">
                <a:solidFill>
                  <a:srgbClr val="000000"/>
                </a:solidFill>
                <a:highlight>
                  <a:srgbClr val="FFFF00"/>
                </a:highlight>
                <a:latin typeface="+mn-ea"/>
              </a:rPr>
              <a:t>개 집단 구분</a:t>
            </a:r>
          </a:p>
          <a:p>
            <a:pPr algn="just" fontAlgn="base">
              <a:lnSpc>
                <a:spcPct val="140000"/>
              </a:lnSpc>
            </a:pPr>
            <a:r>
              <a:rPr lang="ko-KR" altLang="en-US" sz="1200" kern="0" dirty="0">
                <a:solidFill>
                  <a:srgbClr val="FF0000"/>
                </a:solidFill>
                <a:latin typeface="+mn-ea"/>
              </a:rPr>
              <a:t>선정된 재무비율 부도나기 전 </a:t>
            </a:r>
            <a:r>
              <a:rPr lang="en-US" altLang="ko-KR" sz="1200" kern="0" dirty="0">
                <a:solidFill>
                  <a:srgbClr val="FF0000"/>
                </a:solidFill>
                <a:latin typeface="+mn-ea"/>
              </a:rPr>
              <a:t>5</a:t>
            </a:r>
            <a:r>
              <a:rPr lang="ko-KR" altLang="en-US" sz="1200" kern="0" dirty="0">
                <a:solidFill>
                  <a:srgbClr val="FF0000"/>
                </a:solidFill>
                <a:latin typeface="+mn-ea"/>
              </a:rPr>
              <a:t>년간의 재무제표자료를 이용하여 분석을 실시한 결과 </a:t>
            </a:r>
            <a:endParaRPr lang="en-US" altLang="ko-KR" sz="1200" kern="0" dirty="0">
              <a:solidFill>
                <a:srgbClr val="FF0000"/>
              </a:solidFill>
              <a:latin typeface="+mn-ea"/>
            </a:endParaRPr>
          </a:p>
          <a:p>
            <a:pPr algn="just" fontAlgn="base">
              <a:lnSpc>
                <a:spcPct val="140000"/>
              </a:lnSpc>
            </a:pPr>
            <a:r>
              <a:rPr lang="ko-KR" altLang="en-US" sz="1200" kern="0" dirty="0">
                <a:solidFill>
                  <a:srgbClr val="FF0000"/>
                </a:solidFill>
                <a:latin typeface="+mn-ea"/>
              </a:rPr>
              <a:t>① 현금흐름 대 총부채비율 ② 순이익 </a:t>
            </a:r>
            <a:r>
              <a:rPr lang="ko-KR" altLang="en-US" sz="1200" kern="0" dirty="0" err="1">
                <a:solidFill>
                  <a:srgbClr val="FF0000"/>
                </a:solidFill>
                <a:latin typeface="+mn-ea"/>
              </a:rPr>
              <a:t>대총자산비율</a:t>
            </a:r>
            <a:r>
              <a:rPr lang="ko-KR" altLang="en-US" sz="1200" kern="0" dirty="0">
                <a:solidFill>
                  <a:srgbClr val="FF0000"/>
                </a:solidFill>
                <a:latin typeface="+mn-ea"/>
              </a:rPr>
              <a:t> ③ </a:t>
            </a:r>
            <a:r>
              <a:rPr lang="en-US" altLang="ko-KR" sz="1200" kern="0" dirty="0">
                <a:solidFill>
                  <a:srgbClr val="FF0000"/>
                </a:solidFill>
                <a:latin typeface="+mn-ea"/>
              </a:rPr>
              <a:t>(</a:t>
            </a:r>
            <a:r>
              <a:rPr lang="ko-KR" altLang="en-US" sz="1200" kern="0" dirty="0" err="1">
                <a:solidFill>
                  <a:srgbClr val="FF0000"/>
                </a:solidFill>
                <a:latin typeface="+mn-ea"/>
              </a:rPr>
              <a:t>총부채</a:t>
            </a:r>
            <a:r>
              <a:rPr lang="ko-KR" altLang="en-US" sz="1200" kern="0" dirty="0">
                <a:solidFill>
                  <a:srgbClr val="FF0000"/>
                </a:solidFill>
                <a:latin typeface="+mn-ea"/>
              </a:rPr>
              <a:t> </a:t>
            </a:r>
            <a:r>
              <a:rPr lang="en-US" altLang="ko-KR" sz="1200" kern="0" dirty="0">
                <a:solidFill>
                  <a:srgbClr val="FF0000"/>
                </a:solidFill>
                <a:latin typeface="+mn-ea"/>
              </a:rPr>
              <a:t>+ </a:t>
            </a:r>
            <a:r>
              <a:rPr lang="ko-KR" altLang="en-US" sz="1200" kern="0" dirty="0">
                <a:solidFill>
                  <a:srgbClr val="FF0000"/>
                </a:solidFill>
                <a:latin typeface="+mn-ea"/>
              </a:rPr>
              <a:t>우선주</a:t>
            </a:r>
            <a:r>
              <a:rPr lang="en-US" altLang="ko-KR" sz="1200" kern="0" dirty="0">
                <a:solidFill>
                  <a:srgbClr val="FF0000"/>
                </a:solidFill>
                <a:latin typeface="+mn-ea"/>
              </a:rPr>
              <a:t>) </a:t>
            </a:r>
            <a:r>
              <a:rPr lang="ko-KR" altLang="en-US" sz="1200" kern="0" dirty="0">
                <a:solidFill>
                  <a:srgbClr val="FF0000"/>
                </a:solidFill>
                <a:latin typeface="+mn-ea"/>
              </a:rPr>
              <a:t>대 총자산비율 ④ 운전자본 대 총자산비율 ⑤ 유동비율 ⑥ 지급여유도의 비율이 평균값 </a:t>
            </a:r>
            <a:r>
              <a:rPr lang="ko-KR" altLang="en-US" sz="1200" kern="0" dirty="0">
                <a:solidFill>
                  <a:srgbClr val="000000"/>
                </a:solidFill>
                <a:latin typeface="+mn-ea"/>
              </a:rPr>
              <a:t>차이</a:t>
            </a:r>
            <a:endParaRPr lang="en-US" altLang="ko-KR" sz="1200" kern="0" dirty="0">
              <a:solidFill>
                <a:srgbClr val="000000"/>
              </a:solidFill>
              <a:latin typeface="+mn-ea"/>
            </a:endParaRPr>
          </a:p>
          <a:p>
            <a:pPr algn="just" fontAlgn="base">
              <a:lnSpc>
                <a:spcPct val="140000"/>
              </a:lnSpc>
            </a:pPr>
            <a:r>
              <a:rPr lang="en-US" altLang="ko-KR" sz="1200" kern="0" dirty="0">
                <a:solidFill>
                  <a:srgbClr val="000000"/>
                </a:solidFill>
                <a:latin typeface="+mn-ea"/>
              </a:rPr>
              <a:t> </a:t>
            </a:r>
            <a:r>
              <a:rPr lang="ko-KR" altLang="en-US" sz="1200" kern="0" dirty="0">
                <a:solidFill>
                  <a:srgbClr val="000000"/>
                </a:solidFill>
                <a:latin typeface="+mn-ea"/>
              </a:rPr>
              <a:t>특히 </a:t>
            </a:r>
            <a:r>
              <a:rPr lang="ko-KR" altLang="en-US" sz="1200" kern="0" dirty="0">
                <a:solidFill>
                  <a:srgbClr val="000000"/>
                </a:solidFill>
                <a:highlight>
                  <a:srgbClr val="FFFF66"/>
                </a:highlight>
                <a:latin typeface="+mn-ea"/>
              </a:rPr>
              <a:t>현금흐름 대 총부채비율</a:t>
            </a:r>
            <a:r>
              <a:rPr lang="en-US" altLang="ko-KR" sz="1200" kern="0" dirty="0">
                <a:solidFill>
                  <a:srgbClr val="000000"/>
                </a:solidFill>
                <a:highlight>
                  <a:srgbClr val="FFFF66"/>
                </a:highlight>
                <a:latin typeface="+mn-ea"/>
              </a:rPr>
              <a:t>, </a:t>
            </a:r>
            <a:r>
              <a:rPr lang="ko-KR" altLang="en-US" sz="1200" kern="0" dirty="0">
                <a:solidFill>
                  <a:srgbClr val="000000"/>
                </a:solidFill>
                <a:highlight>
                  <a:srgbClr val="FFFF66"/>
                </a:highlight>
                <a:latin typeface="+mn-ea"/>
              </a:rPr>
              <a:t>순이익 대 총자산비율은 부도하기 </a:t>
            </a:r>
            <a:r>
              <a:rPr lang="en-US" altLang="ko-KR" sz="1200" kern="0" dirty="0">
                <a:solidFill>
                  <a:srgbClr val="000000"/>
                </a:solidFill>
                <a:highlight>
                  <a:srgbClr val="FFFF66"/>
                </a:highlight>
                <a:latin typeface="+mn-ea"/>
              </a:rPr>
              <a:t>5</a:t>
            </a:r>
            <a:r>
              <a:rPr lang="ko-KR" altLang="en-US" sz="1200" kern="0" dirty="0">
                <a:solidFill>
                  <a:srgbClr val="000000"/>
                </a:solidFill>
                <a:highlight>
                  <a:srgbClr val="FFFF66"/>
                </a:highlight>
                <a:latin typeface="+mn-ea"/>
              </a:rPr>
              <a:t>년 전부터 특히 눈에 띄는 차이</a:t>
            </a:r>
            <a:endParaRPr lang="en-US" altLang="ko-KR" sz="1200" kern="0" dirty="0">
              <a:solidFill>
                <a:srgbClr val="000000"/>
              </a:solidFill>
              <a:highlight>
                <a:srgbClr val="FFFF66"/>
              </a:highlight>
              <a:latin typeface="+mn-ea"/>
            </a:endParaRPr>
          </a:p>
          <a:p>
            <a:pPr algn="just" fontAlgn="base">
              <a:lnSpc>
                <a:spcPct val="140000"/>
              </a:lnSpc>
            </a:pPr>
            <a:r>
              <a:rPr lang="ko-KR" altLang="en-US" sz="1200" kern="0" dirty="0">
                <a:solidFill>
                  <a:srgbClr val="000000"/>
                </a:solidFill>
                <a:latin typeface="+mn-ea"/>
              </a:rPr>
              <a:t>검증표본에 대한 오류율이 </a:t>
            </a:r>
            <a:r>
              <a:rPr lang="en-US" altLang="ko-KR" sz="1200" kern="0" dirty="0">
                <a:solidFill>
                  <a:srgbClr val="000000"/>
                </a:solidFill>
                <a:latin typeface="+mn-ea"/>
              </a:rPr>
              <a:t>1</a:t>
            </a:r>
            <a:r>
              <a:rPr lang="ko-KR" altLang="en-US" sz="1200" kern="0" dirty="0">
                <a:solidFill>
                  <a:srgbClr val="000000"/>
                </a:solidFill>
                <a:latin typeface="+mn-ea"/>
              </a:rPr>
              <a:t>차년도 부터 </a:t>
            </a:r>
            <a:r>
              <a:rPr lang="en-US" altLang="ko-KR" sz="1200" kern="0" dirty="0">
                <a:solidFill>
                  <a:srgbClr val="000000"/>
                </a:solidFill>
                <a:latin typeface="+mn-ea"/>
              </a:rPr>
              <a:t>5</a:t>
            </a:r>
            <a:r>
              <a:rPr lang="ko-KR" altLang="en-US" sz="1200" kern="0" dirty="0">
                <a:solidFill>
                  <a:srgbClr val="000000"/>
                </a:solidFill>
                <a:latin typeface="+mn-ea"/>
              </a:rPr>
              <a:t>차년도 까지 각각 </a:t>
            </a:r>
            <a:r>
              <a:rPr lang="en-US" altLang="ko-KR" sz="1200" kern="0" dirty="0">
                <a:solidFill>
                  <a:srgbClr val="000000"/>
                </a:solidFill>
                <a:latin typeface="+mn-ea"/>
              </a:rPr>
              <a:t>13%, 21%, 23%, 24%, 22%</a:t>
            </a:r>
            <a:r>
              <a:rPr lang="ko-KR" altLang="en-US" sz="1200" kern="0" dirty="0">
                <a:solidFill>
                  <a:srgbClr val="000000"/>
                </a:solidFill>
                <a:latin typeface="+mn-ea"/>
              </a:rPr>
              <a:t>로 나타났다</a:t>
            </a:r>
            <a:r>
              <a:rPr lang="en-US" altLang="ko-KR" sz="1200" kern="0" dirty="0">
                <a:solidFill>
                  <a:srgbClr val="000000"/>
                </a:solidFill>
                <a:latin typeface="+mn-ea"/>
              </a:rPr>
              <a:t>. </a:t>
            </a:r>
            <a:r>
              <a:rPr lang="ko-KR" altLang="en-US" sz="1200" kern="0" dirty="0">
                <a:solidFill>
                  <a:srgbClr val="000000"/>
                </a:solidFill>
                <a:latin typeface="+mn-ea"/>
              </a:rPr>
              <a:t>위의 </a:t>
            </a:r>
            <a:r>
              <a:rPr lang="en-US" altLang="ko-KR" sz="1200" kern="0" dirty="0">
                <a:solidFill>
                  <a:srgbClr val="000000"/>
                </a:solidFill>
                <a:latin typeface="+mn-ea"/>
              </a:rPr>
              <a:t>6</a:t>
            </a:r>
            <a:r>
              <a:rPr lang="ko-KR" altLang="en-US" sz="1200" kern="0" dirty="0">
                <a:solidFill>
                  <a:srgbClr val="000000"/>
                </a:solidFill>
                <a:latin typeface="+mn-ea"/>
              </a:rPr>
              <a:t>개의 재무비율이 부도기업과 비부도기업 사이에 현저한 차이를 나타냈다는 것을 보여준 후 이원분류법을 사용하여 표본기업들에 대한 비율을 크기순으로 배열하고 부도기업과 비부도기업을 가장 잘 판별해 주는 </a:t>
            </a:r>
            <a:r>
              <a:rPr lang="ko-KR" altLang="en-US" sz="1200" kern="0" dirty="0" err="1">
                <a:solidFill>
                  <a:srgbClr val="000000"/>
                </a:solidFill>
                <a:latin typeface="+mn-ea"/>
              </a:rPr>
              <a:t>최적판별점을</a:t>
            </a:r>
            <a:r>
              <a:rPr lang="ko-KR" altLang="en-US" sz="1200" kern="0" dirty="0">
                <a:solidFill>
                  <a:srgbClr val="000000"/>
                </a:solidFill>
                <a:latin typeface="+mn-ea"/>
              </a:rPr>
              <a:t> 시행착오의 과정을 거쳐 구하였다</a:t>
            </a:r>
            <a:r>
              <a:rPr lang="en-US" altLang="ko-KR" sz="1200" kern="0" dirty="0">
                <a:solidFill>
                  <a:srgbClr val="000000"/>
                </a:solidFill>
                <a:latin typeface="+mn-ea"/>
              </a:rPr>
              <a:t>.</a:t>
            </a:r>
          </a:p>
          <a:p>
            <a:pPr algn="just" fontAlgn="base">
              <a:lnSpc>
                <a:spcPct val="140000"/>
              </a:lnSpc>
            </a:pPr>
            <a:r>
              <a:rPr lang="en-US" altLang="ko-KR" sz="1200" kern="0" dirty="0">
                <a:solidFill>
                  <a:srgbClr val="000000"/>
                </a:solidFill>
                <a:latin typeface="+mn-ea"/>
              </a:rPr>
              <a:t> Beaver</a:t>
            </a:r>
            <a:r>
              <a:rPr lang="ko-KR" altLang="en-US" sz="1200" kern="0" dirty="0">
                <a:solidFill>
                  <a:srgbClr val="000000"/>
                </a:solidFill>
                <a:latin typeface="+mn-ea"/>
              </a:rPr>
              <a:t>의 연구는 최초로 </a:t>
            </a:r>
            <a:r>
              <a:rPr lang="ko-KR" altLang="en-US" sz="1200" kern="0" dirty="0">
                <a:solidFill>
                  <a:srgbClr val="000000"/>
                </a:solidFill>
                <a:highlight>
                  <a:srgbClr val="FFFF00"/>
                </a:highlight>
                <a:latin typeface="+mn-ea"/>
              </a:rPr>
              <a:t>재무비율을 이용하여 </a:t>
            </a:r>
            <a:r>
              <a:rPr lang="ko-KR" altLang="en-US" sz="1200" kern="0" dirty="0">
                <a:solidFill>
                  <a:srgbClr val="000000"/>
                </a:solidFill>
                <a:latin typeface="+mn-ea"/>
              </a:rPr>
              <a:t>기업 부도를 예측했다는 점에서 의의가 있다</a:t>
            </a:r>
            <a:r>
              <a:rPr lang="en-US" altLang="ko-KR" sz="1200" kern="0" dirty="0">
                <a:solidFill>
                  <a:srgbClr val="000000"/>
                </a:solidFill>
                <a:latin typeface="+mn-ea"/>
              </a:rPr>
              <a:t>. </a:t>
            </a:r>
          </a:p>
          <a:p>
            <a:pPr algn="just" fontAlgn="base">
              <a:lnSpc>
                <a:spcPct val="140000"/>
              </a:lnSpc>
            </a:pPr>
            <a:r>
              <a:rPr lang="ko-KR" altLang="en-US" sz="1200" kern="0" dirty="0">
                <a:solidFill>
                  <a:srgbClr val="000000"/>
                </a:solidFill>
                <a:highlight>
                  <a:srgbClr val="FFFF66"/>
                </a:highlight>
                <a:latin typeface="+mn-ea"/>
              </a:rPr>
              <a:t>단일변수로만 분석했다는 면에서 한계가 있다</a:t>
            </a:r>
            <a:r>
              <a:rPr lang="en-US" altLang="ko-KR" sz="1200" kern="0" dirty="0">
                <a:solidFill>
                  <a:srgbClr val="000000"/>
                </a:solidFill>
                <a:highlight>
                  <a:srgbClr val="FFFF66"/>
                </a:highlight>
                <a:latin typeface="+mn-ea"/>
              </a:rPr>
              <a:t>. </a:t>
            </a:r>
            <a:r>
              <a:rPr lang="ko-KR" altLang="en-US" sz="1200" kern="0" dirty="0" err="1">
                <a:solidFill>
                  <a:srgbClr val="000000"/>
                </a:solidFill>
                <a:highlight>
                  <a:srgbClr val="FFFF66"/>
                </a:highlight>
                <a:latin typeface="+mn-ea"/>
              </a:rPr>
              <a:t>단일변량예측이</a:t>
            </a:r>
            <a:r>
              <a:rPr lang="ko-KR" altLang="en-US" sz="1200" kern="0" dirty="0">
                <a:solidFill>
                  <a:srgbClr val="000000"/>
                </a:solidFill>
                <a:highlight>
                  <a:srgbClr val="FFFF66"/>
                </a:highlight>
                <a:latin typeface="+mn-ea"/>
              </a:rPr>
              <a:t> </a:t>
            </a:r>
            <a:r>
              <a:rPr lang="ko-KR" altLang="en-US" sz="1200" kern="0" dirty="0">
                <a:solidFill>
                  <a:srgbClr val="000000"/>
                </a:solidFill>
                <a:latin typeface="+mn-ea"/>
              </a:rPr>
              <a:t>어느 정도의 예측력을 지닐 수 있는가에 대한 의문이 제기될 수 있으며 </a:t>
            </a:r>
            <a:r>
              <a:rPr lang="ko-KR" altLang="en-US" sz="1200" kern="0" dirty="0">
                <a:solidFill>
                  <a:srgbClr val="000000"/>
                </a:solidFill>
                <a:highlight>
                  <a:srgbClr val="00FFFF"/>
                </a:highlight>
                <a:latin typeface="+mn-ea"/>
              </a:rPr>
              <a:t>이와 같은 한계를 극복하려는 시도가 </a:t>
            </a:r>
            <a:r>
              <a:rPr lang="en-US" altLang="ko-KR" sz="1200" kern="0" dirty="0">
                <a:solidFill>
                  <a:srgbClr val="000000"/>
                </a:solidFill>
                <a:highlight>
                  <a:srgbClr val="00FFFF"/>
                </a:highlight>
                <a:latin typeface="+mn-ea"/>
              </a:rPr>
              <a:t>Altman</a:t>
            </a:r>
            <a:r>
              <a:rPr lang="ko-KR" altLang="en-US" sz="1200" kern="0" dirty="0">
                <a:solidFill>
                  <a:srgbClr val="000000"/>
                </a:solidFill>
                <a:highlight>
                  <a:srgbClr val="00FFFF"/>
                </a:highlight>
                <a:latin typeface="+mn-ea"/>
              </a:rPr>
              <a:t>에 의해서 이루어졌다</a:t>
            </a:r>
            <a:r>
              <a:rPr lang="en-US" altLang="ko-KR" sz="1200" kern="0" dirty="0">
                <a:solidFill>
                  <a:srgbClr val="000000"/>
                </a:solidFill>
                <a:highlight>
                  <a:srgbClr val="00FFFF"/>
                </a:highlight>
                <a:latin typeface="+mn-ea"/>
              </a:rPr>
              <a:t>. </a:t>
            </a:r>
            <a:endParaRPr lang="ko-KR" altLang="en-US" sz="1200" kern="0" dirty="0">
              <a:solidFill>
                <a:srgbClr val="000000"/>
              </a:solidFill>
              <a:highlight>
                <a:srgbClr val="00FFFF"/>
              </a:highlight>
              <a:latin typeface="+mn-ea"/>
            </a:endParaRPr>
          </a:p>
        </p:txBody>
      </p:sp>
      <p:sp>
        <p:nvSpPr>
          <p:cNvPr id="8" name="TextBox 4">
            <a:extLst>
              <a:ext uri="{FF2B5EF4-FFF2-40B4-BE49-F238E27FC236}">
                <a16:creationId xmlns:a16="http://schemas.microsoft.com/office/drawing/2014/main" id="{7F1CC660-7EBE-433F-A6C4-C83597BA8435}"/>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9</a:t>
            </a:r>
            <a:endParaRPr lang="ko-KR" altLang="en-US" sz="1400" dirty="0">
              <a:solidFill>
                <a:schemeClr val="bg1">
                  <a:lumMod val="75000"/>
                </a:schemeClr>
              </a:solidFill>
              <a:latin typeface="+mn-ea"/>
              <a:ea typeface="+mn-ea"/>
            </a:endParaRPr>
          </a:p>
        </p:txBody>
      </p:sp>
      <p:sp>
        <p:nvSpPr>
          <p:cNvPr id="10" name="직사각형 9">
            <a:extLst>
              <a:ext uri="{FF2B5EF4-FFF2-40B4-BE49-F238E27FC236}">
                <a16:creationId xmlns:a16="http://schemas.microsoft.com/office/drawing/2014/main" id="{E109B5F7-69CC-4C8B-9048-AE69ACEC2780}"/>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W.H. Beaver</a:t>
            </a:r>
            <a:r>
              <a:rPr lang="ko-KR" altLang="en-US" b="1" kern="0" dirty="0">
                <a:solidFill>
                  <a:srgbClr val="000000"/>
                </a:solidFill>
                <a:uFill>
                  <a:solidFill>
                    <a:srgbClr val="000000"/>
                  </a:solidFill>
                </a:uFill>
                <a:latin typeface="+mn-ea"/>
              </a:rPr>
              <a:t> 예측모형</a:t>
            </a:r>
            <a:r>
              <a:rPr lang="en-US" altLang="ko-KR" b="1" kern="0" dirty="0">
                <a:solidFill>
                  <a:srgbClr val="000000"/>
                </a:solidFill>
                <a:uFill>
                  <a:solidFill>
                    <a:srgbClr val="000000"/>
                  </a:solidFill>
                </a:uFill>
                <a:latin typeface="+mn-ea"/>
              </a:rPr>
              <a:t>(1966)</a:t>
            </a:r>
            <a:endParaRPr lang="ko-KR" altLang="en-US" sz="1200" kern="0" dirty="0">
              <a:solidFill>
                <a:srgbClr val="000000"/>
              </a:solidFill>
              <a:latin typeface="+mn-ea"/>
            </a:endParaRPr>
          </a:p>
        </p:txBody>
      </p:sp>
      <p:sp>
        <p:nvSpPr>
          <p:cNvPr id="2" name="직사각형 1">
            <a:extLst>
              <a:ext uri="{FF2B5EF4-FFF2-40B4-BE49-F238E27FC236}">
                <a16:creationId xmlns:a16="http://schemas.microsoft.com/office/drawing/2014/main" id="{33F9EDC6-6A09-4D0E-8774-95DB000F6C7B}"/>
              </a:ext>
            </a:extLst>
          </p:cNvPr>
          <p:cNvSpPr/>
          <p:nvPr/>
        </p:nvSpPr>
        <p:spPr>
          <a:xfrm>
            <a:off x="265802" y="936651"/>
            <a:ext cx="8352928" cy="523220"/>
          </a:xfrm>
          <a:prstGeom prst="rect">
            <a:avLst/>
          </a:prstGeom>
        </p:spPr>
        <p:txBody>
          <a:bodyPr wrap="square">
            <a:spAutoFit/>
          </a:bodyPr>
          <a:lstStyle/>
          <a:p>
            <a:r>
              <a:rPr lang="en-US" altLang="ko-KR" sz="1400" dirty="0"/>
              <a:t>Financial Ratios As </a:t>
            </a:r>
            <a:r>
              <a:rPr lang="en-US" altLang="ko-KR" sz="1400" dirty="0">
                <a:highlight>
                  <a:srgbClr val="FFFF66"/>
                </a:highlight>
              </a:rPr>
              <a:t>Predictors of Failure </a:t>
            </a:r>
            <a:r>
              <a:rPr lang="en-US" altLang="ko-KR" sz="1400" dirty="0"/>
              <a:t>Author(s): William H. Beaver Source: Journal of Accounting Research , 1966, Vol. 4</a:t>
            </a:r>
            <a:endParaRPr lang="ko-KR" altLang="en-US" sz="1400" dirty="0"/>
          </a:p>
        </p:txBody>
      </p:sp>
    </p:spTree>
    <p:extLst>
      <p:ext uri="{BB962C8B-B14F-4D97-AF65-F5344CB8AC3E}">
        <p14:creationId xmlns:p14="http://schemas.microsoft.com/office/powerpoint/2010/main" val="3016061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77568359-6082-4C01-B122-F04A3332EBAA}"/>
              </a:ext>
            </a:extLst>
          </p:cNvPr>
          <p:cNvSpPr/>
          <p:nvPr/>
        </p:nvSpPr>
        <p:spPr>
          <a:xfrm>
            <a:off x="164846" y="291874"/>
            <a:ext cx="7848872" cy="477888"/>
          </a:xfrm>
          <a:prstGeom prst="rect">
            <a:avLst/>
          </a:prstGeom>
        </p:spPr>
        <p:txBody>
          <a:bodyPr wrap="square">
            <a:spAutoFit/>
          </a:bodyPr>
          <a:lstStyle/>
          <a:p>
            <a:pPr algn="just" fontAlgn="base">
              <a:lnSpc>
                <a:spcPct val="160000"/>
              </a:lnSpc>
            </a:pPr>
            <a:r>
              <a:rPr lang="en-US" altLang="ko-KR" kern="0" dirty="0">
                <a:solidFill>
                  <a:srgbClr val="000000"/>
                </a:solidFill>
                <a:latin typeface="+mn-ea"/>
              </a:rPr>
              <a:t>Altman(1968)</a:t>
            </a:r>
            <a:r>
              <a:rPr lang="ko-KR" altLang="en-US" kern="0" dirty="0">
                <a:solidFill>
                  <a:srgbClr val="000000"/>
                </a:solidFill>
                <a:latin typeface="+mn-ea"/>
              </a:rPr>
              <a:t> 판별분석</a:t>
            </a:r>
            <a:r>
              <a:rPr lang="en-US" altLang="ko-KR" kern="0" dirty="0">
                <a:solidFill>
                  <a:srgbClr val="000000"/>
                </a:solidFill>
                <a:latin typeface="+mn-ea"/>
              </a:rPr>
              <a:t>(discriminant function) Z –SCORE</a:t>
            </a:r>
          </a:p>
        </p:txBody>
      </p:sp>
      <p:sp>
        <p:nvSpPr>
          <p:cNvPr id="6" name="직사각형 5">
            <a:extLst>
              <a:ext uri="{FF2B5EF4-FFF2-40B4-BE49-F238E27FC236}">
                <a16:creationId xmlns:a16="http://schemas.microsoft.com/office/drawing/2014/main" id="{08C16A6E-0759-4168-8111-15CDDA90433B}"/>
              </a:ext>
            </a:extLst>
          </p:cNvPr>
          <p:cNvSpPr/>
          <p:nvPr/>
        </p:nvSpPr>
        <p:spPr>
          <a:xfrm>
            <a:off x="312060" y="1358336"/>
            <a:ext cx="8492246" cy="1995611"/>
          </a:xfrm>
          <a:prstGeom prst="rect">
            <a:avLst/>
          </a:prstGeom>
        </p:spPr>
        <p:txBody>
          <a:bodyPr wrap="square">
            <a:spAutoFit/>
          </a:bodyPr>
          <a:lstStyle/>
          <a:p>
            <a:pPr algn="just" fontAlgn="base">
              <a:lnSpc>
                <a:spcPct val="150000"/>
              </a:lnSpc>
            </a:pPr>
            <a:r>
              <a:rPr lang="ko-KR" altLang="en-US" sz="1200" kern="0" dirty="0">
                <a:solidFill>
                  <a:srgbClr val="000000"/>
                </a:solidFill>
                <a:latin typeface="+mn-ea"/>
              </a:rPr>
              <a:t>재무비율을 활용하여 모형을 구축</a:t>
            </a:r>
          </a:p>
          <a:p>
            <a:pPr algn="just" fontAlgn="base">
              <a:lnSpc>
                <a:spcPct val="150000"/>
              </a:lnSpc>
            </a:pPr>
            <a:r>
              <a:rPr lang="ko-KR" altLang="en-US" sz="1200" kern="0" dirty="0">
                <a:solidFill>
                  <a:srgbClr val="000000"/>
                </a:solidFill>
                <a:highlight>
                  <a:srgbClr val="FFFF00"/>
                </a:highlight>
                <a:latin typeface="+mn-ea"/>
              </a:rPr>
              <a:t>판별분석은 </a:t>
            </a:r>
            <a:r>
              <a:rPr lang="ko-KR" altLang="en-US" sz="1200" kern="0" dirty="0" err="1">
                <a:solidFill>
                  <a:srgbClr val="000000"/>
                </a:solidFill>
                <a:highlight>
                  <a:srgbClr val="FFFF00"/>
                </a:highlight>
                <a:latin typeface="+mn-ea"/>
              </a:rPr>
              <a:t>다변량분석법</a:t>
            </a:r>
            <a:r>
              <a:rPr lang="ko-KR" altLang="en-US" sz="1200" kern="0" dirty="0">
                <a:solidFill>
                  <a:srgbClr val="000000"/>
                </a:solidFill>
                <a:highlight>
                  <a:srgbClr val="FFFF00"/>
                </a:highlight>
                <a:latin typeface="+mn-ea"/>
              </a:rPr>
              <a:t> </a:t>
            </a:r>
            <a:r>
              <a:rPr lang="ko-KR" altLang="en-US" sz="1200" kern="0" dirty="0">
                <a:solidFill>
                  <a:srgbClr val="000000"/>
                </a:solidFill>
                <a:latin typeface="+mn-ea"/>
              </a:rPr>
              <a:t>가운데 하나로 </a:t>
            </a:r>
            <a:r>
              <a:rPr lang="en-US" altLang="ko-KR" sz="1200" kern="0" dirty="0">
                <a:solidFill>
                  <a:srgbClr val="000000"/>
                </a:solidFill>
                <a:latin typeface="+mn-ea"/>
              </a:rPr>
              <a:t>2</a:t>
            </a:r>
            <a:r>
              <a:rPr lang="ko-KR" altLang="en-US" sz="1200" kern="0" dirty="0">
                <a:solidFill>
                  <a:srgbClr val="000000"/>
                </a:solidFill>
                <a:latin typeface="+mn-ea"/>
              </a:rPr>
              <a:t>개 이상의 모집단에서 추출된 자료가 어느 그룹으로 분류되는지를 판별 방법</a:t>
            </a:r>
            <a:endParaRPr lang="en-US" altLang="ko-KR" sz="1200" kern="0" dirty="0">
              <a:solidFill>
                <a:srgbClr val="000000"/>
              </a:solidFill>
              <a:latin typeface="+mn-ea"/>
            </a:endParaRPr>
          </a:p>
          <a:p>
            <a:pPr fontAlgn="base">
              <a:lnSpc>
                <a:spcPct val="150000"/>
              </a:lnSpc>
            </a:pPr>
            <a:r>
              <a:rPr lang="en-US" altLang="ko-KR" sz="1200" dirty="0">
                <a:latin typeface="+mn-ea"/>
              </a:rPr>
              <a:t>Altman</a:t>
            </a:r>
            <a:r>
              <a:rPr lang="ko-KR" altLang="en-US" sz="1200" dirty="0">
                <a:latin typeface="+mn-ea"/>
              </a:rPr>
              <a:t>은 </a:t>
            </a:r>
            <a:r>
              <a:rPr lang="ko-KR" altLang="en-US" sz="1200" dirty="0">
                <a:highlight>
                  <a:srgbClr val="FFFF66"/>
                </a:highlight>
                <a:latin typeface="+mn-ea"/>
              </a:rPr>
              <a:t>부도의 범위를 파산으로 한정하고 </a:t>
            </a:r>
            <a:r>
              <a:rPr lang="ko-KR" altLang="en-US" sz="1200" dirty="0">
                <a:latin typeface="+mn-ea"/>
              </a:rPr>
              <a:t>표본기업 선정에 있어서 부실기업군으로 </a:t>
            </a:r>
            <a:r>
              <a:rPr lang="en-US" altLang="ko-KR" sz="1200" dirty="0">
                <a:latin typeface="+mn-ea"/>
              </a:rPr>
              <a:t>1946</a:t>
            </a:r>
            <a:r>
              <a:rPr lang="ko-KR" altLang="en-US" sz="1200" dirty="0">
                <a:latin typeface="+mn-ea"/>
              </a:rPr>
              <a:t>년에서 </a:t>
            </a:r>
            <a:r>
              <a:rPr lang="en-US" altLang="ko-KR" sz="1200" dirty="0">
                <a:latin typeface="+mn-ea"/>
              </a:rPr>
              <a:t>1956</a:t>
            </a:r>
            <a:r>
              <a:rPr lang="ko-KR" altLang="en-US" sz="1200" dirty="0">
                <a:latin typeface="+mn-ea"/>
              </a:rPr>
              <a:t>년 사이에 파산신청을 낸 제조업체를 모집단으로 하여</a:t>
            </a:r>
            <a:r>
              <a:rPr lang="en-US" altLang="ko-KR" sz="1200" dirty="0">
                <a:latin typeface="+mn-ea"/>
              </a:rPr>
              <a:t>, </a:t>
            </a:r>
            <a:r>
              <a:rPr lang="ko-KR" altLang="en-US" sz="1200" dirty="0">
                <a:latin typeface="+mn-ea"/>
              </a:rPr>
              <a:t>이 가운데 일정 자산규모를 갖춘 </a:t>
            </a:r>
            <a:r>
              <a:rPr lang="en-US" altLang="ko-KR" sz="1200" dirty="0">
                <a:latin typeface="+mn-ea"/>
              </a:rPr>
              <a:t>33</a:t>
            </a:r>
            <a:r>
              <a:rPr lang="ko-KR" altLang="en-US" sz="1200" dirty="0">
                <a:latin typeface="+mn-ea"/>
              </a:rPr>
              <a:t>개 기업 선정</a:t>
            </a:r>
            <a:r>
              <a:rPr lang="en-US" altLang="ko-KR" sz="1200" dirty="0">
                <a:latin typeface="+mn-ea"/>
              </a:rPr>
              <a:t>.</a:t>
            </a:r>
          </a:p>
          <a:p>
            <a:pPr fontAlgn="base">
              <a:lnSpc>
                <a:spcPct val="150000"/>
              </a:lnSpc>
            </a:pPr>
            <a:r>
              <a:rPr lang="en-US" altLang="ko-KR" sz="1200" dirty="0">
                <a:latin typeface="+mn-ea"/>
              </a:rPr>
              <a:t>. </a:t>
            </a:r>
            <a:r>
              <a:rPr lang="ko-KR" altLang="en-US" sz="1200" dirty="0">
                <a:latin typeface="+mn-ea"/>
              </a:rPr>
              <a:t>건전기업군으로는 </a:t>
            </a:r>
            <a:r>
              <a:rPr lang="en-US" altLang="ko-KR" sz="1200" dirty="0">
                <a:latin typeface="+mn-ea"/>
              </a:rPr>
              <a:t>1966</a:t>
            </a:r>
            <a:r>
              <a:rPr lang="ko-KR" altLang="en-US" sz="1200" dirty="0">
                <a:latin typeface="+mn-ea"/>
              </a:rPr>
              <a:t>년까지 존속하고 있는 기업 중 부실기업군에 대응하는 산업별</a:t>
            </a:r>
            <a:r>
              <a:rPr lang="en-US" altLang="ko-KR" sz="1200" dirty="0">
                <a:latin typeface="+mn-ea"/>
              </a:rPr>
              <a:t>, </a:t>
            </a:r>
            <a:r>
              <a:rPr lang="ko-KR" altLang="en-US" sz="1200" dirty="0">
                <a:latin typeface="+mn-ea"/>
              </a:rPr>
              <a:t>규모별로 </a:t>
            </a:r>
            <a:r>
              <a:rPr lang="ko-KR" altLang="en-US" sz="1200" dirty="0" err="1">
                <a:latin typeface="+mn-ea"/>
              </a:rPr>
              <a:t>층화임의추출</a:t>
            </a:r>
            <a:r>
              <a:rPr lang="en-US" altLang="ko-KR" sz="1200" dirty="0">
                <a:latin typeface="+mn-ea"/>
              </a:rPr>
              <a:t>(Stratified </a:t>
            </a:r>
            <a:r>
              <a:rPr lang="en-US" altLang="ko-KR" sz="1200" dirty="0" err="1">
                <a:latin typeface="+mn-ea"/>
              </a:rPr>
              <a:t>RandomSampling</a:t>
            </a:r>
            <a:r>
              <a:rPr lang="en-US" altLang="ko-KR" sz="1200" dirty="0">
                <a:latin typeface="+mn-ea"/>
              </a:rPr>
              <a:t>)</a:t>
            </a:r>
            <a:r>
              <a:rPr lang="ko-KR" altLang="en-US" sz="1200" dirty="0">
                <a:latin typeface="+mn-ea"/>
              </a:rPr>
              <a:t>하여 부실기업에 속한 연도가 같은 자료를 수집</a:t>
            </a:r>
            <a:r>
              <a:rPr lang="en-US" altLang="ko-KR" sz="1200" dirty="0">
                <a:latin typeface="+mn-ea"/>
              </a:rPr>
              <a:t>. 22</a:t>
            </a:r>
            <a:r>
              <a:rPr lang="ko-KR" altLang="en-US" sz="1200" dirty="0">
                <a:latin typeface="+mn-ea"/>
              </a:rPr>
              <a:t>개의 비율을 선택하여 </a:t>
            </a:r>
            <a:r>
              <a:rPr lang="ko-KR" altLang="en-US" sz="1200" dirty="0" err="1">
                <a:latin typeface="+mn-ea"/>
              </a:rPr>
              <a:t>다변량판별분석을</a:t>
            </a:r>
            <a:r>
              <a:rPr lang="ko-KR" altLang="en-US" sz="1200" dirty="0">
                <a:latin typeface="+mn-ea"/>
              </a:rPr>
              <a:t> 통하여 기업부실화 예측력이 가장 높은 </a:t>
            </a:r>
            <a:r>
              <a:rPr lang="en-US" altLang="ko-KR" sz="1200" dirty="0">
                <a:latin typeface="+mn-ea"/>
              </a:rPr>
              <a:t>5</a:t>
            </a:r>
            <a:r>
              <a:rPr lang="ko-KR" altLang="en-US" sz="1200" dirty="0">
                <a:latin typeface="+mn-ea"/>
              </a:rPr>
              <a:t>개의 변수를 찾아내고 다음과 같은 </a:t>
            </a:r>
            <a:r>
              <a:rPr lang="ko-KR" altLang="en-US" sz="1200" dirty="0">
                <a:highlight>
                  <a:srgbClr val="FFFF66"/>
                </a:highlight>
                <a:latin typeface="+mn-ea"/>
              </a:rPr>
              <a:t>판별함수를 도출</a:t>
            </a:r>
          </a:p>
        </p:txBody>
      </p:sp>
      <p:sp>
        <p:nvSpPr>
          <p:cNvPr id="8" name="Rectangle 2">
            <a:extLst>
              <a:ext uri="{FF2B5EF4-FFF2-40B4-BE49-F238E27FC236}">
                <a16:creationId xmlns:a16="http://schemas.microsoft.com/office/drawing/2014/main" id="{1955AD5A-4C65-44C8-8D2E-F595D4D23463}"/>
              </a:ext>
            </a:extLst>
          </p:cNvPr>
          <p:cNvSpPr>
            <a:spLocks noChangeArrowheads="1"/>
          </p:cNvSpPr>
          <p:nvPr/>
        </p:nvSpPr>
        <p:spPr bwMode="auto">
          <a:xfrm>
            <a:off x="1879193" y="26117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188203344" descr="EMB0000a4606d12">
            <a:extLst>
              <a:ext uri="{FF2B5EF4-FFF2-40B4-BE49-F238E27FC236}">
                <a16:creationId xmlns:a16="http://schemas.microsoft.com/office/drawing/2014/main" id="{C123B7E6-01BD-4657-8647-7325A7AC6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669" y="3308683"/>
            <a:ext cx="5400675" cy="22621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8DE353B5-5FD1-4670-8039-DF07F11300AD}"/>
              </a:ext>
            </a:extLst>
          </p:cNvPr>
          <p:cNvSpPr>
            <a:spLocks noChangeArrowheads="1"/>
          </p:cNvSpPr>
          <p:nvPr/>
        </p:nvSpPr>
        <p:spPr bwMode="auto">
          <a:xfrm>
            <a:off x="1475656" y="414759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188322712" descr="EMB0000a4606d15">
            <a:extLst>
              <a:ext uri="{FF2B5EF4-FFF2-40B4-BE49-F238E27FC236}">
                <a16:creationId xmlns:a16="http://schemas.microsoft.com/office/drawing/2014/main" id="{2B3A3468-2435-45A7-900C-70862D523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44" y="3921787"/>
            <a:ext cx="2924672" cy="830263"/>
          </a:xfrm>
          <a:prstGeom prst="rect">
            <a:avLst/>
          </a:prstGeom>
          <a:noFill/>
          <a:ln w="3810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CD3A9494-113C-4C94-811F-9BF932B738D5}"/>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10</a:t>
            </a:r>
            <a:endParaRPr lang="ko-KR" altLang="en-US" sz="1400" dirty="0">
              <a:solidFill>
                <a:schemeClr val="bg1">
                  <a:lumMod val="75000"/>
                </a:schemeClr>
              </a:solidFill>
              <a:latin typeface="+mn-ea"/>
              <a:ea typeface="+mn-ea"/>
            </a:endParaRPr>
          </a:p>
        </p:txBody>
      </p:sp>
      <p:sp>
        <p:nvSpPr>
          <p:cNvPr id="12" name="직사각형 11">
            <a:extLst>
              <a:ext uri="{FF2B5EF4-FFF2-40B4-BE49-F238E27FC236}">
                <a16:creationId xmlns:a16="http://schemas.microsoft.com/office/drawing/2014/main" id="{78196551-9658-4321-8DEF-82D56F5F1819}"/>
              </a:ext>
            </a:extLst>
          </p:cNvPr>
          <p:cNvSpPr/>
          <p:nvPr/>
        </p:nvSpPr>
        <p:spPr>
          <a:xfrm>
            <a:off x="611560" y="5459758"/>
            <a:ext cx="7920880" cy="923330"/>
          </a:xfrm>
          <a:prstGeom prst="rect">
            <a:avLst/>
          </a:prstGeom>
        </p:spPr>
        <p:txBody>
          <a:bodyPr wrap="square">
            <a:spAutoFit/>
          </a:bodyPr>
          <a:lstStyle/>
          <a:p>
            <a:pPr algn="just"/>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Altman(1968)</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의 </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다변량</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판별분석</a:t>
            </a:r>
          </a:p>
          <a:p>
            <a:pPr algn="just"/>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이렇게 나온 판별함수를 이용하여 추정용</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표본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33</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개를 대상으로 하여 예측력을 테스트해본 결과 </a:t>
            </a:r>
            <a:endPar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부도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95%, 2</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72%, 3</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48%, 4</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29%, 5</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36%</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의 정확성을 보였다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예측력 테스트 결과 부도 </a:t>
            </a:r>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2</a:t>
            </a:r>
            <a:r>
              <a:rPr lang="ko-KR" altLang="ko-KR" sz="1200"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년전까지는</a:t>
            </a:r>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높은 정확성을 보이다가 </a:t>
            </a:r>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3</a:t>
            </a:r>
            <a:r>
              <a:rPr lang="ko-KR" altLang="ko-KR" sz="1200"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년전부터는</a:t>
            </a:r>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예측력이 크게 떨어지고 있다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 name="직사각형 1">
            <a:extLst>
              <a:ext uri="{FF2B5EF4-FFF2-40B4-BE49-F238E27FC236}">
                <a16:creationId xmlns:a16="http://schemas.microsoft.com/office/drawing/2014/main" id="{FFCF2FAE-842D-4231-A47A-507E5C867430}"/>
              </a:ext>
            </a:extLst>
          </p:cNvPr>
          <p:cNvSpPr/>
          <p:nvPr/>
        </p:nvSpPr>
        <p:spPr>
          <a:xfrm>
            <a:off x="312062" y="893113"/>
            <a:ext cx="8652691" cy="523220"/>
          </a:xfrm>
          <a:prstGeom prst="rect">
            <a:avLst/>
          </a:prstGeom>
        </p:spPr>
        <p:txBody>
          <a:bodyPr wrap="square">
            <a:spAutoFit/>
          </a:bodyPr>
          <a:lstStyle/>
          <a:p>
            <a:r>
              <a:rPr lang="en-US" altLang="ko-KR" sz="1400" dirty="0"/>
              <a:t>ALTMAN, E. "Financial Ratios, Discriminant Analysis and the Prediction of Corporate Bankruptcy." Journal of Finance (September 1968)</a:t>
            </a:r>
            <a:endParaRPr lang="ko-KR" altLang="en-US" sz="1400" dirty="0"/>
          </a:p>
        </p:txBody>
      </p:sp>
    </p:spTree>
    <p:extLst>
      <p:ext uri="{BB962C8B-B14F-4D97-AF65-F5344CB8AC3E}">
        <p14:creationId xmlns:p14="http://schemas.microsoft.com/office/powerpoint/2010/main" val="2218326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77568359-6082-4C01-B122-F04A3332EBAA}"/>
              </a:ext>
            </a:extLst>
          </p:cNvPr>
          <p:cNvSpPr/>
          <p:nvPr/>
        </p:nvSpPr>
        <p:spPr>
          <a:xfrm>
            <a:off x="140547" y="242825"/>
            <a:ext cx="5688632" cy="477888"/>
          </a:xfrm>
          <a:prstGeom prst="rect">
            <a:avLst/>
          </a:prstGeom>
        </p:spPr>
        <p:txBody>
          <a:bodyPr wrap="square">
            <a:spAutoFit/>
          </a:bodyPr>
          <a:lstStyle/>
          <a:p>
            <a:pPr algn="just" fontAlgn="base">
              <a:lnSpc>
                <a:spcPct val="160000"/>
              </a:lnSpc>
            </a:pPr>
            <a:r>
              <a:rPr lang="en-US" altLang="ko-KR" kern="0" dirty="0">
                <a:solidFill>
                  <a:srgbClr val="000000"/>
                </a:solidFill>
                <a:latin typeface="+mn-ea"/>
              </a:rPr>
              <a:t>Altman(1968)</a:t>
            </a:r>
            <a:r>
              <a:rPr lang="ko-KR" altLang="en-US" kern="0" dirty="0">
                <a:solidFill>
                  <a:srgbClr val="000000"/>
                </a:solidFill>
                <a:latin typeface="+mn-ea"/>
              </a:rPr>
              <a:t> 판별분석</a:t>
            </a:r>
            <a:r>
              <a:rPr lang="en-US" altLang="ko-KR" kern="0" dirty="0">
                <a:solidFill>
                  <a:srgbClr val="000000"/>
                </a:solidFill>
                <a:latin typeface="+mn-ea"/>
              </a:rPr>
              <a:t>(discriminant function)</a:t>
            </a:r>
          </a:p>
        </p:txBody>
      </p:sp>
      <p:sp>
        <p:nvSpPr>
          <p:cNvPr id="8" name="Rectangle 2">
            <a:extLst>
              <a:ext uri="{FF2B5EF4-FFF2-40B4-BE49-F238E27FC236}">
                <a16:creationId xmlns:a16="http://schemas.microsoft.com/office/drawing/2014/main" id="{1955AD5A-4C65-44C8-8D2E-F595D4D23463}"/>
              </a:ext>
            </a:extLst>
          </p:cNvPr>
          <p:cNvSpPr>
            <a:spLocks noChangeArrowheads="1"/>
          </p:cNvSpPr>
          <p:nvPr/>
        </p:nvSpPr>
        <p:spPr bwMode="auto">
          <a:xfrm>
            <a:off x="1879193" y="26117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 name="Rectangle 2">
            <a:extLst>
              <a:ext uri="{FF2B5EF4-FFF2-40B4-BE49-F238E27FC236}">
                <a16:creationId xmlns:a16="http://schemas.microsoft.com/office/drawing/2014/main" id="{93967276-E10A-4783-BF59-051391F54E19}"/>
              </a:ext>
            </a:extLst>
          </p:cNvPr>
          <p:cNvSpPr>
            <a:spLocks noChangeArrowheads="1"/>
          </p:cNvSpPr>
          <p:nvPr/>
        </p:nvSpPr>
        <p:spPr bwMode="auto">
          <a:xfrm>
            <a:off x="1187624" y="117660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21C0D1-B349-4F68-8C86-30A52CEFF214}"/>
                  </a:ext>
                </a:extLst>
              </p:cNvPr>
              <p:cNvSpPr txBox="1"/>
              <p:nvPr/>
            </p:nvSpPr>
            <p:spPr>
              <a:xfrm>
                <a:off x="539552" y="1086377"/>
                <a:ext cx="7603043" cy="1569660"/>
              </a:xfrm>
              <a:prstGeom prst="rect">
                <a:avLst/>
              </a:prstGeom>
              <a:noFill/>
            </p:spPr>
            <p:txBody>
              <a:bodyPr wrap="none" rtlCol="0">
                <a:spAutoFit/>
              </a:bodyPr>
              <a:lstStyle/>
              <a:p>
                <a:r>
                  <a:rPr lang="ko-KR" altLang="en-US" sz="1200" dirty="0">
                    <a:latin typeface="+mn-ea"/>
                  </a:rPr>
                  <a:t>분석대상기업이 </a:t>
                </a:r>
                <a:r>
                  <a:rPr lang="ko-KR" altLang="en-US" sz="1200" dirty="0">
                    <a:highlight>
                      <a:srgbClr val="FFFF00"/>
                    </a:highlight>
                    <a:latin typeface="+mn-ea"/>
                  </a:rPr>
                  <a:t>비상장기업인 경우에는 자기자본 시장가치를 </a:t>
                </a:r>
                <a:r>
                  <a:rPr lang="ko-KR" altLang="en-US" sz="1200" dirty="0">
                    <a:latin typeface="+mn-ea"/>
                  </a:rPr>
                  <a:t>구할 수 없으므로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4</m:t>
                        </m:r>
                      </m:sub>
                    </m:sSub>
                  </m:oMath>
                </a14:m>
                <a:r>
                  <a:rPr lang="ko-KR" altLang="en-US" sz="1200" dirty="0">
                    <a:latin typeface="+mn-ea"/>
                  </a:rPr>
                  <a:t>를 계산할 때 </a:t>
                </a:r>
                <a:endParaRPr lang="en-US" altLang="ko-KR" sz="1200" dirty="0">
                  <a:latin typeface="+mn-ea"/>
                </a:endParaRPr>
              </a:p>
              <a:p>
                <a:r>
                  <a:rPr lang="ko-KR" altLang="en-US" sz="1200" dirty="0">
                    <a:latin typeface="+mn-ea"/>
                  </a:rPr>
                  <a:t>자기자본 장부가치를 사용할 수 밖에 없다</a:t>
                </a:r>
                <a:r>
                  <a:rPr lang="en-US" altLang="ko-KR" sz="1200" dirty="0">
                    <a:latin typeface="+mn-ea"/>
                  </a:rPr>
                  <a:t>. Altman</a:t>
                </a:r>
                <a:r>
                  <a:rPr lang="ko-KR" altLang="en-US" sz="1200" dirty="0">
                    <a:latin typeface="+mn-ea"/>
                  </a:rPr>
                  <a:t>이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4</m:t>
                        </m:r>
                      </m:sub>
                    </m:sSub>
                  </m:oMath>
                </a14:m>
                <a:r>
                  <a:rPr lang="ko-KR" altLang="en-US" sz="1200" dirty="0">
                    <a:latin typeface="+mn-ea"/>
                  </a:rPr>
                  <a:t>를 </a:t>
                </a:r>
                <a:r>
                  <a:rPr lang="en-US" altLang="ko-KR" sz="1200" dirty="0">
                    <a:latin typeface="+mn-ea"/>
                  </a:rPr>
                  <a:t>『</a:t>
                </a:r>
                <a:r>
                  <a:rPr lang="ko-KR" altLang="en-US" sz="1200" dirty="0">
                    <a:latin typeface="+mn-ea"/>
                  </a:rPr>
                  <a:t>자기자본 장부가치</a:t>
                </a:r>
                <a:r>
                  <a:rPr lang="en-US" altLang="ko-KR" sz="1200" dirty="0">
                    <a:latin typeface="+mn-ea"/>
                  </a:rPr>
                  <a:t>/</a:t>
                </a:r>
                <a:r>
                  <a:rPr lang="ko-KR" altLang="en-US" sz="1200" dirty="0">
                    <a:latin typeface="+mn-ea"/>
                  </a:rPr>
                  <a:t>부채 장부가치</a:t>
                </a:r>
                <a:r>
                  <a:rPr lang="en-US" altLang="ko-KR" sz="1200" dirty="0">
                    <a:latin typeface="+mn-ea"/>
                  </a:rPr>
                  <a:t>』</a:t>
                </a:r>
                <a:r>
                  <a:rPr lang="ko-KR" altLang="en-US" sz="1200" dirty="0">
                    <a:latin typeface="+mn-ea"/>
                  </a:rPr>
                  <a:t>로 측정하고 </a:t>
                </a:r>
                <a:endParaRPr lang="en-US" altLang="ko-KR" sz="1200" dirty="0">
                  <a:latin typeface="+mn-ea"/>
                </a:endParaRPr>
              </a:p>
              <a:p>
                <a:r>
                  <a:rPr lang="ko-KR" altLang="en-US" sz="1200" dirty="0">
                    <a:latin typeface="+mn-ea"/>
                  </a:rPr>
                  <a:t>비상장기업을 대상으로 제시한 판별모형은 다음과 같다</a:t>
                </a:r>
                <a:r>
                  <a:rPr lang="en-US" altLang="ko-KR" sz="1200" dirty="0">
                    <a:latin typeface="+mn-ea"/>
                  </a:rPr>
                  <a:t>.</a:t>
                </a:r>
              </a:p>
              <a:p>
                <a:endParaRPr lang="en-US" altLang="ko-KR" sz="1200" dirty="0">
                  <a:latin typeface="+mn-ea"/>
                </a:endParaRPr>
              </a:p>
              <a:p>
                <a14:m>
                  <m:oMath xmlns:m="http://schemas.openxmlformats.org/officeDocument/2006/math">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𝑍</m:t>
                        </m:r>
                      </m:e>
                      <m:sup>
                        <m:r>
                          <a:rPr lang="en-US" altLang="ko-KR" sz="1200" b="0" i="1" smtClean="0">
                            <a:latin typeface="Cambria Math" panose="02040503050406030204" pitchFamily="18" charset="0"/>
                          </a:rPr>
                          <m:t>′</m:t>
                        </m:r>
                      </m:sup>
                    </m:sSup>
                    <m:r>
                      <a:rPr lang="en-US" altLang="ko-KR" sz="1200" b="0" i="1" smtClean="0">
                        <a:latin typeface="Cambria Math" panose="02040503050406030204" pitchFamily="18" charset="0"/>
                      </a:rPr>
                      <m:t>=0.717</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1</m:t>
                        </m:r>
                      </m:sub>
                    </m:sSub>
                  </m:oMath>
                </a14:m>
                <a:r>
                  <a:rPr lang="en-US" altLang="ko-KR" sz="1200" dirty="0">
                    <a:latin typeface="+mn-ea"/>
                  </a:rPr>
                  <a:t> + 0.847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en-US" altLang="ko-KR" sz="1200" dirty="0">
                    <a:latin typeface="+mn-ea"/>
                  </a:rPr>
                  <a:t> + 3.107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3</m:t>
                        </m:r>
                      </m:sub>
                    </m:sSub>
                  </m:oMath>
                </a14:m>
                <a:r>
                  <a:rPr lang="en-US" altLang="ko-KR" sz="1200" dirty="0">
                    <a:latin typeface="+mn-ea"/>
                  </a:rPr>
                  <a:t> + 0.420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4</m:t>
                        </m:r>
                      </m:sub>
                    </m:sSub>
                  </m:oMath>
                </a14:m>
                <a:r>
                  <a:rPr lang="en-US" altLang="ko-KR" sz="1200" dirty="0">
                    <a:latin typeface="+mn-ea"/>
                  </a:rPr>
                  <a:t> + 0.998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5</m:t>
                        </m:r>
                      </m:sub>
                    </m:sSub>
                  </m:oMath>
                </a14:m>
                <a:r>
                  <a:rPr lang="en-US" altLang="ko-KR" sz="1200" dirty="0">
                    <a:latin typeface="+mn-ea"/>
                  </a:rPr>
                  <a:t> </a:t>
                </a:r>
              </a:p>
              <a:p>
                <a:endParaRPr lang="en-US" altLang="ko-KR" sz="1200" dirty="0">
                  <a:latin typeface="+mn-ea"/>
                </a:endParaRPr>
              </a:p>
              <a:p>
                <a:r>
                  <a:rPr lang="ko-KR" altLang="en-US" sz="1200" dirty="0">
                    <a:latin typeface="+mn-ea"/>
                  </a:rPr>
                  <a:t>위의 </a:t>
                </a:r>
                <a:r>
                  <a:rPr lang="en-US" altLang="ko-KR" sz="1200" dirty="0">
                    <a:latin typeface="+mn-ea"/>
                  </a:rPr>
                  <a:t>Z-Score</a:t>
                </a:r>
                <a:r>
                  <a:rPr lang="ko-KR" altLang="en-US" sz="1200" dirty="0">
                    <a:latin typeface="+mn-ea"/>
                  </a:rPr>
                  <a:t>모형을 이용하여 </a:t>
                </a:r>
                <a:r>
                  <a:rPr lang="ko-KR" altLang="en-US" sz="1200" dirty="0">
                    <a:highlight>
                      <a:srgbClr val="FFFF00"/>
                    </a:highlight>
                    <a:latin typeface="+mn-ea"/>
                  </a:rPr>
                  <a:t>비상장기업</a:t>
                </a:r>
                <a:r>
                  <a:rPr lang="ko-KR" altLang="en-US" sz="1200" dirty="0">
                    <a:latin typeface="+mn-ea"/>
                  </a:rPr>
                  <a:t>에 대해 </a:t>
                </a:r>
                <a:r>
                  <a:rPr lang="en-US" altLang="ko-KR" sz="1200" dirty="0">
                    <a:latin typeface="+mn-ea"/>
                  </a:rPr>
                  <a:t>Altman</a:t>
                </a:r>
                <a:r>
                  <a:rPr lang="ko-KR" altLang="en-US" sz="1200" dirty="0">
                    <a:latin typeface="+mn-ea"/>
                  </a:rPr>
                  <a:t>이 제시한 판정기준은 다음과 같다</a:t>
                </a:r>
                <a:r>
                  <a:rPr lang="en-US" altLang="ko-KR" sz="1200" dirty="0">
                    <a:latin typeface="+mn-ea"/>
                  </a:rPr>
                  <a:t>.</a:t>
                </a:r>
              </a:p>
              <a:p>
                <a:endParaRPr lang="en-US" altLang="ko-KR" sz="1200" dirty="0">
                  <a:latin typeface="+mn-ea"/>
                </a:endParaRPr>
              </a:p>
            </p:txBody>
          </p:sp>
        </mc:Choice>
        <mc:Fallback xmlns="">
          <p:sp>
            <p:nvSpPr>
              <p:cNvPr id="11" name="TextBox 10">
                <a:extLst>
                  <a:ext uri="{FF2B5EF4-FFF2-40B4-BE49-F238E27FC236}">
                    <a16:creationId xmlns:a16="http://schemas.microsoft.com/office/drawing/2014/main" id="{FD21C0D1-B349-4F68-8C86-30A52CEFF214}"/>
                  </a:ext>
                </a:extLst>
              </p:cNvPr>
              <p:cNvSpPr txBox="1">
                <a:spLocks noRot="1" noChangeAspect="1" noMove="1" noResize="1" noEditPoints="1" noAdjustHandles="1" noChangeArrowheads="1" noChangeShapeType="1" noTextEdit="1"/>
              </p:cNvSpPr>
              <p:nvPr/>
            </p:nvSpPr>
            <p:spPr>
              <a:xfrm>
                <a:off x="539552" y="1086377"/>
                <a:ext cx="7603043" cy="1569660"/>
              </a:xfrm>
              <a:prstGeom prst="rect">
                <a:avLst/>
              </a:prstGeom>
              <a:blipFill>
                <a:blip r:embed="rId2"/>
                <a:stretch>
                  <a:fillRect l="-80" t="-388"/>
                </a:stretch>
              </a:blipFill>
            </p:spPr>
            <p:txBody>
              <a:bodyPr/>
              <a:lstStyle/>
              <a:p>
                <a:r>
                  <a:rPr lang="ko-KR" altLang="en-US">
                    <a:noFill/>
                  </a:rPr>
                  <a:t> </a:t>
                </a:r>
              </a:p>
            </p:txBody>
          </p:sp>
        </mc:Fallback>
      </mc:AlternateContent>
      <p:pic>
        <p:nvPicPr>
          <p:cNvPr id="10" name="_x188322712" descr="EMB0000a4606d15">
            <a:extLst>
              <a:ext uri="{FF2B5EF4-FFF2-40B4-BE49-F238E27FC236}">
                <a16:creationId xmlns:a16="http://schemas.microsoft.com/office/drawing/2014/main" id="{1C4B31F6-7DF9-4369-B137-2B75EE9E7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1" y="3933057"/>
            <a:ext cx="2924672" cy="1007748"/>
          </a:xfrm>
          <a:prstGeom prst="rect">
            <a:avLst/>
          </a:prstGeom>
          <a:noFill/>
          <a:ln w="3810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EDD109-C5D7-41EB-999D-4D33E07242AD}"/>
              </a:ext>
            </a:extLst>
          </p:cNvPr>
          <p:cNvSpPr txBox="1"/>
          <p:nvPr/>
        </p:nvSpPr>
        <p:spPr>
          <a:xfrm>
            <a:off x="998250" y="4308966"/>
            <a:ext cx="983772" cy="307777"/>
          </a:xfrm>
          <a:prstGeom prst="rect">
            <a:avLst/>
          </a:prstGeom>
          <a:noFill/>
          <a:ln>
            <a:solidFill>
              <a:schemeClr val="accent5">
                <a:lumMod val="75000"/>
              </a:schemeClr>
            </a:solidFill>
          </a:ln>
        </p:spPr>
        <p:txBody>
          <a:bodyPr wrap="square" rtlCol="0">
            <a:spAutoFit/>
          </a:bodyPr>
          <a:lstStyle/>
          <a:p>
            <a:r>
              <a:rPr lang="ko-KR" altLang="en-US" sz="1400" dirty="0">
                <a:highlight>
                  <a:srgbClr val="FFFF00"/>
                </a:highlight>
              </a:rPr>
              <a:t>상장기업</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D4A41363-0A6D-4827-B08B-BCAA896D75F4}"/>
                  </a:ext>
                </a:extLst>
              </p:cNvPr>
              <p:cNvSpPr/>
              <p:nvPr/>
            </p:nvSpPr>
            <p:spPr>
              <a:xfrm>
                <a:off x="2084851" y="2812863"/>
                <a:ext cx="3096344" cy="738664"/>
              </a:xfrm>
              <a:prstGeom prst="rect">
                <a:avLst/>
              </a:prstGeom>
              <a:ln w="38100">
                <a:solidFill>
                  <a:schemeClr val="accent5">
                    <a:lumMod val="75000"/>
                  </a:schemeClr>
                </a:solidFill>
              </a:ln>
            </p:spPr>
            <p:txBody>
              <a:bodyPr wrap="square">
                <a:spAutoFit/>
              </a:bodyPr>
              <a:lstStyle/>
              <a:p>
                <a:pPr marL="228600" indent="-228600">
                  <a:buAutoNum type="alphaLcParenBoth"/>
                </a:pPr>
                <a14:m>
                  <m:oMath xmlns:m="http://schemas.openxmlformats.org/officeDocument/2006/math">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𝑍</m:t>
                        </m:r>
                      </m:e>
                      <m:sup>
                        <m:r>
                          <a:rPr lang="en-US" altLang="ko-KR" sz="1400" i="1">
                            <a:latin typeface="Cambria Math" panose="02040503050406030204" pitchFamily="18" charset="0"/>
                          </a:rPr>
                          <m:t>′</m:t>
                        </m:r>
                      </m:sup>
                    </m:sSup>
                  </m:oMath>
                </a14:m>
                <a:r>
                  <a:rPr lang="en-US" altLang="ko-KR" sz="1400" dirty="0">
                    <a:latin typeface="+mn-ea"/>
                  </a:rPr>
                  <a:t> &lt; </a:t>
                </a:r>
                <a:r>
                  <a:rPr lang="en-US" altLang="ko-KR" sz="1400" dirty="0">
                    <a:highlight>
                      <a:srgbClr val="00FFFF"/>
                    </a:highlight>
                    <a:latin typeface="+mn-ea"/>
                  </a:rPr>
                  <a:t>1.23</a:t>
                </a:r>
                <a:r>
                  <a:rPr lang="en-US" altLang="ko-KR" sz="1400" dirty="0">
                    <a:latin typeface="+mn-ea"/>
                  </a:rPr>
                  <a:t> : </a:t>
                </a:r>
                <a:r>
                  <a:rPr lang="ko-KR" altLang="en-US" sz="1400" dirty="0">
                    <a:latin typeface="+mn-ea"/>
                  </a:rPr>
                  <a:t>부실기업으로 판정</a:t>
                </a:r>
                <a:endParaRPr lang="en-US" altLang="ko-KR" sz="1400" dirty="0">
                  <a:latin typeface="+mn-ea"/>
                </a:endParaRPr>
              </a:p>
              <a:p>
                <a:pPr marL="228600" indent="-228600">
                  <a:buAutoNum type="alphaLcParenBoth"/>
                </a:pPr>
                <a:r>
                  <a:rPr lang="en-US" altLang="ko-KR" sz="1400" dirty="0">
                    <a:latin typeface="+mn-ea"/>
                  </a:rPr>
                  <a:t>1.23 </a:t>
                </a:r>
                <a14:m>
                  <m:oMath xmlns:m="http://schemas.openxmlformats.org/officeDocument/2006/math">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𝑍</m:t>
                        </m:r>
                      </m:e>
                      <m:sup>
                        <m:r>
                          <a:rPr lang="en-US" altLang="ko-KR" sz="1400" i="1">
                            <a:latin typeface="Cambria Math" panose="02040503050406030204" pitchFamily="18" charset="0"/>
                          </a:rPr>
                          <m:t>′</m:t>
                        </m:r>
                      </m:sup>
                    </m:sSup>
                  </m:oMath>
                </a14:m>
                <a:r>
                  <a:rPr lang="en-US" altLang="ko-KR" sz="1400" dirty="0">
                    <a:latin typeface="+mn-ea"/>
                  </a:rPr>
                  <a:t> </a:t>
                </a:r>
                <a14:m>
                  <m:oMath xmlns:m="http://schemas.openxmlformats.org/officeDocument/2006/math">
                    <m:r>
                      <a:rPr lang="en-US" altLang="ko-KR" sz="1400" i="1" dirty="0">
                        <a:latin typeface="Cambria Math" panose="02040503050406030204" pitchFamily="18" charset="0"/>
                      </a:rPr>
                      <m:t>≤2.90</m:t>
                    </m:r>
                  </m:oMath>
                </a14:m>
                <a:r>
                  <a:rPr lang="en-US" altLang="ko-KR" sz="1400" dirty="0">
                    <a:latin typeface="+mn-ea"/>
                  </a:rPr>
                  <a:t> : </a:t>
                </a:r>
                <a:r>
                  <a:rPr lang="ko-KR" altLang="en-US" sz="1400" dirty="0">
                    <a:latin typeface="+mn-ea"/>
                  </a:rPr>
                  <a:t>판정 유보</a:t>
                </a:r>
                <a:endParaRPr lang="en-US" altLang="ko-KR" sz="1400" dirty="0">
                  <a:latin typeface="+mn-ea"/>
                </a:endParaRPr>
              </a:p>
              <a:p>
                <a:pPr marL="228600" indent="-228600">
                  <a:buAutoNum type="alphaLcParenBoth"/>
                </a:pPr>
                <a14:m>
                  <m:oMath xmlns:m="http://schemas.openxmlformats.org/officeDocument/2006/math">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𝑍</m:t>
                        </m:r>
                      </m:e>
                      <m:sup>
                        <m:r>
                          <a:rPr lang="en-US" altLang="ko-KR" sz="1400" i="1">
                            <a:latin typeface="Cambria Math" panose="02040503050406030204" pitchFamily="18" charset="0"/>
                          </a:rPr>
                          <m:t>′</m:t>
                        </m:r>
                      </m:sup>
                    </m:sSup>
                  </m:oMath>
                </a14:m>
                <a:r>
                  <a:rPr lang="en-US" altLang="ko-KR" sz="1400" dirty="0">
                    <a:latin typeface="+mn-ea"/>
                  </a:rPr>
                  <a:t> &gt;</a:t>
                </a:r>
                <a:r>
                  <a:rPr lang="en-US" altLang="ko-KR" sz="1400" dirty="0">
                    <a:highlight>
                      <a:srgbClr val="00FFFF"/>
                    </a:highlight>
                    <a:latin typeface="+mn-ea"/>
                  </a:rPr>
                  <a:t> 2.90 </a:t>
                </a:r>
                <a:r>
                  <a:rPr lang="en-US" altLang="ko-KR" sz="1400" dirty="0">
                    <a:latin typeface="+mn-ea"/>
                  </a:rPr>
                  <a:t>: </a:t>
                </a:r>
                <a:r>
                  <a:rPr lang="ko-KR" altLang="en-US" sz="1400" dirty="0">
                    <a:latin typeface="+mn-ea"/>
                  </a:rPr>
                  <a:t>건전기업으로 판정</a:t>
                </a:r>
                <a:endParaRPr lang="en-US" altLang="ko-KR" sz="1400" dirty="0">
                  <a:latin typeface="+mn-ea"/>
                </a:endParaRPr>
              </a:p>
            </p:txBody>
          </p:sp>
        </mc:Choice>
        <mc:Fallback xmlns="">
          <p:sp>
            <p:nvSpPr>
              <p:cNvPr id="12" name="직사각형 11">
                <a:extLst>
                  <a:ext uri="{FF2B5EF4-FFF2-40B4-BE49-F238E27FC236}">
                    <a16:creationId xmlns:a16="http://schemas.microsoft.com/office/drawing/2014/main" id="{D4A41363-0A6D-4827-B08B-BCAA896D75F4}"/>
                  </a:ext>
                </a:extLst>
              </p:cNvPr>
              <p:cNvSpPr>
                <a:spLocks noRot="1" noChangeAspect="1" noMove="1" noResize="1" noEditPoints="1" noAdjustHandles="1" noChangeArrowheads="1" noChangeShapeType="1" noTextEdit="1"/>
              </p:cNvSpPr>
              <p:nvPr/>
            </p:nvSpPr>
            <p:spPr>
              <a:xfrm>
                <a:off x="2084851" y="2812863"/>
                <a:ext cx="3096344" cy="738664"/>
              </a:xfrm>
              <a:prstGeom prst="rect">
                <a:avLst/>
              </a:prstGeom>
              <a:blipFill>
                <a:blip r:embed="rId4"/>
                <a:stretch>
                  <a:fillRect l="-389" b="-4688"/>
                </a:stretch>
              </a:blipFill>
              <a:ln w="38100">
                <a:solidFill>
                  <a:schemeClr val="accent5">
                    <a:lumMod val="75000"/>
                  </a:schemeClr>
                </a:solid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id="{DC6967F0-771C-43B3-AB57-1A790B7B0554}"/>
              </a:ext>
            </a:extLst>
          </p:cNvPr>
          <p:cNvSpPr/>
          <p:nvPr/>
        </p:nvSpPr>
        <p:spPr>
          <a:xfrm>
            <a:off x="899674" y="3031168"/>
            <a:ext cx="1082348" cy="307777"/>
          </a:xfrm>
          <a:prstGeom prst="rect">
            <a:avLst/>
          </a:prstGeom>
          <a:ln>
            <a:solidFill>
              <a:schemeClr val="accent5">
                <a:lumMod val="75000"/>
              </a:schemeClr>
            </a:solidFill>
          </a:ln>
        </p:spPr>
        <p:txBody>
          <a:bodyPr wrap="none">
            <a:spAutoFit/>
          </a:bodyPr>
          <a:lstStyle/>
          <a:p>
            <a:r>
              <a:rPr lang="ko-KR" altLang="en-US" sz="1400" dirty="0">
                <a:highlight>
                  <a:srgbClr val="FFFF00"/>
                </a:highlight>
                <a:latin typeface="+mn-ea"/>
              </a:rPr>
              <a:t>비상장기업</a:t>
            </a:r>
            <a:endParaRPr lang="ko-KR" altLang="en-US" sz="1400" dirty="0"/>
          </a:p>
        </p:txBody>
      </p:sp>
    </p:spTree>
    <p:extLst>
      <p:ext uri="{BB962C8B-B14F-4D97-AF65-F5344CB8AC3E}">
        <p14:creationId xmlns:p14="http://schemas.microsoft.com/office/powerpoint/2010/main" val="4209903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8F371CD6-E1AF-4D68-A33E-89FDA85ADE69}"/>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판별분석의 유용성과 한계점</a:t>
            </a:r>
            <a:endParaRPr lang="ko-KR" altLang="en-US" sz="1200" kern="0" dirty="0">
              <a:solidFill>
                <a:srgbClr val="000000"/>
              </a:solidFill>
              <a:latin typeface="+mn-ea"/>
            </a:endParaRPr>
          </a:p>
        </p:txBody>
      </p:sp>
      <p:sp>
        <p:nvSpPr>
          <p:cNvPr id="2" name="TextBox 1">
            <a:extLst>
              <a:ext uri="{FF2B5EF4-FFF2-40B4-BE49-F238E27FC236}">
                <a16:creationId xmlns:a16="http://schemas.microsoft.com/office/drawing/2014/main" id="{F7E2D95A-D884-4DD2-93C6-6CD35BF8C55C}"/>
              </a:ext>
            </a:extLst>
          </p:cNvPr>
          <p:cNvSpPr txBox="1"/>
          <p:nvPr/>
        </p:nvSpPr>
        <p:spPr>
          <a:xfrm>
            <a:off x="93851" y="1052736"/>
            <a:ext cx="8956298" cy="3662541"/>
          </a:xfrm>
          <a:prstGeom prst="rect">
            <a:avLst/>
          </a:prstGeom>
          <a:noFill/>
        </p:spPr>
        <p:txBody>
          <a:bodyPr wrap="none" rtlCol="0">
            <a:spAutoFit/>
          </a:bodyPr>
          <a:lstStyle/>
          <a:p>
            <a:r>
              <a:rPr lang="ko-KR" altLang="en-US" sz="1400" b="1" dirty="0"/>
              <a:t>기업부실을 예측함에 있어 판별분석은 다음과 같은 유용성을 가지고 있다</a:t>
            </a:r>
            <a:r>
              <a:rPr lang="en-US" altLang="ko-KR" sz="1400" b="1" dirty="0"/>
              <a:t>.</a:t>
            </a:r>
          </a:p>
          <a:p>
            <a:r>
              <a:rPr lang="ko-KR" altLang="en-US" sz="1200" dirty="0"/>
              <a:t>첫째</a:t>
            </a:r>
            <a:r>
              <a:rPr lang="en-US" altLang="ko-KR" sz="1200" dirty="0"/>
              <a:t>, </a:t>
            </a:r>
            <a:r>
              <a:rPr lang="ko-KR" altLang="en-US" sz="1200" dirty="0" err="1"/>
              <a:t>단일변량분석과는</a:t>
            </a:r>
            <a:r>
              <a:rPr lang="ko-KR" altLang="en-US" sz="1200" dirty="0"/>
              <a:t> 달리 여러 재무비율들을 동시에 이용한다</a:t>
            </a:r>
            <a:r>
              <a:rPr lang="en-US" altLang="ko-KR" sz="1200" dirty="0"/>
              <a:t>. </a:t>
            </a:r>
            <a:r>
              <a:rPr lang="ko-KR" altLang="en-US" sz="1200" dirty="0"/>
              <a:t>따라서 각 재무비율의 </a:t>
            </a:r>
            <a:r>
              <a:rPr lang="ko-KR" altLang="en-US" sz="1200" dirty="0">
                <a:highlight>
                  <a:srgbClr val="FFFF00"/>
                </a:highlight>
              </a:rPr>
              <a:t>상대적 기여도를 파악할 </a:t>
            </a:r>
            <a:r>
              <a:rPr lang="ko-KR" altLang="en-US" sz="1200" dirty="0"/>
              <a:t>수 있고</a:t>
            </a:r>
            <a:endParaRPr lang="en-US" altLang="ko-KR" sz="1200" dirty="0"/>
          </a:p>
          <a:p>
            <a:r>
              <a:rPr lang="ko-KR" altLang="en-US" sz="1200" dirty="0"/>
              <a:t>부실예측시 각 재무비율에 부여해야 할 </a:t>
            </a:r>
            <a:r>
              <a:rPr lang="ko-KR" altLang="en-US" sz="1200" dirty="0">
                <a:highlight>
                  <a:srgbClr val="FFFF00"/>
                </a:highlight>
              </a:rPr>
              <a:t>가중치에 대한 정보도 제공한다</a:t>
            </a:r>
            <a:r>
              <a:rPr lang="en-US" altLang="ko-KR" sz="1200" dirty="0"/>
              <a:t>.</a:t>
            </a:r>
          </a:p>
          <a:p>
            <a:endParaRPr lang="en-US" altLang="ko-KR" sz="1200" dirty="0"/>
          </a:p>
          <a:p>
            <a:r>
              <a:rPr lang="ko-KR" altLang="en-US" sz="1200" dirty="0"/>
              <a:t>둘째</a:t>
            </a:r>
            <a:r>
              <a:rPr lang="en-US" altLang="ko-KR" sz="1200" dirty="0"/>
              <a:t>, </a:t>
            </a:r>
            <a:r>
              <a:rPr lang="ko-KR" altLang="en-US" sz="1200" dirty="0"/>
              <a:t>판별분석은 재무비율과 같은 </a:t>
            </a:r>
            <a:r>
              <a:rPr lang="ko-KR" altLang="en-US" sz="1200" dirty="0">
                <a:highlight>
                  <a:srgbClr val="FFFF00"/>
                </a:highlight>
              </a:rPr>
              <a:t>객관적 자료에 의거하고 </a:t>
            </a:r>
            <a:r>
              <a:rPr lang="ko-KR" altLang="en-US" sz="1200" dirty="0"/>
              <a:t>있으므로 분석자의 주관적 판단에 의존하지 않고 </a:t>
            </a:r>
            <a:r>
              <a:rPr lang="ko-KR" altLang="en-US" sz="1200" dirty="0">
                <a:highlight>
                  <a:srgbClr val="FFFF00"/>
                </a:highlight>
              </a:rPr>
              <a:t>보다 체계적인 분석을</a:t>
            </a:r>
            <a:endParaRPr lang="en-US" altLang="ko-KR" sz="1200" dirty="0">
              <a:highlight>
                <a:srgbClr val="FFFF00"/>
              </a:highlight>
            </a:endParaRPr>
          </a:p>
          <a:p>
            <a:r>
              <a:rPr lang="ko-KR" altLang="en-US" sz="1200" dirty="0"/>
              <a:t>가능하게 한다</a:t>
            </a:r>
            <a:r>
              <a:rPr lang="en-US" altLang="ko-KR" sz="1200" dirty="0"/>
              <a:t>. </a:t>
            </a:r>
            <a:r>
              <a:rPr lang="ko-KR" altLang="en-US" sz="1200" dirty="0"/>
              <a:t>또한</a:t>
            </a:r>
            <a:r>
              <a:rPr lang="en-US" altLang="ko-KR" sz="1200" dirty="0"/>
              <a:t>, </a:t>
            </a:r>
            <a:r>
              <a:rPr lang="ko-KR" altLang="en-US" sz="1200" dirty="0"/>
              <a:t>판별모형이 일단 구축되면 모형을 이용하기도 쉽다</a:t>
            </a:r>
            <a:r>
              <a:rPr lang="en-US" altLang="ko-KR" sz="1200" dirty="0"/>
              <a:t>.</a:t>
            </a:r>
          </a:p>
          <a:p>
            <a:endParaRPr lang="en-US" altLang="ko-KR" sz="1200" dirty="0"/>
          </a:p>
          <a:p>
            <a:r>
              <a:rPr lang="ko-KR" altLang="en-US" sz="1400" b="1" dirty="0"/>
              <a:t>위와 같은 유용성이 있는 반면에 판별분석은 아래와 같은 한계점도 있다</a:t>
            </a:r>
            <a:r>
              <a:rPr lang="en-US" altLang="ko-KR" sz="1400" b="1" dirty="0"/>
              <a:t>.</a:t>
            </a:r>
          </a:p>
          <a:p>
            <a:r>
              <a:rPr lang="ko-KR" altLang="en-US" sz="1200" dirty="0"/>
              <a:t>첫째</a:t>
            </a:r>
            <a:r>
              <a:rPr lang="en-US" altLang="ko-KR" sz="1200" dirty="0"/>
              <a:t>, </a:t>
            </a:r>
            <a:r>
              <a:rPr lang="ko-KR" altLang="en-US" sz="1200" dirty="0"/>
              <a:t>판별분석에 사용되는 변수들은 </a:t>
            </a:r>
            <a:r>
              <a:rPr lang="ko-KR" altLang="en-US" sz="1200" dirty="0">
                <a:highlight>
                  <a:srgbClr val="FFFF00"/>
                </a:highlight>
              </a:rPr>
              <a:t>과거의 재무자료에 </a:t>
            </a:r>
            <a:r>
              <a:rPr lang="ko-KR" altLang="en-US" sz="1200" dirty="0"/>
              <a:t>의해 계산되기 때문에 최근에 일어난 변화가 반영되지 않는다</a:t>
            </a:r>
            <a:r>
              <a:rPr lang="en-US" altLang="ko-KR" sz="1200" dirty="0"/>
              <a:t>. </a:t>
            </a:r>
          </a:p>
          <a:p>
            <a:r>
              <a:rPr lang="ko-KR" altLang="en-US" sz="1200" dirty="0"/>
              <a:t>또한 부실예측에 유용할 수 </a:t>
            </a:r>
            <a:r>
              <a:rPr lang="ko-KR" altLang="en-US" sz="1200" dirty="0">
                <a:highlight>
                  <a:srgbClr val="FFFF00"/>
                </a:highlight>
              </a:rPr>
              <a:t>있는 비재무적정보를 반영하지 못하고 있다</a:t>
            </a:r>
            <a:r>
              <a:rPr lang="en-US" altLang="ko-KR" sz="1200" dirty="0">
                <a:highlight>
                  <a:srgbClr val="FFFF00"/>
                </a:highlight>
              </a:rPr>
              <a:t>.</a:t>
            </a:r>
          </a:p>
          <a:p>
            <a:endParaRPr lang="en-US" altLang="ko-KR" sz="1200" dirty="0">
              <a:highlight>
                <a:srgbClr val="FFFF00"/>
              </a:highlight>
            </a:endParaRPr>
          </a:p>
          <a:p>
            <a:r>
              <a:rPr lang="ko-KR" altLang="en-US" sz="1200" dirty="0"/>
              <a:t>둘째</a:t>
            </a:r>
            <a:r>
              <a:rPr lang="en-US" altLang="ko-KR" sz="1200" dirty="0"/>
              <a:t>, </a:t>
            </a:r>
            <a:r>
              <a:rPr lang="ko-KR" altLang="en-US" sz="1200" dirty="0"/>
              <a:t>판별모형에 포함되어야 할 변수를 선정하는 </a:t>
            </a:r>
            <a:r>
              <a:rPr lang="ko-KR" altLang="en-US" sz="1200" dirty="0">
                <a:highlight>
                  <a:srgbClr val="FFFF00"/>
                </a:highlight>
              </a:rPr>
              <a:t>기준이 명확하지 않다</a:t>
            </a:r>
            <a:r>
              <a:rPr lang="en-US" altLang="ko-KR" sz="1200" dirty="0"/>
              <a:t>. </a:t>
            </a:r>
            <a:r>
              <a:rPr lang="ko-KR" altLang="en-US" sz="1200" dirty="0"/>
              <a:t>물로 이러한 문제의 근본적 원인은 부실예측에 유용한 </a:t>
            </a:r>
            <a:endParaRPr lang="en-US" altLang="ko-KR" sz="1200" dirty="0"/>
          </a:p>
          <a:p>
            <a:r>
              <a:rPr lang="ko-KR" altLang="en-US" sz="1200" dirty="0"/>
              <a:t>변수가 무엇인지 알려주는 이론이 아직 정립되어 있지 않은데 있다</a:t>
            </a:r>
            <a:r>
              <a:rPr lang="en-US" altLang="ko-KR" sz="1200" dirty="0"/>
              <a:t>.</a:t>
            </a:r>
          </a:p>
          <a:p>
            <a:endParaRPr lang="en-US" altLang="ko-KR" sz="1200" dirty="0"/>
          </a:p>
          <a:p>
            <a:r>
              <a:rPr lang="ko-KR" altLang="en-US" sz="1200" dirty="0"/>
              <a:t>셋째</a:t>
            </a:r>
            <a:r>
              <a:rPr lang="en-US" altLang="ko-KR" sz="1200" dirty="0"/>
              <a:t>, </a:t>
            </a:r>
            <a:r>
              <a:rPr lang="ko-KR" altLang="en-US" sz="1200" dirty="0"/>
              <a:t>판별분석을 수행하기 위해서는 자료에 대하여 제약적인 가정을 도입해야 한다</a:t>
            </a:r>
            <a:r>
              <a:rPr lang="en-US" altLang="ko-KR" sz="1200" dirty="0"/>
              <a:t>. </a:t>
            </a:r>
            <a:r>
              <a:rPr lang="ko-KR" altLang="en-US" sz="1200" dirty="0"/>
              <a:t>즉</a:t>
            </a:r>
            <a:r>
              <a:rPr lang="en-US" altLang="ko-KR" sz="1200" dirty="0"/>
              <a:t>, </a:t>
            </a:r>
            <a:r>
              <a:rPr lang="ko-KR" altLang="en-US" sz="1200" dirty="0"/>
              <a:t>판별분석에 사용되는 변수들은 </a:t>
            </a:r>
            <a:r>
              <a:rPr lang="ko-KR" altLang="en-US" sz="1200" dirty="0" err="1">
                <a:highlight>
                  <a:srgbClr val="FFFF00"/>
                </a:highlight>
              </a:rPr>
              <a:t>다변량</a:t>
            </a:r>
            <a:r>
              <a:rPr lang="ko-KR" altLang="en-US" sz="1200" dirty="0">
                <a:highlight>
                  <a:srgbClr val="FFFF00"/>
                </a:highlight>
              </a:rPr>
              <a:t> </a:t>
            </a:r>
            <a:endParaRPr lang="en-US" altLang="ko-KR" sz="1200" dirty="0">
              <a:highlight>
                <a:srgbClr val="FFFF00"/>
              </a:highlight>
            </a:endParaRPr>
          </a:p>
          <a:p>
            <a:r>
              <a:rPr lang="ko-KR" altLang="en-US" sz="1200" u="sng" dirty="0">
                <a:highlight>
                  <a:srgbClr val="FFFF00"/>
                </a:highlight>
              </a:rPr>
              <a:t>정규분포를 </a:t>
            </a:r>
            <a:r>
              <a:rPr lang="ko-KR" altLang="en-US" sz="1200" u="sng" dirty="0" err="1">
                <a:highlight>
                  <a:srgbClr val="FFFF00"/>
                </a:highlight>
              </a:rPr>
              <a:t>따른다고</a:t>
            </a:r>
            <a:r>
              <a:rPr lang="ko-KR" altLang="en-US" sz="1200" u="sng" dirty="0">
                <a:highlight>
                  <a:srgbClr val="FFFF00"/>
                </a:highlight>
              </a:rPr>
              <a:t> 가정</a:t>
            </a:r>
            <a:r>
              <a:rPr lang="ko-KR" altLang="en-US" sz="1200" dirty="0">
                <a:highlight>
                  <a:srgbClr val="FFFF00"/>
                </a:highlight>
              </a:rPr>
              <a:t>해야 하며</a:t>
            </a:r>
            <a:r>
              <a:rPr lang="en-US" altLang="ko-KR" sz="1200" dirty="0"/>
              <a:t>, </a:t>
            </a:r>
            <a:r>
              <a:rPr lang="ko-KR" altLang="en-US" sz="1200" dirty="0"/>
              <a:t>또한 </a:t>
            </a:r>
            <a:r>
              <a:rPr lang="ko-KR" altLang="en-US" sz="1200" dirty="0">
                <a:highlight>
                  <a:srgbClr val="FFFF00"/>
                </a:highlight>
              </a:rPr>
              <a:t>변수들의 분산</a:t>
            </a:r>
            <a:r>
              <a:rPr lang="en-US" altLang="ko-KR" sz="1200" dirty="0">
                <a:highlight>
                  <a:srgbClr val="FFFF00"/>
                </a:highlight>
              </a:rPr>
              <a:t>, </a:t>
            </a:r>
            <a:r>
              <a:rPr lang="ko-KR" altLang="en-US" sz="1200" dirty="0">
                <a:highlight>
                  <a:srgbClr val="FFFF00"/>
                </a:highlight>
              </a:rPr>
              <a:t>공분산행렬이 건전기업과 부실기업 간에 동일하다고 가정해야 </a:t>
            </a:r>
            <a:r>
              <a:rPr lang="ko-KR" altLang="en-US" sz="1200" dirty="0"/>
              <a:t>한다</a:t>
            </a:r>
            <a:r>
              <a:rPr lang="en-US" altLang="ko-KR" sz="1200" dirty="0"/>
              <a:t>.</a:t>
            </a:r>
          </a:p>
          <a:p>
            <a:endParaRPr lang="en-US" altLang="ko-KR" sz="1200" dirty="0"/>
          </a:p>
          <a:p>
            <a:r>
              <a:rPr lang="ko-KR" altLang="en-US" sz="1200" dirty="0"/>
              <a:t>넷째</a:t>
            </a:r>
            <a:r>
              <a:rPr lang="en-US" altLang="ko-KR" sz="1200" dirty="0"/>
              <a:t>, </a:t>
            </a:r>
            <a:r>
              <a:rPr lang="ko-KR" altLang="en-US" sz="1200" dirty="0"/>
              <a:t>부실예측은 판별점수에 </a:t>
            </a:r>
            <a:r>
              <a:rPr lang="ko-KR" altLang="en-US" sz="1200" dirty="0">
                <a:highlight>
                  <a:srgbClr val="FFFF00"/>
                </a:highlight>
              </a:rPr>
              <a:t>기초하는 판별점수에 대하여 적절한 경제적 해석을 하기 어렵다</a:t>
            </a:r>
            <a:r>
              <a:rPr lang="en-US" altLang="ko-KR" sz="1200" dirty="0"/>
              <a:t>. </a:t>
            </a:r>
            <a:r>
              <a:rPr lang="ko-KR" altLang="en-US" sz="1200" dirty="0"/>
              <a:t>예를 들어</a:t>
            </a:r>
            <a:r>
              <a:rPr lang="en-US" altLang="ko-KR" sz="1200" dirty="0"/>
              <a:t>, </a:t>
            </a:r>
            <a:r>
              <a:rPr lang="ko-KR" altLang="en-US" sz="1200" dirty="0"/>
              <a:t>특정 판별점수를 기초로</a:t>
            </a:r>
            <a:endParaRPr lang="en-US" altLang="ko-KR" sz="1200" dirty="0"/>
          </a:p>
          <a:p>
            <a:r>
              <a:rPr lang="ko-KR" altLang="en-US" sz="1200" dirty="0"/>
              <a:t>하여 기업부실이 발생할 확률을 추정하기란 쉽지 않다</a:t>
            </a:r>
            <a:r>
              <a:rPr lang="en-US" altLang="ko-KR" sz="1200" dirty="0"/>
              <a:t>.</a:t>
            </a:r>
            <a:endParaRPr lang="ko-KR" altLang="en-US" sz="1200" dirty="0"/>
          </a:p>
        </p:txBody>
      </p:sp>
    </p:spTree>
    <p:extLst>
      <p:ext uri="{BB962C8B-B14F-4D97-AF65-F5344CB8AC3E}">
        <p14:creationId xmlns:p14="http://schemas.microsoft.com/office/powerpoint/2010/main" val="1103563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mn-ea"/>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mn-ea"/>
                <a:ea typeface="+mn-ea"/>
              </a:rPr>
              <a:t>4</a:t>
            </a:r>
            <a:endParaRPr lang="ko-KR" altLang="en-US" sz="1400" dirty="0">
              <a:solidFill>
                <a:schemeClr val="bg1">
                  <a:lumMod val="75000"/>
                </a:schemeClr>
              </a:solidFill>
              <a:latin typeface="+mn-ea"/>
              <a:ea typeface="+mn-ea"/>
            </a:endParaRPr>
          </a:p>
        </p:txBody>
      </p:sp>
      <p:sp>
        <p:nvSpPr>
          <p:cNvPr id="8" name="직사각형 7">
            <a:extLst>
              <a:ext uri="{FF2B5EF4-FFF2-40B4-BE49-F238E27FC236}">
                <a16:creationId xmlns:a16="http://schemas.microsoft.com/office/drawing/2014/main" id="{AF25D5E0-225B-4DE2-8A3E-8EF0FCFDB5B2}"/>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en-US" altLang="ko-KR" dirty="0">
                <a:latin typeface="+mn-ea"/>
              </a:rPr>
              <a:t>Altman :</a:t>
            </a:r>
            <a:r>
              <a:rPr lang="ko-KR" altLang="en-US" dirty="0">
                <a:latin typeface="+mn-ea"/>
              </a:rPr>
              <a:t> </a:t>
            </a:r>
            <a:r>
              <a:rPr lang="en-US" altLang="ko-KR" dirty="0">
                <a:latin typeface="+mn-ea"/>
              </a:rPr>
              <a:t>K1-score</a:t>
            </a:r>
            <a:r>
              <a:rPr lang="ko-KR" altLang="en-US" dirty="0">
                <a:latin typeface="+mn-ea"/>
              </a:rPr>
              <a:t>모형과 </a:t>
            </a:r>
            <a:r>
              <a:rPr lang="en-US" altLang="ko-KR" dirty="0">
                <a:latin typeface="+mn-ea"/>
              </a:rPr>
              <a:t>K2-score </a:t>
            </a:r>
            <a:r>
              <a:rPr lang="ko-KR" altLang="en-US" dirty="0">
                <a:latin typeface="+mn-ea"/>
              </a:rPr>
              <a:t>모형</a:t>
            </a:r>
            <a:endParaRPr lang="ko-KR" altLang="en-US" sz="1200" kern="0" dirty="0">
              <a:solidFill>
                <a:srgbClr val="000000"/>
              </a:solidFill>
              <a:latin typeface="+mn-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C80B83-EC8F-4171-A189-961EB10064BF}"/>
                  </a:ext>
                </a:extLst>
              </p:cNvPr>
              <p:cNvSpPr txBox="1"/>
              <p:nvPr/>
            </p:nvSpPr>
            <p:spPr>
              <a:xfrm>
                <a:off x="131784" y="959726"/>
                <a:ext cx="8904712" cy="2677656"/>
              </a:xfrm>
              <a:prstGeom prst="rect">
                <a:avLst/>
              </a:prstGeom>
              <a:noFill/>
            </p:spPr>
            <p:txBody>
              <a:bodyPr wrap="square" rtlCol="0">
                <a:spAutoFit/>
              </a:bodyPr>
              <a:lstStyle/>
              <a:p>
                <a:r>
                  <a:rPr lang="en-US" altLang="ko-KR" sz="1200" dirty="0">
                    <a:latin typeface="+mn-ea"/>
                  </a:rPr>
                  <a:t>Altman(1996)</a:t>
                </a:r>
                <a:r>
                  <a:rPr lang="ko-KR" altLang="en-US" sz="1200" dirty="0">
                    <a:latin typeface="+mn-ea"/>
                  </a:rPr>
                  <a:t> </a:t>
                </a:r>
                <a:r>
                  <a:rPr lang="ko-KR" altLang="en-US" sz="1200" dirty="0">
                    <a:highlight>
                      <a:srgbClr val="FFFF66"/>
                    </a:highlight>
                    <a:latin typeface="+mn-ea"/>
                  </a:rPr>
                  <a:t>한국기업을 대상으로 연구한 도산예측모형 제시</a:t>
                </a:r>
                <a:endParaRPr lang="en-US" altLang="ko-KR" sz="1200" dirty="0">
                  <a:highlight>
                    <a:srgbClr val="FFFF66"/>
                  </a:highlight>
                  <a:latin typeface="+mn-ea"/>
                </a:endParaRPr>
              </a:p>
              <a:p>
                <a:r>
                  <a:rPr lang="en-US" altLang="ko-KR" sz="1200" dirty="0">
                    <a:latin typeface="+mn-ea"/>
                  </a:rPr>
                  <a:t> </a:t>
                </a:r>
                <a:r>
                  <a:rPr lang="ko-KR" altLang="en-US" sz="1200" dirty="0">
                    <a:latin typeface="+mn-ea"/>
                  </a:rPr>
                  <a:t>모형 추정에 사용된 기업은 </a:t>
                </a:r>
                <a:r>
                  <a:rPr lang="en-US" altLang="ko-KR" sz="1200" dirty="0">
                    <a:latin typeface="+mn-ea"/>
                  </a:rPr>
                  <a:t>1989~1992</a:t>
                </a:r>
                <a:r>
                  <a:rPr lang="ko-KR" altLang="en-US" sz="1200" dirty="0">
                    <a:latin typeface="+mn-ea"/>
                  </a:rPr>
                  <a:t>년의 기간 중 부실화된 </a:t>
                </a:r>
                <a:r>
                  <a:rPr lang="en-US" altLang="ko-KR" sz="1200" dirty="0">
                    <a:latin typeface="+mn-ea"/>
                  </a:rPr>
                  <a:t>34</a:t>
                </a:r>
                <a:r>
                  <a:rPr lang="ko-KR" altLang="en-US" sz="1200" dirty="0">
                    <a:latin typeface="+mn-ea"/>
                  </a:rPr>
                  <a:t>개 기업과 </a:t>
                </a:r>
                <a:r>
                  <a:rPr lang="en-US" altLang="ko-KR" sz="1200" dirty="0">
                    <a:latin typeface="+mn-ea"/>
                  </a:rPr>
                  <a:t>61</a:t>
                </a:r>
                <a:r>
                  <a:rPr lang="ko-KR" altLang="en-US" sz="1200" dirty="0">
                    <a:latin typeface="+mn-ea"/>
                  </a:rPr>
                  <a:t>개의 건전기업이다</a:t>
                </a:r>
                <a:r>
                  <a:rPr lang="en-US" altLang="ko-KR" sz="1200" dirty="0">
                    <a:latin typeface="+mn-ea"/>
                  </a:rPr>
                  <a:t>.</a:t>
                </a:r>
              </a:p>
              <a:p>
                <a:r>
                  <a:rPr lang="en-US" altLang="ko-KR" sz="1200" dirty="0">
                    <a:latin typeface="+mn-ea"/>
                  </a:rPr>
                  <a:t> 20</a:t>
                </a:r>
                <a:r>
                  <a:rPr lang="ko-KR" altLang="en-US" sz="1200" dirty="0">
                    <a:latin typeface="+mn-ea"/>
                  </a:rPr>
                  <a:t>개의 재무변수들을 검토한 후 최종적으로 기업규모</a:t>
                </a:r>
                <a:r>
                  <a:rPr lang="en-US" altLang="ko-KR" sz="1200" dirty="0">
                    <a:latin typeface="+mn-ea"/>
                  </a:rPr>
                  <a:t>, </a:t>
                </a:r>
                <a:r>
                  <a:rPr lang="ko-KR" altLang="en-US" sz="1200" dirty="0">
                    <a:latin typeface="+mn-ea"/>
                  </a:rPr>
                  <a:t>총자산회전율</a:t>
                </a:r>
                <a:r>
                  <a:rPr lang="en-US" altLang="ko-KR" sz="1200" dirty="0">
                    <a:latin typeface="+mn-ea"/>
                  </a:rPr>
                  <a:t>, </a:t>
                </a:r>
                <a:r>
                  <a:rPr lang="ko-KR" altLang="en-US" sz="1200" dirty="0">
                    <a:latin typeface="+mn-ea"/>
                  </a:rPr>
                  <a:t>누적수익성</a:t>
                </a:r>
                <a:r>
                  <a:rPr lang="en-US" altLang="ko-KR" sz="1200" dirty="0">
                    <a:latin typeface="+mn-ea"/>
                  </a:rPr>
                  <a:t>, </a:t>
                </a:r>
                <a:r>
                  <a:rPr lang="ko-KR" altLang="en-US" sz="1200" dirty="0">
                    <a:latin typeface="+mn-ea"/>
                  </a:rPr>
                  <a:t>재무구조의 </a:t>
                </a:r>
                <a:r>
                  <a:rPr lang="en-US" altLang="ko-KR" sz="1200" dirty="0">
                    <a:latin typeface="+mn-ea"/>
                  </a:rPr>
                  <a:t>4</a:t>
                </a:r>
                <a:r>
                  <a:rPr lang="ko-KR" altLang="en-US" sz="1200" dirty="0">
                    <a:latin typeface="+mn-ea"/>
                  </a:rPr>
                  <a:t>개 변수들이 선정</a:t>
                </a:r>
                <a:endParaRPr lang="en-US" altLang="ko-KR" sz="1200" dirty="0">
                  <a:latin typeface="+mn-ea"/>
                </a:endParaRPr>
              </a:p>
              <a:p>
                <a:r>
                  <a:rPr lang="ko-KR" altLang="en-US" sz="1200" dirty="0">
                    <a:latin typeface="+mn-ea"/>
                  </a:rPr>
                  <a:t>재무구조를 나타내는 </a:t>
                </a:r>
                <a:r>
                  <a:rPr lang="en-US" altLang="ko-KR" sz="1200" dirty="0">
                    <a:latin typeface="+mn-ea"/>
                  </a:rPr>
                  <a:t>『</a:t>
                </a:r>
                <a:r>
                  <a:rPr lang="ko-KR" altLang="en-US" sz="1200" dirty="0">
                    <a:latin typeface="+mn-ea"/>
                  </a:rPr>
                  <a:t>자기자본</a:t>
                </a:r>
                <a:r>
                  <a:rPr lang="en-US" altLang="ko-KR" sz="1200" dirty="0">
                    <a:latin typeface="+mn-ea"/>
                  </a:rPr>
                  <a:t>/</a:t>
                </a:r>
                <a:r>
                  <a:rPr lang="ko-KR" altLang="en-US" sz="1200" dirty="0" err="1">
                    <a:latin typeface="+mn-ea"/>
                  </a:rPr>
                  <a:t>총부채</a:t>
                </a:r>
                <a:r>
                  <a:rPr lang="en-US" altLang="ko-KR" sz="1200" dirty="0">
                    <a:latin typeface="+mn-ea"/>
                  </a:rPr>
                  <a:t>』</a:t>
                </a:r>
                <a:r>
                  <a:rPr lang="ko-KR" altLang="en-US" sz="1200" dirty="0">
                    <a:latin typeface="+mn-ea"/>
                  </a:rPr>
                  <a:t>를 산정함에 있어서 상장기업은 자기자본 시장가치를 사용할 수 있지만 비상장기업의 </a:t>
                </a:r>
                <a:endParaRPr lang="en-US" altLang="ko-KR" sz="1200" dirty="0">
                  <a:latin typeface="+mn-ea"/>
                </a:endParaRPr>
              </a:p>
              <a:p>
                <a:r>
                  <a:rPr lang="ko-KR" altLang="en-US" sz="1200" dirty="0">
                    <a:latin typeface="+mn-ea"/>
                  </a:rPr>
                  <a:t>경우는 자기자본 장부가치를 사용할 수 밖에 없다</a:t>
                </a:r>
                <a:r>
                  <a:rPr lang="en-US" altLang="ko-KR" sz="1200" dirty="0">
                    <a:latin typeface="+mn-ea"/>
                  </a:rPr>
                  <a:t>. </a:t>
                </a:r>
              </a:p>
              <a:p>
                <a:r>
                  <a:rPr lang="en-US" altLang="ko-KR" sz="1200" dirty="0">
                    <a:latin typeface="+mn-ea"/>
                  </a:rPr>
                  <a:t>Altman</a:t>
                </a:r>
                <a:r>
                  <a:rPr lang="ko-KR" altLang="en-US" sz="1200" dirty="0">
                    <a:latin typeface="+mn-ea"/>
                  </a:rPr>
                  <a:t>은 상장기업과 비상장기업에 모두 적용가능한 </a:t>
                </a:r>
                <a:r>
                  <a:rPr lang="en-US" altLang="ko-KR" sz="1200" dirty="0">
                    <a:latin typeface="+mn-ea"/>
                  </a:rPr>
                  <a:t>K1-score </a:t>
                </a:r>
                <a:r>
                  <a:rPr lang="ko-KR" altLang="en-US" sz="1200" dirty="0">
                    <a:latin typeface="+mn-ea"/>
                  </a:rPr>
                  <a:t>모형에서는 자기자본 장부가치를 사용하였고 </a:t>
                </a:r>
                <a:endParaRPr lang="en-US" altLang="ko-KR" sz="1200" dirty="0">
                  <a:latin typeface="+mn-ea"/>
                </a:endParaRPr>
              </a:p>
              <a:p>
                <a:r>
                  <a:rPr lang="ko-KR" altLang="en-US" sz="1200" dirty="0">
                    <a:latin typeface="+mn-ea"/>
                  </a:rPr>
                  <a:t>상장기업에만 적용가능한 </a:t>
                </a:r>
                <a:r>
                  <a:rPr lang="en-US" altLang="ko-KR" sz="1200" dirty="0">
                    <a:latin typeface="+mn-ea"/>
                  </a:rPr>
                  <a:t>K2-score </a:t>
                </a:r>
                <a:r>
                  <a:rPr lang="ko-KR" altLang="en-US" sz="1200" dirty="0">
                    <a:latin typeface="+mn-ea"/>
                  </a:rPr>
                  <a:t>모형에서는 자기자본 시장가치를 사용하여 </a:t>
                </a:r>
                <a:r>
                  <a:rPr lang="ko-KR" altLang="ko-KR" sz="1200" dirty="0">
                    <a:latin typeface="+mn-ea"/>
                  </a:rPr>
                  <a:t>『</a:t>
                </a:r>
                <a:r>
                  <a:rPr lang="ko-KR" altLang="en-US" sz="1200" dirty="0">
                    <a:latin typeface="+mn-ea"/>
                  </a:rPr>
                  <a:t>자기자본</a:t>
                </a:r>
                <a:r>
                  <a:rPr lang="en-US" altLang="ko-KR" sz="1200" dirty="0">
                    <a:latin typeface="+mn-ea"/>
                  </a:rPr>
                  <a:t>/</a:t>
                </a:r>
                <a:r>
                  <a:rPr lang="ko-KR" altLang="en-US" sz="1200" dirty="0" err="1">
                    <a:latin typeface="+mn-ea"/>
                  </a:rPr>
                  <a:t>총부채</a:t>
                </a:r>
                <a:r>
                  <a:rPr lang="en-US" altLang="ko-KR" sz="1200" dirty="0">
                    <a:latin typeface="+mn-ea"/>
                  </a:rPr>
                  <a:t>』</a:t>
                </a:r>
                <a:r>
                  <a:rPr lang="ko-KR" altLang="en-US" sz="1200" dirty="0">
                    <a:latin typeface="+mn-ea"/>
                  </a:rPr>
                  <a:t>를 각각 계산</a:t>
                </a:r>
                <a:endParaRPr lang="en-US" altLang="ko-KR" sz="1200" dirty="0">
                  <a:latin typeface="+mn-ea"/>
                </a:endParaRPr>
              </a:p>
              <a:p>
                <a:pPr/>
                <a14:m>
                  <m:oMathPara xmlns:m="http://schemas.openxmlformats.org/officeDocument/2006/math">
                    <m:oMathParaPr>
                      <m:jc m:val="centerGroup"/>
                    </m:oMathParaPr>
                    <m:oMath xmlns:m="http://schemas.openxmlformats.org/officeDocument/2006/math">
                      <m:r>
                        <a:rPr lang="en-US" altLang="ko-KR" sz="1200" b="0" i="1" smtClean="0">
                          <a:highlight>
                            <a:srgbClr val="FFFF00"/>
                          </a:highlight>
                          <a:latin typeface="Cambria Math" panose="02040503050406030204" pitchFamily="18" charset="0"/>
                        </a:rPr>
                        <m:t>𝐾</m:t>
                      </m:r>
                      <m:r>
                        <a:rPr lang="en-US" altLang="ko-KR" sz="1200" b="0" i="1" smtClean="0">
                          <a:highlight>
                            <a:srgbClr val="FFFF00"/>
                          </a:highlight>
                          <a:latin typeface="Cambria Math" panose="02040503050406030204" pitchFamily="18" charset="0"/>
                        </a:rPr>
                        <m:t>1−</m:t>
                      </m:r>
                      <m:r>
                        <a:rPr lang="en-US" altLang="ko-KR" sz="1200" b="0" i="1" smtClean="0">
                          <a:highlight>
                            <a:srgbClr val="FFFF00"/>
                          </a:highlight>
                          <a:latin typeface="Cambria Math" panose="02040503050406030204" pitchFamily="18" charset="0"/>
                        </a:rPr>
                        <m:t>𝑠𝑐𝑜𝑟𝑒</m:t>
                      </m:r>
                      <m:r>
                        <a:rPr lang="en-US" altLang="ko-KR" sz="1200" b="0" i="1" smtClean="0">
                          <a:highlight>
                            <a:srgbClr val="FFFF00"/>
                          </a:highlight>
                          <a:latin typeface="Cambria Math" panose="02040503050406030204" pitchFamily="18" charset="0"/>
                        </a:rPr>
                        <m:t>=−17.862+1.472</m:t>
                      </m:r>
                      <m:sSub>
                        <m:sSubPr>
                          <m:ctrlPr>
                            <a:rPr lang="en-US" altLang="ko-KR" sz="1200" b="0" i="1" smtClean="0">
                              <a:highlight>
                                <a:srgbClr val="FFFF00"/>
                              </a:highlight>
                              <a:latin typeface="Cambria Math" panose="02040503050406030204" pitchFamily="18" charset="0"/>
                            </a:rPr>
                          </m:ctrlPr>
                        </m:sSubPr>
                        <m:e>
                          <m:r>
                            <a:rPr lang="en-US" altLang="ko-KR" sz="1200" b="0" i="1" smtClean="0">
                              <a:highlight>
                                <a:srgbClr val="FFFF00"/>
                              </a:highlight>
                              <a:latin typeface="Cambria Math" panose="02040503050406030204" pitchFamily="18" charset="0"/>
                            </a:rPr>
                            <m:t>𝑋</m:t>
                          </m:r>
                        </m:e>
                        <m:sub>
                          <m:r>
                            <a:rPr lang="en-US" altLang="ko-KR" sz="1200" b="0" i="1" smtClean="0">
                              <a:highlight>
                                <a:srgbClr val="FFFF00"/>
                              </a:highlight>
                              <a:latin typeface="Cambria Math" panose="02040503050406030204" pitchFamily="18" charset="0"/>
                            </a:rPr>
                            <m:t>1</m:t>
                          </m:r>
                        </m:sub>
                      </m:sSub>
                      <m:r>
                        <a:rPr lang="en-US" altLang="ko-KR" sz="1200" b="0" i="1" smtClean="0">
                          <a:highlight>
                            <a:srgbClr val="FFFF00"/>
                          </a:highlight>
                          <a:latin typeface="Cambria Math" panose="02040503050406030204" pitchFamily="18" charset="0"/>
                        </a:rPr>
                        <m:t>+3.041</m:t>
                      </m:r>
                      <m:sSub>
                        <m:sSubPr>
                          <m:ctrlPr>
                            <a:rPr lang="en-US" altLang="ko-KR" sz="1200" b="0" i="1" smtClean="0">
                              <a:highlight>
                                <a:srgbClr val="FFFF00"/>
                              </a:highlight>
                              <a:latin typeface="Cambria Math" panose="02040503050406030204" pitchFamily="18" charset="0"/>
                            </a:rPr>
                          </m:ctrlPr>
                        </m:sSubPr>
                        <m:e>
                          <m:r>
                            <a:rPr lang="en-US" altLang="ko-KR" sz="1200" b="0" i="1" smtClean="0">
                              <a:highlight>
                                <a:srgbClr val="FFFF00"/>
                              </a:highlight>
                              <a:latin typeface="Cambria Math" panose="02040503050406030204" pitchFamily="18" charset="0"/>
                            </a:rPr>
                            <m:t>𝑋</m:t>
                          </m:r>
                        </m:e>
                        <m:sub>
                          <m:r>
                            <a:rPr lang="en-US" altLang="ko-KR" sz="1200" b="0" i="1" smtClean="0">
                              <a:highlight>
                                <a:srgbClr val="FFFF00"/>
                              </a:highlight>
                              <a:latin typeface="Cambria Math" panose="02040503050406030204" pitchFamily="18" charset="0"/>
                            </a:rPr>
                            <m:t>2</m:t>
                          </m:r>
                        </m:sub>
                      </m:sSub>
                      <m:r>
                        <a:rPr lang="en-US" altLang="ko-KR" sz="1200" b="0" i="1" smtClean="0">
                          <a:highlight>
                            <a:srgbClr val="FFFF00"/>
                          </a:highlight>
                          <a:latin typeface="Cambria Math" panose="02040503050406030204" pitchFamily="18" charset="0"/>
                        </a:rPr>
                        <m:t>+14.389</m:t>
                      </m:r>
                      <m:sSub>
                        <m:sSubPr>
                          <m:ctrlPr>
                            <a:rPr lang="en-US" altLang="ko-KR" sz="1200" b="0" i="1" smtClean="0">
                              <a:highlight>
                                <a:srgbClr val="FFFF00"/>
                              </a:highlight>
                              <a:latin typeface="Cambria Math" panose="02040503050406030204" pitchFamily="18" charset="0"/>
                            </a:rPr>
                          </m:ctrlPr>
                        </m:sSubPr>
                        <m:e>
                          <m:r>
                            <a:rPr lang="en-US" altLang="ko-KR" sz="1200" b="0" i="1" smtClean="0">
                              <a:highlight>
                                <a:srgbClr val="FFFF00"/>
                              </a:highlight>
                              <a:latin typeface="Cambria Math" panose="02040503050406030204" pitchFamily="18" charset="0"/>
                            </a:rPr>
                            <m:t>𝑋</m:t>
                          </m:r>
                        </m:e>
                        <m:sub>
                          <m:r>
                            <a:rPr lang="en-US" altLang="ko-KR" sz="1200" b="0" i="1" smtClean="0">
                              <a:highlight>
                                <a:srgbClr val="FFFF00"/>
                              </a:highlight>
                              <a:latin typeface="Cambria Math" panose="02040503050406030204" pitchFamily="18" charset="0"/>
                            </a:rPr>
                            <m:t>3</m:t>
                          </m:r>
                        </m:sub>
                      </m:sSub>
                      <m:r>
                        <a:rPr lang="en-US" altLang="ko-KR" sz="1200" b="0" i="1" smtClean="0">
                          <a:highlight>
                            <a:srgbClr val="FFFF00"/>
                          </a:highlight>
                          <a:latin typeface="Cambria Math" panose="02040503050406030204" pitchFamily="18" charset="0"/>
                        </a:rPr>
                        <m:t>+1.516</m:t>
                      </m:r>
                      <m:sSub>
                        <m:sSubPr>
                          <m:ctrlPr>
                            <a:rPr lang="en-US" altLang="ko-KR" sz="1200" b="0" i="1" smtClean="0">
                              <a:highlight>
                                <a:srgbClr val="FFFF00"/>
                              </a:highlight>
                              <a:latin typeface="Cambria Math" panose="02040503050406030204" pitchFamily="18" charset="0"/>
                            </a:rPr>
                          </m:ctrlPr>
                        </m:sSubPr>
                        <m:e>
                          <m:r>
                            <a:rPr lang="en-US" altLang="ko-KR" sz="1200" b="0" i="1" smtClean="0">
                              <a:highlight>
                                <a:srgbClr val="FFFF00"/>
                              </a:highlight>
                              <a:latin typeface="Cambria Math" panose="02040503050406030204" pitchFamily="18" charset="0"/>
                            </a:rPr>
                            <m:t>𝑋</m:t>
                          </m:r>
                        </m:e>
                        <m:sub>
                          <m:r>
                            <a:rPr lang="en-US" altLang="ko-KR" sz="1200" b="0" i="1" smtClean="0">
                              <a:highlight>
                                <a:srgbClr val="FFFF00"/>
                              </a:highlight>
                              <a:latin typeface="Cambria Math" panose="02040503050406030204" pitchFamily="18" charset="0"/>
                            </a:rPr>
                            <m:t>4</m:t>
                          </m:r>
                        </m:sub>
                      </m:sSub>
                    </m:oMath>
                  </m:oMathPara>
                </a14:m>
                <a:endParaRPr lang="en-US" altLang="ko-KR" sz="1200" b="0" i="1" dirty="0">
                  <a:highlight>
                    <a:srgbClr val="FFFF00"/>
                  </a:highlight>
                  <a:latin typeface="+mn-ea"/>
                </a:endParaRPr>
              </a:p>
              <a:p>
                <a:pPr/>
                <a14:m>
                  <m:oMathPara xmlns:m="http://schemas.openxmlformats.org/officeDocument/2006/math">
                    <m:oMathParaPr>
                      <m:jc m:val="centerGroup"/>
                    </m:oMathParaPr>
                    <m:oMath xmlns:m="http://schemas.openxmlformats.org/officeDocument/2006/math">
                      <m:r>
                        <a:rPr lang="en-US" altLang="ko-KR" sz="1200" b="0" i="1" smtClean="0">
                          <a:highlight>
                            <a:srgbClr val="FFFF00"/>
                          </a:highlight>
                          <a:latin typeface="Cambria Math" panose="02040503050406030204" pitchFamily="18" charset="0"/>
                        </a:rPr>
                        <m:t> </m:t>
                      </m:r>
                      <m:r>
                        <a:rPr lang="en-US" altLang="ko-KR" sz="1200" i="1">
                          <a:highlight>
                            <a:srgbClr val="FFFF00"/>
                          </a:highlight>
                          <a:latin typeface="Cambria Math" panose="02040503050406030204" pitchFamily="18" charset="0"/>
                        </a:rPr>
                        <m:t>𝐾</m:t>
                      </m:r>
                      <m:r>
                        <a:rPr lang="en-US" altLang="ko-KR" sz="1200" b="0" i="1" smtClean="0">
                          <a:highlight>
                            <a:srgbClr val="FFFF00"/>
                          </a:highlight>
                          <a:latin typeface="Cambria Math" panose="02040503050406030204" pitchFamily="18" charset="0"/>
                        </a:rPr>
                        <m:t>2</m:t>
                      </m:r>
                      <m:r>
                        <a:rPr lang="en-US" altLang="ko-KR" sz="1200" i="1">
                          <a:highlight>
                            <a:srgbClr val="FFFF00"/>
                          </a:highlight>
                          <a:latin typeface="Cambria Math" panose="02040503050406030204" pitchFamily="18" charset="0"/>
                        </a:rPr>
                        <m:t>−</m:t>
                      </m:r>
                      <m:r>
                        <a:rPr lang="en-US" altLang="ko-KR" sz="1200" i="1">
                          <a:highlight>
                            <a:srgbClr val="FFFF00"/>
                          </a:highlight>
                          <a:latin typeface="Cambria Math" panose="02040503050406030204" pitchFamily="18" charset="0"/>
                        </a:rPr>
                        <m:t>𝑠𝑐𝑜𝑟𝑒</m:t>
                      </m:r>
                      <m:r>
                        <a:rPr lang="en-US" altLang="ko-KR" sz="1200" i="1">
                          <a:highlight>
                            <a:srgbClr val="FFFF00"/>
                          </a:highlight>
                          <a:latin typeface="Cambria Math" panose="02040503050406030204" pitchFamily="18" charset="0"/>
                        </a:rPr>
                        <m:t>=−18.696+1.501</m:t>
                      </m:r>
                      <m:sSub>
                        <m:sSubPr>
                          <m:ctrlPr>
                            <a:rPr lang="en-US" altLang="ko-KR" sz="1200" i="1">
                              <a:highlight>
                                <a:srgbClr val="FFFF00"/>
                              </a:highlight>
                              <a:latin typeface="Cambria Math" panose="02040503050406030204" pitchFamily="18" charset="0"/>
                            </a:rPr>
                          </m:ctrlPr>
                        </m:sSubPr>
                        <m:e>
                          <m:r>
                            <a:rPr lang="en-US" altLang="ko-KR" sz="1200" i="1">
                              <a:highlight>
                                <a:srgbClr val="FFFF00"/>
                              </a:highlight>
                              <a:latin typeface="Cambria Math" panose="02040503050406030204" pitchFamily="18" charset="0"/>
                            </a:rPr>
                            <m:t>𝑋</m:t>
                          </m:r>
                        </m:e>
                        <m:sub>
                          <m:r>
                            <a:rPr lang="en-US" altLang="ko-KR" sz="1200" i="1">
                              <a:highlight>
                                <a:srgbClr val="FFFF00"/>
                              </a:highlight>
                              <a:latin typeface="Cambria Math" panose="02040503050406030204" pitchFamily="18" charset="0"/>
                            </a:rPr>
                            <m:t>1</m:t>
                          </m:r>
                        </m:sub>
                      </m:sSub>
                      <m:r>
                        <a:rPr lang="en-US" altLang="ko-KR" sz="1200" i="1">
                          <a:highlight>
                            <a:srgbClr val="FFFF00"/>
                          </a:highlight>
                          <a:latin typeface="Cambria Math" panose="02040503050406030204" pitchFamily="18" charset="0"/>
                        </a:rPr>
                        <m:t>+</m:t>
                      </m:r>
                      <m:r>
                        <a:rPr lang="en-US" altLang="ko-KR" sz="1200" b="0" i="1" smtClean="0">
                          <a:highlight>
                            <a:srgbClr val="FFFF00"/>
                          </a:highlight>
                          <a:latin typeface="Cambria Math" panose="02040503050406030204" pitchFamily="18" charset="0"/>
                        </a:rPr>
                        <m:t>2.706</m:t>
                      </m:r>
                      <m:sSub>
                        <m:sSubPr>
                          <m:ctrlPr>
                            <a:rPr lang="en-US" altLang="ko-KR" sz="1200" i="1">
                              <a:highlight>
                                <a:srgbClr val="FFFF00"/>
                              </a:highlight>
                              <a:latin typeface="Cambria Math" panose="02040503050406030204" pitchFamily="18" charset="0"/>
                            </a:rPr>
                          </m:ctrlPr>
                        </m:sSubPr>
                        <m:e>
                          <m:r>
                            <a:rPr lang="en-US" altLang="ko-KR" sz="1200" i="1">
                              <a:highlight>
                                <a:srgbClr val="FFFF00"/>
                              </a:highlight>
                              <a:latin typeface="Cambria Math" panose="02040503050406030204" pitchFamily="18" charset="0"/>
                            </a:rPr>
                            <m:t>𝑋</m:t>
                          </m:r>
                        </m:e>
                        <m:sub>
                          <m:r>
                            <a:rPr lang="en-US" altLang="ko-KR" sz="1200" i="1">
                              <a:highlight>
                                <a:srgbClr val="FFFF00"/>
                              </a:highlight>
                              <a:latin typeface="Cambria Math" panose="02040503050406030204" pitchFamily="18" charset="0"/>
                            </a:rPr>
                            <m:t>2</m:t>
                          </m:r>
                        </m:sub>
                      </m:sSub>
                      <m:r>
                        <a:rPr lang="en-US" altLang="ko-KR" sz="1200" i="1">
                          <a:highlight>
                            <a:srgbClr val="FFFF00"/>
                          </a:highlight>
                          <a:latin typeface="Cambria Math" panose="02040503050406030204" pitchFamily="18" charset="0"/>
                        </a:rPr>
                        <m:t>+1</m:t>
                      </m:r>
                      <m:r>
                        <a:rPr lang="en-US" altLang="ko-KR" sz="1200" b="0" i="1" smtClean="0">
                          <a:highlight>
                            <a:srgbClr val="FFFF00"/>
                          </a:highlight>
                          <a:latin typeface="Cambria Math" panose="02040503050406030204" pitchFamily="18" charset="0"/>
                        </a:rPr>
                        <m:t>9.760</m:t>
                      </m:r>
                      <m:sSub>
                        <m:sSubPr>
                          <m:ctrlPr>
                            <a:rPr lang="en-US" altLang="ko-KR" sz="1200" i="1">
                              <a:highlight>
                                <a:srgbClr val="FFFF00"/>
                              </a:highlight>
                              <a:latin typeface="Cambria Math" panose="02040503050406030204" pitchFamily="18" charset="0"/>
                            </a:rPr>
                          </m:ctrlPr>
                        </m:sSubPr>
                        <m:e>
                          <m:r>
                            <a:rPr lang="en-US" altLang="ko-KR" sz="1200" i="1">
                              <a:highlight>
                                <a:srgbClr val="FFFF00"/>
                              </a:highlight>
                              <a:latin typeface="Cambria Math" panose="02040503050406030204" pitchFamily="18" charset="0"/>
                            </a:rPr>
                            <m:t>𝑋</m:t>
                          </m:r>
                        </m:e>
                        <m:sub>
                          <m:r>
                            <a:rPr lang="en-US" altLang="ko-KR" sz="1200" i="1">
                              <a:highlight>
                                <a:srgbClr val="FFFF00"/>
                              </a:highlight>
                              <a:latin typeface="Cambria Math" panose="02040503050406030204" pitchFamily="18" charset="0"/>
                            </a:rPr>
                            <m:t>3</m:t>
                          </m:r>
                        </m:sub>
                      </m:sSub>
                      <m:r>
                        <a:rPr lang="en-US" altLang="ko-KR" sz="1200" i="1">
                          <a:highlight>
                            <a:srgbClr val="FFFF00"/>
                          </a:highlight>
                          <a:latin typeface="Cambria Math" panose="02040503050406030204" pitchFamily="18" charset="0"/>
                        </a:rPr>
                        <m:t>+1.</m:t>
                      </m:r>
                      <m:r>
                        <a:rPr lang="en-US" altLang="ko-KR" sz="1200" b="0" i="1" smtClean="0">
                          <a:highlight>
                            <a:srgbClr val="FFFF00"/>
                          </a:highlight>
                          <a:latin typeface="Cambria Math" panose="02040503050406030204" pitchFamily="18" charset="0"/>
                        </a:rPr>
                        <m:t>146</m:t>
                      </m:r>
                      <m:sSub>
                        <m:sSubPr>
                          <m:ctrlPr>
                            <a:rPr lang="en-US" altLang="ko-KR" sz="1200" i="1">
                              <a:highlight>
                                <a:srgbClr val="FFFF00"/>
                              </a:highlight>
                              <a:latin typeface="Cambria Math" panose="02040503050406030204" pitchFamily="18" charset="0"/>
                            </a:rPr>
                          </m:ctrlPr>
                        </m:sSubPr>
                        <m:e>
                          <m:sSup>
                            <m:sSupPr>
                              <m:ctrlPr>
                                <a:rPr lang="en-US" altLang="ko-KR" sz="1200" i="1" smtClean="0">
                                  <a:highlight>
                                    <a:srgbClr val="FFFF00"/>
                                  </a:highlight>
                                  <a:latin typeface="Cambria Math" panose="02040503050406030204" pitchFamily="18" charset="0"/>
                                </a:rPr>
                              </m:ctrlPr>
                            </m:sSupPr>
                            <m:e>
                              <m:r>
                                <a:rPr lang="en-US" altLang="ko-KR" sz="1200" b="0" i="1" smtClean="0">
                                  <a:highlight>
                                    <a:srgbClr val="FFFF00"/>
                                  </a:highlight>
                                  <a:latin typeface="Cambria Math" panose="02040503050406030204" pitchFamily="18" charset="0"/>
                                </a:rPr>
                                <m:t>𝑋</m:t>
                              </m:r>
                            </m:e>
                            <m:sup>
                              <m:r>
                                <a:rPr lang="en-US" altLang="ko-KR" sz="1200" b="0" i="1" smtClean="0">
                                  <a:highlight>
                                    <a:srgbClr val="FFFF00"/>
                                  </a:highlight>
                                  <a:latin typeface="Cambria Math" panose="02040503050406030204" pitchFamily="18" charset="0"/>
                                </a:rPr>
                                <m:t>′</m:t>
                              </m:r>
                            </m:sup>
                          </m:sSup>
                        </m:e>
                        <m:sub>
                          <m:r>
                            <a:rPr lang="en-US" altLang="ko-KR" sz="1200" i="1">
                              <a:highlight>
                                <a:srgbClr val="FFFF00"/>
                              </a:highlight>
                              <a:latin typeface="Cambria Math" panose="02040503050406030204" pitchFamily="18" charset="0"/>
                            </a:rPr>
                            <m:t>4</m:t>
                          </m:r>
                        </m:sub>
                      </m:sSub>
                    </m:oMath>
                  </m:oMathPara>
                </a14:m>
                <a:endParaRPr lang="en-US" altLang="ko-KR" sz="1200" i="1" dirty="0">
                  <a:highlight>
                    <a:srgbClr val="FFFF00"/>
                  </a:highlight>
                  <a:latin typeface="+mn-ea"/>
                </a:endParaRPr>
              </a:p>
              <a:p>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1</m:t>
                        </m:r>
                      </m:sub>
                    </m:sSub>
                  </m:oMath>
                </a14:m>
                <a:r>
                  <a:rPr lang="ko-KR" altLang="en-US" sz="1200" dirty="0">
                    <a:latin typeface="+mn-ea"/>
                  </a:rPr>
                  <a:t> </a:t>
                </a:r>
                <a:r>
                  <a:rPr lang="en-US" altLang="ko-KR" sz="1200" dirty="0">
                    <a:latin typeface="+mn-ea"/>
                  </a:rPr>
                  <a:t>: log(</a:t>
                </a:r>
                <a:r>
                  <a:rPr lang="ko-KR" altLang="en-US" sz="1200" dirty="0">
                    <a:latin typeface="+mn-ea"/>
                  </a:rPr>
                  <a:t>총자산</a:t>
                </a:r>
                <a:r>
                  <a:rPr lang="en-US" altLang="ko-KR" sz="1200" dirty="0">
                    <a:latin typeface="+mn-ea"/>
                  </a:rPr>
                  <a:t>)  (</a:t>
                </a:r>
                <a:r>
                  <a:rPr lang="ko-KR" altLang="en-US" sz="1200" dirty="0">
                    <a:latin typeface="+mn-ea"/>
                  </a:rPr>
                  <a:t>백만원 단위 사용</a:t>
                </a:r>
                <a:r>
                  <a:rPr lang="en-US" altLang="ko-KR" sz="1200" dirty="0">
                    <a:latin typeface="+mn-ea"/>
                  </a:rPr>
                  <a:t>)</a:t>
                </a:r>
              </a:p>
              <a:p>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ko-KR" altLang="en-US" sz="1200" dirty="0">
                    <a:latin typeface="+mn-ea"/>
                  </a:rPr>
                  <a:t> </a:t>
                </a:r>
                <a:r>
                  <a:rPr lang="en-US" altLang="ko-KR" sz="1200" dirty="0">
                    <a:latin typeface="+mn-ea"/>
                  </a:rPr>
                  <a:t>: log(</a:t>
                </a:r>
                <a:r>
                  <a:rPr lang="ko-KR" altLang="en-US" sz="1200" dirty="0">
                    <a:latin typeface="+mn-ea"/>
                  </a:rPr>
                  <a:t>매출액</a:t>
                </a:r>
                <a:r>
                  <a:rPr lang="en-US" altLang="ko-KR" sz="1200" dirty="0">
                    <a:latin typeface="+mn-ea"/>
                  </a:rPr>
                  <a:t>/</a:t>
                </a:r>
                <a:r>
                  <a:rPr lang="ko-KR" altLang="en-US" sz="1200" dirty="0">
                    <a:latin typeface="+mn-ea"/>
                  </a:rPr>
                  <a:t>총자산</a:t>
                </a:r>
                <a:r>
                  <a:rPr lang="en-US" altLang="ko-KR" sz="1200" dirty="0">
                    <a:latin typeface="+mn-ea"/>
                  </a:rPr>
                  <a:t>)</a:t>
                </a:r>
              </a:p>
              <a:p>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3</m:t>
                        </m:r>
                      </m:sub>
                    </m:sSub>
                  </m:oMath>
                </a14:m>
                <a:r>
                  <a:rPr lang="ko-KR" altLang="en-US" sz="1200" dirty="0">
                    <a:latin typeface="+mn-ea"/>
                  </a:rPr>
                  <a:t> </a:t>
                </a:r>
                <a:r>
                  <a:rPr lang="en-US" altLang="ko-KR" sz="1200" dirty="0">
                    <a:latin typeface="+mn-ea"/>
                  </a:rPr>
                  <a:t>: </a:t>
                </a:r>
                <a:r>
                  <a:rPr lang="ko-KR" altLang="en-US" sz="1200" dirty="0">
                    <a:latin typeface="+mn-ea"/>
                  </a:rPr>
                  <a:t>이익잉여금</a:t>
                </a:r>
                <a:r>
                  <a:rPr lang="en-US" altLang="ko-KR" sz="1200" dirty="0">
                    <a:latin typeface="+mn-ea"/>
                  </a:rPr>
                  <a:t>/</a:t>
                </a:r>
                <a:r>
                  <a:rPr lang="ko-KR" altLang="en-US" sz="1200" dirty="0">
                    <a:latin typeface="+mn-ea"/>
                  </a:rPr>
                  <a:t>총자산위의</a:t>
                </a:r>
                <a:endParaRPr lang="en-US" altLang="ko-KR" sz="1200" dirty="0">
                  <a:latin typeface="+mn-ea"/>
                </a:endParaRPr>
              </a:p>
              <a:p>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4</m:t>
                        </m:r>
                      </m:sub>
                    </m:sSub>
                  </m:oMath>
                </a14:m>
                <a:r>
                  <a:rPr lang="ko-KR" altLang="en-US" sz="1200" dirty="0">
                    <a:latin typeface="+mn-ea"/>
                  </a:rPr>
                  <a:t> </a:t>
                </a:r>
                <a:r>
                  <a:rPr lang="en-US" altLang="ko-KR" sz="1200" dirty="0">
                    <a:latin typeface="+mn-ea"/>
                  </a:rPr>
                  <a:t>: </a:t>
                </a:r>
                <a:r>
                  <a:rPr lang="ko-KR" altLang="en-US" sz="1200" dirty="0">
                    <a:latin typeface="+mn-ea"/>
                  </a:rPr>
                  <a:t>자기자본 장부가치</a:t>
                </a:r>
                <a:r>
                  <a:rPr lang="en-US" altLang="ko-KR" sz="1200" dirty="0">
                    <a:latin typeface="+mn-ea"/>
                  </a:rPr>
                  <a:t>/</a:t>
                </a:r>
                <a:r>
                  <a:rPr lang="ko-KR" altLang="en-US" sz="1200" dirty="0" err="1">
                    <a:latin typeface="+mn-ea"/>
                  </a:rPr>
                  <a:t>총부채</a:t>
                </a:r>
                <a:endParaRPr lang="en-US" altLang="ko-KR" sz="1200" dirty="0">
                  <a:latin typeface="+mn-ea"/>
                </a:endParaRPr>
              </a:p>
              <a:p>
                <a14:m>
                  <m:oMath xmlns:m="http://schemas.openxmlformats.org/officeDocument/2006/math">
                    <m:sSub>
                      <m:sSubPr>
                        <m:ctrlPr>
                          <a:rPr lang="en-US" altLang="ko-KR" sz="1200" i="1" smtClean="0">
                            <a:latin typeface="Cambria Math" panose="02040503050406030204" pitchFamily="18" charset="0"/>
                          </a:rPr>
                        </m:ctrlPr>
                      </m:sSubPr>
                      <m:e>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𝑋</m:t>
                            </m:r>
                          </m:e>
                          <m:sup>
                            <m:r>
                              <a:rPr lang="en-US" altLang="ko-KR" sz="1200" b="0" i="1" smtClean="0">
                                <a:latin typeface="Cambria Math" panose="02040503050406030204" pitchFamily="18" charset="0"/>
                              </a:rPr>
                              <m:t>′</m:t>
                            </m:r>
                          </m:sup>
                        </m:sSup>
                      </m:e>
                      <m:sub>
                        <m:r>
                          <a:rPr lang="en-US" altLang="ko-KR" sz="1200" i="1">
                            <a:latin typeface="Cambria Math" panose="02040503050406030204" pitchFamily="18" charset="0"/>
                          </a:rPr>
                          <m:t>4</m:t>
                        </m:r>
                      </m:sub>
                    </m:sSub>
                  </m:oMath>
                </a14:m>
                <a:r>
                  <a:rPr lang="ko-KR" altLang="en-US" sz="1200" dirty="0">
                    <a:latin typeface="+mn-ea"/>
                  </a:rPr>
                  <a:t> </a:t>
                </a:r>
                <a:r>
                  <a:rPr lang="en-US" altLang="ko-KR" sz="1200" dirty="0">
                    <a:latin typeface="+mn-ea"/>
                  </a:rPr>
                  <a:t>: </a:t>
                </a:r>
                <a:r>
                  <a:rPr lang="ko-KR" altLang="en-US" sz="1200" dirty="0">
                    <a:latin typeface="+mn-ea"/>
                  </a:rPr>
                  <a:t>자기자본 시장가치</a:t>
                </a:r>
                <a:r>
                  <a:rPr lang="en-US" altLang="ko-KR" sz="1200" dirty="0">
                    <a:latin typeface="+mn-ea"/>
                  </a:rPr>
                  <a:t>/</a:t>
                </a:r>
                <a:r>
                  <a:rPr lang="ko-KR" altLang="en-US" sz="1200" dirty="0" err="1">
                    <a:latin typeface="+mn-ea"/>
                  </a:rPr>
                  <a:t>총부채</a:t>
                </a:r>
                <a:endParaRPr lang="en-US" altLang="ko-KR" sz="1200" dirty="0">
                  <a:latin typeface="+mn-ea"/>
                </a:endParaRPr>
              </a:p>
            </p:txBody>
          </p:sp>
        </mc:Choice>
        <mc:Fallback xmlns="">
          <p:sp>
            <p:nvSpPr>
              <p:cNvPr id="3" name="TextBox 2">
                <a:extLst>
                  <a:ext uri="{FF2B5EF4-FFF2-40B4-BE49-F238E27FC236}">
                    <a16:creationId xmlns:a16="http://schemas.microsoft.com/office/drawing/2014/main" id="{78C80B83-EC8F-4171-A189-961EB10064BF}"/>
                  </a:ext>
                </a:extLst>
              </p:cNvPr>
              <p:cNvSpPr txBox="1">
                <a:spLocks noRot="1" noChangeAspect="1" noMove="1" noResize="1" noEditPoints="1" noAdjustHandles="1" noChangeArrowheads="1" noChangeShapeType="1" noTextEdit="1"/>
              </p:cNvSpPr>
              <p:nvPr/>
            </p:nvSpPr>
            <p:spPr>
              <a:xfrm>
                <a:off x="131784" y="959726"/>
                <a:ext cx="8904712" cy="2677656"/>
              </a:xfrm>
              <a:prstGeom prst="rect">
                <a:avLst/>
              </a:prstGeom>
              <a:blipFill>
                <a:blip r:embed="rId2"/>
                <a:stretch>
                  <a:fillRect l="-68" b="-455"/>
                </a:stretch>
              </a:blipFill>
            </p:spPr>
            <p:txBody>
              <a:bodyPr/>
              <a:lstStyle/>
              <a:p>
                <a:r>
                  <a:rPr lang="ko-KR" altLang="en-US">
                    <a:noFill/>
                  </a:rPr>
                  <a:t> </a:t>
                </a:r>
              </a:p>
            </p:txBody>
          </p:sp>
        </mc:Fallback>
      </mc:AlternateContent>
      <p:pic>
        <p:nvPicPr>
          <p:cNvPr id="9" name="그림 8">
            <a:extLst>
              <a:ext uri="{FF2B5EF4-FFF2-40B4-BE49-F238E27FC236}">
                <a16:creationId xmlns:a16="http://schemas.microsoft.com/office/drawing/2014/main" id="{D18C2C65-E016-4017-AE7B-F6DBEB0E5745}"/>
              </a:ext>
            </a:extLst>
          </p:cNvPr>
          <p:cNvPicPr>
            <a:picLocks noChangeAspect="1"/>
          </p:cNvPicPr>
          <p:nvPr/>
        </p:nvPicPr>
        <p:blipFill>
          <a:blip r:embed="rId3"/>
          <a:stretch>
            <a:fillRect/>
          </a:stretch>
        </p:blipFill>
        <p:spPr>
          <a:xfrm>
            <a:off x="2800792" y="3140861"/>
            <a:ext cx="6163696" cy="2020070"/>
          </a:xfrm>
          <a:prstGeom prst="rect">
            <a:avLst/>
          </a:prstGeom>
        </p:spPr>
      </p:pic>
      <p:sp>
        <p:nvSpPr>
          <p:cNvPr id="10" name="TextBox 9">
            <a:extLst>
              <a:ext uri="{FF2B5EF4-FFF2-40B4-BE49-F238E27FC236}">
                <a16:creationId xmlns:a16="http://schemas.microsoft.com/office/drawing/2014/main" id="{CD38E349-9E2D-495F-999D-F363761122AF}"/>
              </a:ext>
            </a:extLst>
          </p:cNvPr>
          <p:cNvSpPr txBox="1"/>
          <p:nvPr/>
        </p:nvSpPr>
        <p:spPr>
          <a:xfrm>
            <a:off x="349556" y="5517232"/>
            <a:ext cx="8472664" cy="646331"/>
          </a:xfrm>
          <a:prstGeom prst="rect">
            <a:avLst/>
          </a:prstGeom>
          <a:noFill/>
        </p:spPr>
        <p:txBody>
          <a:bodyPr wrap="square" rtlCol="0">
            <a:spAutoFit/>
          </a:bodyPr>
          <a:lstStyle/>
          <a:p>
            <a:r>
              <a:rPr lang="en-US" altLang="ko-KR" sz="1200" dirty="0">
                <a:latin typeface="+mn-ea"/>
              </a:rPr>
              <a:t>K1-score </a:t>
            </a:r>
            <a:r>
              <a:rPr lang="ko-KR" altLang="en-US" sz="1200" dirty="0">
                <a:latin typeface="+mn-ea"/>
              </a:rPr>
              <a:t>모형의 도산예측 정확도는 도산 </a:t>
            </a:r>
            <a:r>
              <a:rPr lang="en-US" altLang="ko-KR" sz="1200" dirty="0">
                <a:latin typeface="+mn-ea"/>
              </a:rPr>
              <a:t>1</a:t>
            </a:r>
            <a:r>
              <a:rPr lang="ko-KR" altLang="en-US" sz="1200" dirty="0">
                <a:latin typeface="+mn-ea"/>
              </a:rPr>
              <a:t>년 전에는 </a:t>
            </a:r>
            <a:r>
              <a:rPr lang="en-US" altLang="ko-KR" sz="1200" dirty="0">
                <a:latin typeface="+mn-ea"/>
              </a:rPr>
              <a:t>97.1%, 2</a:t>
            </a:r>
            <a:r>
              <a:rPr lang="ko-KR" altLang="en-US" sz="1200" dirty="0">
                <a:latin typeface="+mn-ea"/>
              </a:rPr>
              <a:t>년 전에는 </a:t>
            </a:r>
            <a:r>
              <a:rPr lang="en-US" altLang="ko-KR" sz="1200" dirty="0">
                <a:latin typeface="+mn-ea"/>
              </a:rPr>
              <a:t>88.2%</a:t>
            </a:r>
            <a:r>
              <a:rPr lang="ko-KR" altLang="en-US" sz="1200" dirty="0">
                <a:latin typeface="+mn-ea"/>
              </a:rPr>
              <a:t>로 나타내고 있으며 </a:t>
            </a:r>
            <a:endParaRPr lang="en-US" altLang="ko-KR" sz="1200" dirty="0">
              <a:latin typeface="+mn-ea"/>
            </a:endParaRPr>
          </a:p>
          <a:p>
            <a:r>
              <a:rPr lang="en-US" altLang="ko-KR" sz="1200" dirty="0">
                <a:latin typeface="+mn-ea"/>
              </a:rPr>
              <a:t>5</a:t>
            </a:r>
            <a:r>
              <a:rPr lang="ko-KR" altLang="en-US" sz="1200" dirty="0">
                <a:latin typeface="+mn-ea"/>
              </a:rPr>
              <a:t>년 전으로 돌아가면 </a:t>
            </a:r>
            <a:r>
              <a:rPr lang="en-US" altLang="ko-KR" sz="1200" dirty="0">
                <a:latin typeface="+mn-ea"/>
              </a:rPr>
              <a:t>68.8%</a:t>
            </a:r>
            <a:r>
              <a:rPr lang="ko-KR" altLang="en-US" sz="1200" dirty="0">
                <a:latin typeface="+mn-ea"/>
              </a:rPr>
              <a:t>로</a:t>
            </a:r>
            <a:r>
              <a:rPr lang="en-US" altLang="ko-KR" sz="1200" dirty="0">
                <a:latin typeface="+mn-ea"/>
              </a:rPr>
              <a:t> </a:t>
            </a:r>
            <a:r>
              <a:rPr lang="ko-KR" altLang="en-US" sz="1200" dirty="0">
                <a:latin typeface="+mn-ea"/>
              </a:rPr>
              <a:t>떨어진다</a:t>
            </a:r>
            <a:r>
              <a:rPr lang="en-US" altLang="ko-KR" sz="1200" dirty="0">
                <a:latin typeface="+mn-ea"/>
              </a:rPr>
              <a:t>. </a:t>
            </a:r>
          </a:p>
          <a:p>
            <a:r>
              <a:rPr lang="en-US" altLang="ko-KR" sz="1200" dirty="0">
                <a:latin typeface="+mn-ea"/>
              </a:rPr>
              <a:t>K2-score </a:t>
            </a:r>
            <a:r>
              <a:rPr lang="ko-KR" altLang="en-US" sz="1200" dirty="0">
                <a:latin typeface="+mn-ea"/>
              </a:rPr>
              <a:t>모형의 경우에는 도산 </a:t>
            </a:r>
            <a:r>
              <a:rPr lang="en-US" altLang="ko-KR" sz="1200" dirty="0">
                <a:latin typeface="+mn-ea"/>
              </a:rPr>
              <a:t>1</a:t>
            </a:r>
            <a:r>
              <a:rPr lang="ko-KR" altLang="en-US" sz="1200" dirty="0">
                <a:latin typeface="+mn-ea"/>
              </a:rPr>
              <a:t>년 전에 </a:t>
            </a:r>
            <a:r>
              <a:rPr lang="en-US" altLang="ko-KR" sz="1200" dirty="0">
                <a:latin typeface="+mn-ea"/>
              </a:rPr>
              <a:t>96.6%, 2</a:t>
            </a:r>
            <a:r>
              <a:rPr lang="ko-KR" altLang="en-US" sz="1200" dirty="0">
                <a:latin typeface="+mn-ea"/>
              </a:rPr>
              <a:t>년 전에는 </a:t>
            </a:r>
            <a:r>
              <a:rPr lang="en-US" altLang="ko-KR" sz="1200" dirty="0">
                <a:latin typeface="+mn-ea"/>
              </a:rPr>
              <a:t>85.2%,</a:t>
            </a:r>
            <a:r>
              <a:rPr lang="ko-KR" altLang="en-US" sz="1200" dirty="0">
                <a:latin typeface="+mn-ea"/>
              </a:rPr>
              <a:t>그리고 </a:t>
            </a:r>
            <a:r>
              <a:rPr lang="en-US" altLang="ko-KR" sz="1200" dirty="0">
                <a:latin typeface="+mn-ea"/>
              </a:rPr>
              <a:t>5</a:t>
            </a:r>
            <a:r>
              <a:rPr lang="ko-KR" altLang="en-US" sz="1200" dirty="0">
                <a:latin typeface="+mn-ea"/>
              </a:rPr>
              <a:t>년 전에는 </a:t>
            </a:r>
            <a:r>
              <a:rPr lang="en-US" altLang="ko-KR" sz="1200" dirty="0">
                <a:latin typeface="+mn-ea"/>
              </a:rPr>
              <a:t>75.0%</a:t>
            </a:r>
            <a:r>
              <a:rPr lang="ko-KR" altLang="en-US" sz="1200" dirty="0">
                <a:latin typeface="+mn-ea"/>
              </a:rPr>
              <a:t>로</a:t>
            </a:r>
            <a:r>
              <a:rPr lang="en-US" altLang="ko-KR" sz="1200" dirty="0">
                <a:latin typeface="+mn-ea"/>
              </a:rPr>
              <a:t> </a:t>
            </a:r>
            <a:r>
              <a:rPr lang="ko-KR" altLang="en-US" sz="1200" dirty="0">
                <a:latin typeface="+mn-ea"/>
              </a:rPr>
              <a:t>나타나고 있다</a:t>
            </a:r>
            <a:r>
              <a:rPr lang="en-US" altLang="ko-KR" sz="1200" dirty="0">
                <a:latin typeface="+mn-ea"/>
              </a:rPr>
              <a:t>.</a:t>
            </a:r>
          </a:p>
        </p:txBody>
      </p:sp>
      <p:sp>
        <p:nvSpPr>
          <p:cNvPr id="6" name="TextBox 5">
            <a:extLst>
              <a:ext uri="{FF2B5EF4-FFF2-40B4-BE49-F238E27FC236}">
                <a16:creationId xmlns:a16="http://schemas.microsoft.com/office/drawing/2014/main" id="{147E54EE-B24A-4CC7-906F-F9D0F3675532}"/>
              </a:ext>
            </a:extLst>
          </p:cNvPr>
          <p:cNvSpPr txBox="1"/>
          <p:nvPr/>
        </p:nvSpPr>
        <p:spPr>
          <a:xfrm>
            <a:off x="2699792" y="3153157"/>
            <a:ext cx="5040560" cy="2088232"/>
          </a:xfrm>
          <a:prstGeom prst="rect">
            <a:avLst/>
          </a:prstGeom>
          <a:noFill/>
          <a:ln w="38100">
            <a:solidFill>
              <a:srgbClr val="FF0000"/>
            </a:solidFill>
          </a:ln>
        </p:spPr>
        <p:txBody>
          <a:bodyPr wrap="square" rtlCol="0">
            <a:spAutoFit/>
          </a:bodyPr>
          <a:lstStyle/>
          <a:p>
            <a:endParaRPr lang="ko-KR" altLang="en-US" dirty="0"/>
          </a:p>
        </p:txBody>
      </p:sp>
    </p:spTree>
    <p:extLst>
      <p:ext uri="{BB962C8B-B14F-4D97-AF65-F5344CB8AC3E}">
        <p14:creationId xmlns:p14="http://schemas.microsoft.com/office/powerpoint/2010/main" val="1440081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B3B2EF14-F140-49F3-876F-35F3B900A9F2}"/>
              </a:ext>
            </a:extLst>
          </p:cNvPr>
          <p:cNvPicPr>
            <a:picLocks noChangeAspect="1"/>
          </p:cNvPicPr>
          <p:nvPr/>
        </p:nvPicPr>
        <p:blipFill>
          <a:blip r:embed="rId2"/>
          <a:stretch>
            <a:fillRect/>
          </a:stretch>
        </p:blipFill>
        <p:spPr>
          <a:xfrm>
            <a:off x="876353" y="2492896"/>
            <a:ext cx="7440063" cy="3439005"/>
          </a:xfrm>
          <a:prstGeom prst="rect">
            <a:avLst/>
          </a:prstGeom>
        </p:spPr>
      </p:pic>
      <p:sp>
        <p:nvSpPr>
          <p:cNvPr id="3" name="직사각형 2">
            <a:extLst>
              <a:ext uri="{FF2B5EF4-FFF2-40B4-BE49-F238E27FC236}">
                <a16:creationId xmlns:a16="http://schemas.microsoft.com/office/drawing/2014/main" id="{3168D4BC-4002-4B3A-BCC1-A081259F0B61}"/>
              </a:ext>
            </a:extLst>
          </p:cNvPr>
          <p:cNvSpPr/>
          <p:nvPr/>
        </p:nvSpPr>
        <p:spPr>
          <a:xfrm>
            <a:off x="776288" y="1744488"/>
            <a:ext cx="7776864" cy="523220"/>
          </a:xfrm>
          <a:prstGeom prst="rect">
            <a:avLst/>
          </a:prstGeom>
        </p:spPr>
        <p:txBody>
          <a:bodyPr wrap="square">
            <a:spAutoFit/>
          </a:bodyPr>
          <a:lstStyle/>
          <a:p>
            <a:r>
              <a:rPr lang="ko-KR" altLang="en-US" sz="1400" dirty="0">
                <a:highlight>
                  <a:srgbClr val="FFFF00"/>
                </a:highlight>
              </a:rPr>
              <a:t>지수의 상승 국면에서는 </a:t>
            </a:r>
            <a:r>
              <a:rPr lang="ko-KR" altLang="en-US" sz="1400" dirty="0"/>
              <a:t>리스 </a:t>
            </a:r>
            <a:r>
              <a:rPr lang="ko-KR" altLang="en-US" sz="1400" dirty="0" err="1"/>
              <a:t>크가</a:t>
            </a:r>
            <a:r>
              <a:rPr lang="ko-KR" altLang="en-US" sz="1400" dirty="0"/>
              <a:t> 상대적으로 크게 측정되는 주식들의 수익률이 높게 나타나는 성향이 있다는 점을 이용해 투자 대상을 물색해 보는 것도 일견 타당해 보인다</a:t>
            </a:r>
          </a:p>
        </p:txBody>
      </p:sp>
      <p:sp>
        <p:nvSpPr>
          <p:cNvPr id="6" name="직사각형 5">
            <a:extLst>
              <a:ext uri="{FF2B5EF4-FFF2-40B4-BE49-F238E27FC236}">
                <a16:creationId xmlns:a16="http://schemas.microsoft.com/office/drawing/2014/main" id="{7D153E4F-F1B5-4845-8D93-E22B6D5F59A9}"/>
              </a:ext>
            </a:extLst>
          </p:cNvPr>
          <p:cNvSpPr/>
          <p:nvPr/>
        </p:nvSpPr>
        <p:spPr>
          <a:xfrm>
            <a:off x="776288" y="1153858"/>
            <a:ext cx="6820048" cy="523220"/>
          </a:xfrm>
          <a:prstGeom prst="rect">
            <a:avLst/>
          </a:prstGeom>
        </p:spPr>
        <p:txBody>
          <a:bodyPr wrap="square">
            <a:spAutoFit/>
          </a:bodyPr>
          <a:lstStyle/>
          <a:p>
            <a:r>
              <a:rPr lang="ko-KR" altLang="en-US" sz="1400" dirty="0">
                <a:highlight>
                  <a:srgbClr val="FFFF66"/>
                </a:highlight>
              </a:rPr>
              <a:t>주식시장 상승 구간에서 </a:t>
            </a:r>
            <a:r>
              <a:rPr lang="en-US" altLang="ko-KR" sz="1400" dirty="0">
                <a:highlight>
                  <a:srgbClr val="FFFF66"/>
                </a:highlight>
              </a:rPr>
              <a:t>Z-</a:t>
            </a:r>
            <a:r>
              <a:rPr lang="ko-KR" altLang="en-US" sz="1400" dirty="0">
                <a:highlight>
                  <a:srgbClr val="FFFF66"/>
                </a:highlight>
              </a:rPr>
              <a:t>스코어가 낮은 고위험 그룹에서 수익률 이 높게 </a:t>
            </a:r>
            <a:r>
              <a:rPr lang="ko-KR" altLang="en-US" sz="1400" dirty="0"/>
              <a:t>나타나는 마찬가지의 현상이 나타났음을 알 수 있었다</a:t>
            </a:r>
          </a:p>
        </p:txBody>
      </p:sp>
      <p:sp>
        <p:nvSpPr>
          <p:cNvPr id="8" name="직사각형 7">
            <a:extLst>
              <a:ext uri="{FF2B5EF4-FFF2-40B4-BE49-F238E27FC236}">
                <a16:creationId xmlns:a16="http://schemas.microsoft.com/office/drawing/2014/main" id="{8D488E93-AFAE-434B-975A-F60935A13C34}"/>
              </a:ext>
            </a:extLst>
          </p:cNvPr>
          <p:cNvSpPr/>
          <p:nvPr/>
        </p:nvSpPr>
        <p:spPr>
          <a:xfrm>
            <a:off x="467544" y="325650"/>
            <a:ext cx="4752528" cy="369332"/>
          </a:xfrm>
          <a:prstGeom prst="rect">
            <a:avLst/>
          </a:prstGeom>
        </p:spPr>
        <p:txBody>
          <a:bodyPr wrap="square">
            <a:spAutoFit/>
          </a:bodyPr>
          <a:lstStyle/>
          <a:p>
            <a:r>
              <a:rPr lang="en-US" altLang="ko-KR" dirty="0"/>
              <a:t>KOSPI 200</a:t>
            </a:r>
            <a:r>
              <a:rPr lang="ko-KR" altLang="en-US" dirty="0"/>
              <a:t>종목 </a:t>
            </a:r>
            <a:r>
              <a:rPr lang="en-US" altLang="ko-KR" dirty="0"/>
              <a:t>Z-</a:t>
            </a:r>
            <a:r>
              <a:rPr lang="ko-KR" altLang="en-US" dirty="0"/>
              <a:t>스코어 산정 투자 아이디어</a:t>
            </a:r>
          </a:p>
        </p:txBody>
      </p:sp>
    </p:spTree>
    <p:extLst>
      <p:ext uri="{BB962C8B-B14F-4D97-AF65-F5344CB8AC3E}">
        <p14:creationId xmlns:p14="http://schemas.microsoft.com/office/powerpoint/2010/main" val="225399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344275EE-D2E1-461C-B23E-7DCE19976503}"/>
              </a:ext>
            </a:extLst>
          </p:cNvPr>
          <p:cNvPicPr>
            <a:picLocks noChangeAspect="1"/>
          </p:cNvPicPr>
          <p:nvPr/>
        </p:nvPicPr>
        <p:blipFill>
          <a:blip r:embed="rId2"/>
          <a:stretch>
            <a:fillRect/>
          </a:stretch>
        </p:blipFill>
        <p:spPr>
          <a:xfrm>
            <a:off x="467544" y="1124744"/>
            <a:ext cx="7488831" cy="4096322"/>
          </a:xfrm>
          <a:prstGeom prst="rect">
            <a:avLst/>
          </a:prstGeom>
        </p:spPr>
      </p:pic>
      <p:sp>
        <p:nvSpPr>
          <p:cNvPr id="6" name="직사각형 5">
            <a:extLst>
              <a:ext uri="{FF2B5EF4-FFF2-40B4-BE49-F238E27FC236}">
                <a16:creationId xmlns:a16="http://schemas.microsoft.com/office/drawing/2014/main" id="{1A11E958-42D5-4DF9-B0CD-795436ADEEE3}"/>
              </a:ext>
            </a:extLst>
          </p:cNvPr>
          <p:cNvSpPr/>
          <p:nvPr/>
        </p:nvSpPr>
        <p:spPr>
          <a:xfrm>
            <a:off x="467544" y="325650"/>
            <a:ext cx="4752528" cy="369332"/>
          </a:xfrm>
          <a:prstGeom prst="rect">
            <a:avLst/>
          </a:prstGeom>
        </p:spPr>
        <p:txBody>
          <a:bodyPr wrap="square">
            <a:spAutoFit/>
          </a:bodyPr>
          <a:lstStyle/>
          <a:p>
            <a:r>
              <a:rPr lang="en-US" altLang="ko-KR" dirty="0"/>
              <a:t>KOSPI 200</a:t>
            </a:r>
            <a:r>
              <a:rPr lang="ko-KR" altLang="en-US" dirty="0"/>
              <a:t>종목 </a:t>
            </a:r>
            <a:r>
              <a:rPr lang="en-US" altLang="ko-KR" dirty="0"/>
              <a:t>Z-</a:t>
            </a:r>
            <a:r>
              <a:rPr lang="ko-KR" altLang="en-US" dirty="0"/>
              <a:t>스코어 산정 투자 아이디어</a:t>
            </a:r>
          </a:p>
        </p:txBody>
      </p:sp>
    </p:spTree>
    <p:extLst>
      <p:ext uri="{BB962C8B-B14F-4D97-AF65-F5344CB8AC3E}">
        <p14:creationId xmlns:p14="http://schemas.microsoft.com/office/powerpoint/2010/main" val="1542544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1A655D6F-1856-464C-BB16-8F1A7F5636D8}"/>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Ohlson(1980)</a:t>
            </a:r>
            <a:endParaRPr lang="ko-KR" altLang="en-US" sz="1200" kern="0" dirty="0">
              <a:solidFill>
                <a:srgbClr val="000000"/>
              </a:solidFill>
              <a:latin typeface="+mn-ea"/>
            </a:endParaRPr>
          </a:p>
        </p:txBody>
      </p:sp>
      <p:sp>
        <p:nvSpPr>
          <p:cNvPr id="12" name="TextBox 11">
            <a:extLst>
              <a:ext uri="{FF2B5EF4-FFF2-40B4-BE49-F238E27FC236}">
                <a16:creationId xmlns:a16="http://schemas.microsoft.com/office/drawing/2014/main" id="{B0D86767-2571-4F50-98BB-BCA19BA45BAE}"/>
              </a:ext>
            </a:extLst>
          </p:cNvPr>
          <p:cNvSpPr txBox="1"/>
          <p:nvPr/>
        </p:nvSpPr>
        <p:spPr>
          <a:xfrm>
            <a:off x="239017" y="1726928"/>
            <a:ext cx="8659743" cy="1938992"/>
          </a:xfrm>
          <a:prstGeom prst="rect">
            <a:avLst/>
          </a:prstGeom>
          <a:noFill/>
        </p:spPr>
        <p:txBody>
          <a:bodyPr wrap="none" rtlCol="0">
            <a:spAutoFit/>
          </a:bodyPr>
          <a:lstStyle/>
          <a:p>
            <a:r>
              <a:rPr lang="ko-KR" altLang="en-US" sz="1200" dirty="0">
                <a:latin typeface="+mn-ea"/>
              </a:rPr>
              <a:t>기업</a:t>
            </a:r>
            <a:r>
              <a:rPr lang="en-US" altLang="ko-KR" sz="1200" dirty="0">
                <a:latin typeface="+mn-ea"/>
              </a:rPr>
              <a:t> </a:t>
            </a:r>
            <a:r>
              <a:rPr lang="ko-KR" altLang="en-US" sz="1200" dirty="0">
                <a:latin typeface="+mn-ea"/>
              </a:rPr>
              <a:t>부도위험 연구</a:t>
            </a:r>
            <a:endParaRPr lang="en-US" altLang="ko-KR" sz="1200" dirty="0">
              <a:latin typeface="+mn-ea"/>
            </a:endParaRPr>
          </a:p>
          <a:p>
            <a:r>
              <a:rPr lang="ko-KR" altLang="en-US" sz="1200" dirty="0">
                <a:highlight>
                  <a:srgbClr val="FFFF00"/>
                </a:highlight>
                <a:latin typeface="+mn-ea"/>
              </a:rPr>
              <a:t>최최초로 </a:t>
            </a:r>
            <a:r>
              <a:rPr lang="ko-KR" altLang="en-US" sz="1200" dirty="0" err="1">
                <a:highlight>
                  <a:srgbClr val="FFFF00"/>
                </a:highlight>
                <a:latin typeface="+mn-ea"/>
              </a:rPr>
              <a:t>로짓</a:t>
            </a:r>
            <a:r>
              <a:rPr lang="en-US" altLang="ko-KR" sz="1200" dirty="0">
                <a:highlight>
                  <a:srgbClr val="FFFF00"/>
                </a:highlight>
                <a:latin typeface="+mn-ea"/>
              </a:rPr>
              <a:t>(logit)</a:t>
            </a:r>
            <a:r>
              <a:rPr lang="ko-KR" altLang="en-US" sz="1200" dirty="0">
                <a:highlight>
                  <a:srgbClr val="FFFF00"/>
                </a:highlight>
                <a:latin typeface="+mn-ea"/>
              </a:rPr>
              <a:t>회귀분석과 </a:t>
            </a:r>
            <a:r>
              <a:rPr lang="ko-KR" altLang="en-US" sz="1200" dirty="0" err="1">
                <a:highlight>
                  <a:srgbClr val="FFFF00"/>
                </a:highlight>
                <a:latin typeface="+mn-ea"/>
              </a:rPr>
              <a:t>프로빗</a:t>
            </a:r>
            <a:r>
              <a:rPr lang="en-US" altLang="ko-KR" sz="1200" dirty="0">
                <a:highlight>
                  <a:srgbClr val="FFFF00"/>
                </a:highlight>
                <a:latin typeface="+mn-ea"/>
              </a:rPr>
              <a:t>(</a:t>
            </a:r>
            <a:r>
              <a:rPr lang="en-US" altLang="ko-KR" sz="1200" dirty="0" err="1">
                <a:highlight>
                  <a:srgbClr val="FFFF00"/>
                </a:highlight>
                <a:latin typeface="+mn-ea"/>
              </a:rPr>
              <a:t>probit</a:t>
            </a:r>
            <a:r>
              <a:rPr lang="en-US" altLang="ko-KR" sz="1200" dirty="0">
                <a:highlight>
                  <a:srgbClr val="FFFF00"/>
                </a:highlight>
                <a:latin typeface="+mn-ea"/>
              </a:rPr>
              <a:t>)</a:t>
            </a:r>
            <a:r>
              <a:rPr lang="ko-KR" altLang="en-US" sz="1200" dirty="0">
                <a:highlight>
                  <a:srgbClr val="FFFF00"/>
                </a:highlight>
                <a:latin typeface="+mn-ea"/>
              </a:rPr>
              <a:t>회귀분석을 </a:t>
            </a:r>
            <a:r>
              <a:rPr lang="ko-KR" altLang="en-US" sz="1200" dirty="0">
                <a:latin typeface="+mn-ea"/>
              </a:rPr>
              <a:t>이용하여 분석</a:t>
            </a:r>
            <a:endParaRPr lang="en-US" altLang="ko-KR" sz="1200" dirty="0">
              <a:latin typeface="+mn-ea"/>
            </a:endParaRPr>
          </a:p>
          <a:p>
            <a:endParaRPr lang="en-US" altLang="ko-KR" sz="1200" dirty="0">
              <a:latin typeface="+mn-ea"/>
            </a:endParaRPr>
          </a:p>
          <a:p>
            <a:r>
              <a:rPr lang="en-US" altLang="ko-KR" sz="1200" dirty="0">
                <a:latin typeface="+mn-ea"/>
              </a:rPr>
              <a:t>Ohlson(1980)</a:t>
            </a:r>
            <a:r>
              <a:rPr lang="ko-KR" altLang="en-US" sz="1200" dirty="0">
                <a:latin typeface="+mn-ea"/>
              </a:rPr>
              <a:t>은 판별분석을 이용한 </a:t>
            </a:r>
            <a:r>
              <a:rPr lang="en-US" altLang="ko-KR" sz="1200" dirty="0">
                <a:latin typeface="+mn-ea"/>
              </a:rPr>
              <a:t>Z-</a:t>
            </a:r>
            <a:r>
              <a:rPr lang="ko-KR" altLang="en-US" sz="1200" dirty="0">
                <a:latin typeface="+mn-ea"/>
              </a:rPr>
              <a:t>점수모형의 문제점을 제기하고 이를 해결하기 위해 </a:t>
            </a:r>
            <a:r>
              <a:rPr lang="ko-KR" altLang="en-US" sz="1200" dirty="0" err="1">
                <a:latin typeface="+mn-ea"/>
              </a:rPr>
              <a:t>로짓분석</a:t>
            </a:r>
            <a:r>
              <a:rPr lang="en-US" altLang="ko-KR" sz="1200" dirty="0">
                <a:latin typeface="+mn-ea"/>
              </a:rPr>
              <a:t>(logit analysis)</a:t>
            </a:r>
            <a:r>
              <a:rPr lang="ko-KR" altLang="en-US" sz="1200" dirty="0">
                <a:latin typeface="+mn-ea"/>
              </a:rPr>
              <a:t>을 이용한</a:t>
            </a:r>
            <a:endParaRPr lang="en-US" altLang="ko-KR" sz="1200" dirty="0">
              <a:latin typeface="+mn-ea"/>
            </a:endParaRPr>
          </a:p>
          <a:p>
            <a:r>
              <a:rPr lang="en-US" altLang="ko-KR" sz="1200" dirty="0">
                <a:latin typeface="+mn-ea"/>
              </a:rPr>
              <a:t>O-</a:t>
            </a:r>
            <a:r>
              <a:rPr lang="ko-KR" altLang="en-US" sz="1200" dirty="0">
                <a:latin typeface="+mn-ea"/>
              </a:rPr>
              <a:t>점수모형을 제시</a:t>
            </a:r>
            <a:endParaRPr lang="en-US" altLang="ko-KR" sz="1200" dirty="0">
              <a:latin typeface="+mn-ea"/>
            </a:endParaRPr>
          </a:p>
          <a:p>
            <a:endParaRPr lang="en-US" altLang="ko-KR" sz="1200" dirty="0">
              <a:latin typeface="+mn-ea"/>
            </a:endParaRPr>
          </a:p>
          <a:p>
            <a:r>
              <a:rPr lang="en-US" altLang="ko-KR" sz="1200" dirty="0">
                <a:latin typeface="+mn-ea"/>
              </a:rPr>
              <a:t>Ohlson</a:t>
            </a:r>
            <a:r>
              <a:rPr lang="ko-KR" altLang="en-US" sz="1200" dirty="0">
                <a:latin typeface="+mn-ea"/>
              </a:rPr>
              <a:t>의 연구</a:t>
            </a:r>
            <a:r>
              <a:rPr lang="en-US" altLang="ko-KR" sz="1200" dirty="0">
                <a:latin typeface="+mn-ea"/>
              </a:rPr>
              <a:t>(1980)</a:t>
            </a:r>
            <a:r>
              <a:rPr lang="ko-KR" altLang="en-US" sz="1200" dirty="0">
                <a:latin typeface="+mn-ea"/>
              </a:rPr>
              <a:t>에서는 </a:t>
            </a:r>
            <a:r>
              <a:rPr lang="ko-KR" altLang="en-US" sz="1200" dirty="0" err="1">
                <a:latin typeface="+mn-ea"/>
              </a:rPr>
              <a:t>쌍대표본방식이</a:t>
            </a:r>
            <a:r>
              <a:rPr lang="ko-KR" altLang="en-US" sz="1200" dirty="0">
                <a:latin typeface="+mn-ea"/>
              </a:rPr>
              <a:t> 아닌 </a:t>
            </a:r>
            <a:r>
              <a:rPr lang="en-US" altLang="ko-KR" sz="1200" dirty="0">
                <a:latin typeface="+mn-ea"/>
              </a:rPr>
              <a:t>1970</a:t>
            </a:r>
            <a:r>
              <a:rPr lang="ko-KR" altLang="en-US" sz="1200" dirty="0">
                <a:latin typeface="+mn-ea"/>
              </a:rPr>
              <a:t>년부터 </a:t>
            </a:r>
            <a:r>
              <a:rPr lang="en-US" altLang="ko-KR" sz="1200" dirty="0">
                <a:latin typeface="+mn-ea"/>
              </a:rPr>
              <a:t>1976</a:t>
            </a:r>
            <a:r>
              <a:rPr lang="ko-KR" altLang="en-US" sz="1200" dirty="0">
                <a:latin typeface="+mn-ea"/>
              </a:rPr>
              <a:t>년 사이에 도산한 </a:t>
            </a:r>
            <a:r>
              <a:rPr lang="en-US" altLang="ko-KR" sz="1200" dirty="0">
                <a:latin typeface="+mn-ea"/>
              </a:rPr>
              <a:t>105</a:t>
            </a:r>
            <a:r>
              <a:rPr lang="ko-KR" altLang="en-US" sz="1200" dirty="0">
                <a:latin typeface="+mn-ea"/>
              </a:rPr>
              <a:t>개 기업을 부실기업표본으로</a:t>
            </a:r>
            <a:endParaRPr lang="en-US" altLang="ko-KR" sz="1200" dirty="0">
              <a:latin typeface="+mn-ea"/>
            </a:endParaRPr>
          </a:p>
          <a:p>
            <a:r>
              <a:rPr lang="ko-KR" altLang="en-US" sz="1200" dirty="0">
                <a:latin typeface="+mn-ea"/>
              </a:rPr>
              <a:t>건전기업표본으로는 </a:t>
            </a:r>
            <a:r>
              <a:rPr lang="en-US" altLang="ko-KR" sz="1200" dirty="0">
                <a:latin typeface="+mn-ea"/>
              </a:rPr>
              <a:t>2058</a:t>
            </a:r>
            <a:r>
              <a:rPr lang="ko-KR" altLang="en-US" sz="1200" dirty="0">
                <a:latin typeface="+mn-ea"/>
              </a:rPr>
              <a:t>개를 선정하였다</a:t>
            </a:r>
            <a:r>
              <a:rPr lang="en-US" altLang="ko-KR" sz="1200" dirty="0">
                <a:latin typeface="+mn-ea"/>
              </a:rPr>
              <a:t>. </a:t>
            </a:r>
            <a:r>
              <a:rPr lang="ko-KR" altLang="en-US" sz="1200" dirty="0">
                <a:highlight>
                  <a:srgbClr val="FFFF00"/>
                </a:highlight>
                <a:latin typeface="+mn-ea"/>
              </a:rPr>
              <a:t>독립변수는 </a:t>
            </a:r>
            <a:r>
              <a:rPr lang="en-US" altLang="ko-KR" sz="1200" dirty="0">
                <a:highlight>
                  <a:srgbClr val="FFFF00"/>
                </a:highlight>
                <a:latin typeface="+mn-ea"/>
              </a:rPr>
              <a:t>9</a:t>
            </a:r>
            <a:r>
              <a:rPr lang="ko-KR" altLang="en-US" sz="1200" dirty="0">
                <a:highlight>
                  <a:srgbClr val="FFFF00"/>
                </a:highlight>
                <a:latin typeface="+mn-ea"/>
              </a:rPr>
              <a:t>개를 임의로 선택하였는데 </a:t>
            </a:r>
            <a:r>
              <a:rPr lang="ko-KR" altLang="en-US" sz="1200" dirty="0">
                <a:latin typeface="+mn-ea"/>
              </a:rPr>
              <a:t>이들 변수는 다음과 같다</a:t>
            </a:r>
            <a:r>
              <a:rPr lang="en-US" altLang="ko-KR" sz="1200" dirty="0">
                <a:latin typeface="+mn-ea"/>
              </a:rPr>
              <a:t>.</a:t>
            </a:r>
          </a:p>
          <a:p>
            <a:endParaRPr lang="en-US" altLang="ko-KR" sz="1200" dirty="0">
              <a:latin typeface="+mn-ea"/>
            </a:endParaRPr>
          </a:p>
          <a:p>
            <a:r>
              <a:rPr lang="en-US" altLang="ko-KR" sz="1200" dirty="0">
                <a:latin typeface="+mn-ea"/>
              </a:rPr>
              <a:t>2</a:t>
            </a:r>
            <a:r>
              <a:rPr lang="ko-KR" altLang="en-US" sz="1200" dirty="0">
                <a:latin typeface="+mn-ea"/>
              </a:rPr>
              <a:t>진 모형</a:t>
            </a:r>
            <a:r>
              <a:rPr lang="en-US" altLang="ko-KR" sz="1200" dirty="0">
                <a:latin typeface="+mn-ea"/>
              </a:rPr>
              <a:t>(binary model)</a:t>
            </a:r>
            <a:r>
              <a:rPr lang="ko-KR" altLang="en-US" sz="1200" dirty="0">
                <a:latin typeface="+mn-ea"/>
              </a:rPr>
              <a:t>을 활용하면 다음 </a:t>
            </a:r>
            <a:r>
              <a:rPr lang="en-US" altLang="ko-KR" sz="1200" dirty="0">
                <a:latin typeface="+mn-ea"/>
              </a:rPr>
              <a:t>1</a:t>
            </a:r>
            <a:r>
              <a:rPr lang="ko-KR" altLang="en-US" sz="1200" dirty="0">
                <a:latin typeface="+mn-ea"/>
              </a:rPr>
              <a:t>기간 동안 기업의 부도확률 계산</a:t>
            </a:r>
          </a:p>
        </p:txBody>
      </p:sp>
      <p:pic>
        <p:nvPicPr>
          <p:cNvPr id="6" name="그림 5">
            <a:extLst>
              <a:ext uri="{FF2B5EF4-FFF2-40B4-BE49-F238E27FC236}">
                <a16:creationId xmlns:a16="http://schemas.microsoft.com/office/drawing/2014/main" id="{0029BDC9-0437-4EE5-8CEB-6722CF936E22}"/>
              </a:ext>
            </a:extLst>
          </p:cNvPr>
          <p:cNvPicPr>
            <a:picLocks noChangeAspect="1"/>
          </p:cNvPicPr>
          <p:nvPr/>
        </p:nvPicPr>
        <p:blipFill>
          <a:blip r:embed="rId2"/>
          <a:stretch>
            <a:fillRect/>
          </a:stretch>
        </p:blipFill>
        <p:spPr>
          <a:xfrm>
            <a:off x="285356" y="3284876"/>
            <a:ext cx="5140849" cy="1800200"/>
          </a:xfrm>
          <a:prstGeom prst="rect">
            <a:avLst/>
          </a:prstGeom>
        </p:spPr>
      </p:pic>
      <p:sp>
        <p:nvSpPr>
          <p:cNvPr id="8" name="TextBox 7">
            <a:extLst>
              <a:ext uri="{FF2B5EF4-FFF2-40B4-BE49-F238E27FC236}">
                <a16:creationId xmlns:a16="http://schemas.microsoft.com/office/drawing/2014/main" id="{76810B2D-309C-4805-9194-03D4CC0951D6}"/>
              </a:ext>
            </a:extLst>
          </p:cNvPr>
          <p:cNvSpPr txBox="1"/>
          <p:nvPr/>
        </p:nvSpPr>
        <p:spPr>
          <a:xfrm>
            <a:off x="285356" y="5157192"/>
            <a:ext cx="8828058" cy="276999"/>
          </a:xfrm>
          <a:prstGeom prst="rect">
            <a:avLst/>
          </a:prstGeom>
          <a:noFill/>
        </p:spPr>
        <p:txBody>
          <a:bodyPr wrap="none" rtlCol="0">
            <a:spAutoFit/>
          </a:bodyPr>
          <a:lstStyle/>
          <a:p>
            <a:r>
              <a:rPr lang="ko-KR" altLang="en-US" sz="1200" dirty="0">
                <a:highlight>
                  <a:srgbClr val="FFFF66"/>
                </a:highlight>
                <a:latin typeface="+mn-ea"/>
              </a:rPr>
              <a:t>판별점을 </a:t>
            </a:r>
            <a:r>
              <a:rPr lang="en-US" altLang="ko-KR" sz="1200" dirty="0">
                <a:highlight>
                  <a:srgbClr val="FFFF66"/>
                </a:highlight>
                <a:latin typeface="+mn-ea"/>
              </a:rPr>
              <a:t>0.038</a:t>
            </a:r>
            <a:r>
              <a:rPr lang="ko-KR" altLang="en-US" sz="1200" dirty="0">
                <a:highlight>
                  <a:srgbClr val="FFFF66"/>
                </a:highlight>
                <a:latin typeface="+mn-ea"/>
              </a:rPr>
              <a:t>로 할 때 </a:t>
            </a:r>
            <a:r>
              <a:rPr lang="ko-KR" altLang="en-US" sz="1200" dirty="0">
                <a:latin typeface="+mn-ea"/>
              </a:rPr>
              <a:t>가장 높은 예측력을 보여주었다</a:t>
            </a:r>
            <a:r>
              <a:rPr lang="en-US" altLang="ko-KR" sz="1200" dirty="0">
                <a:latin typeface="+mn-ea"/>
              </a:rPr>
              <a:t>. </a:t>
            </a:r>
            <a:r>
              <a:rPr lang="ko-KR" altLang="en-US" sz="1200" dirty="0">
                <a:latin typeface="+mn-ea"/>
              </a:rPr>
              <a:t>이 때의 예측력은 부도의 경우 </a:t>
            </a:r>
            <a:r>
              <a:rPr lang="en-US" altLang="ko-KR" sz="1200" dirty="0">
                <a:latin typeface="+mn-ea"/>
              </a:rPr>
              <a:t>87.6%, </a:t>
            </a:r>
            <a:r>
              <a:rPr lang="ko-KR" altLang="en-US" sz="1200" dirty="0">
                <a:latin typeface="+mn-ea"/>
              </a:rPr>
              <a:t>건전기업의 경우 </a:t>
            </a:r>
            <a:r>
              <a:rPr lang="en-US" altLang="ko-KR" sz="1200" dirty="0">
                <a:latin typeface="+mn-ea"/>
              </a:rPr>
              <a:t>82.6%</a:t>
            </a:r>
            <a:r>
              <a:rPr lang="ko-KR" altLang="en-US" sz="1200" dirty="0">
                <a:latin typeface="+mn-ea"/>
              </a:rPr>
              <a:t>이었다</a:t>
            </a:r>
            <a:r>
              <a:rPr lang="en-US" altLang="ko-KR" sz="1200" dirty="0">
                <a:latin typeface="+mn-ea"/>
              </a:rPr>
              <a:t>.</a:t>
            </a:r>
            <a:endParaRPr lang="ko-KR" altLang="en-US" sz="1200" dirty="0">
              <a:latin typeface="+mn-ea"/>
            </a:endParaRPr>
          </a:p>
        </p:txBody>
      </p:sp>
      <p:sp>
        <p:nvSpPr>
          <p:cNvPr id="2" name="직사각형 1">
            <a:extLst>
              <a:ext uri="{FF2B5EF4-FFF2-40B4-BE49-F238E27FC236}">
                <a16:creationId xmlns:a16="http://schemas.microsoft.com/office/drawing/2014/main" id="{BE10643F-457A-48EA-90D9-A64A6A54FF6B}"/>
              </a:ext>
            </a:extLst>
          </p:cNvPr>
          <p:cNvSpPr/>
          <p:nvPr/>
        </p:nvSpPr>
        <p:spPr>
          <a:xfrm>
            <a:off x="395536" y="5630081"/>
            <a:ext cx="6192688" cy="646331"/>
          </a:xfrm>
          <a:prstGeom prst="rect">
            <a:avLst/>
          </a:prstGeom>
          <a:ln>
            <a:solidFill>
              <a:schemeClr val="accent1"/>
            </a:solidFill>
          </a:ln>
        </p:spPr>
        <p:txBody>
          <a:bodyPr wrap="square">
            <a:spAutoFit/>
          </a:bodyPr>
          <a:lstStyle/>
          <a:p>
            <a:pPr marL="171450" indent="-171450">
              <a:buFont typeface="Wingdings" panose="05000000000000000000" pitchFamily="2" charset="2"/>
              <a:buChar char="§"/>
            </a:pPr>
            <a:r>
              <a:rPr lang="ko-KR" altLang="en-US" sz="1200" b="1" dirty="0" err="1">
                <a:solidFill>
                  <a:srgbClr val="5F6368"/>
                </a:solidFill>
                <a:latin typeface="Apple SD Gothic Neo"/>
              </a:rPr>
              <a:t>프로빗</a:t>
            </a:r>
            <a:r>
              <a:rPr lang="ko-KR" altLang="en-US" sz="1200" b="1" dirty="0">
                <a:solidFill>
                  <a:srgbClr val="5F6368"/>
                </a:solidFill>
                <a:latin typeface="Apple SD Gothic Neo"/>
              </a:rPr>
              <a:t> 모형</a:t>
            </a:r>
            <a:r>
              <a:rPr lang="en-US" altLang="ko-KR" sz="1200" dirty="0">
                <a:solidFill>
                  <a:srgbClr val="4D5156"/>
                </a:solidFill>
                <a:latin typeface="Apple SD Gothic Neo"/>
              </a:rPr>
              <a:t>(</a:t>
            </a:r>
            <a:r>
              <a:rPr lang="en-US" altLang="ko-KR" sz="1200" dirty="0" err="1">
                <a:solidFill>
                  <a:srgbClr val="4D5156"/>
                </a:solidFill>
                <a:latin typeface="Apple SD Gothic Neo"/>
              </a:rPr>
              <a:t>Probit</a:t>
            </a:r>
            <a:r>
              <a:rPr lang="en-US" altLang="ko-KR" sz="1200" dirty="0">
                <a:solidFill>
                  <a:srgbClr val="4D5156"/>
                </a:solidFill>
                <a:latin typeface="Apple SD Gothic Neo"/>
              </a:rPr>
              <a:t> model)</a:t>
            </a:r>
            <a:r>
              <a:rPr lang="ko-KR" altLang="en-US" sz="1200" dirty="0"/>
              <a:t> </a:t>
            </a:r>
            <a:r>
              <a:rPr lang="en-US" altLang="ko-KR" sz="1200" dirty="0"/>
              <a:t>:</a:t>
            </a:r>
            <a:r>
              <a:rPr lang="ko-KR" altLang="en-US" sz="1200" dirty="0"/>
              <a:t>비선형 관계를 표준정규분포의 누적확률분포함수를 이용하여 표현하는 경우 </a:t>
            </a:r>
            <a:r>
              <a:rPr lang="en-US" altLang="ko-KR" sz="1200" dirty="0">
                <a:sym typeface="Wingdings" panose="05000000000000000000" pitchFamily="2" charset="2"/>
              </a:rPr>
              <a:t> </a:t>
            </a:r>
            <a:r>
              <a:rPr lang="ko-KR" altLang="en-US" sz="1200" dirty="0"/>
              <a:t>정규분포의</a:t>
            </a:r>
            <a:r>
              <a:rPr lang="en-US" altLang="ko-KR" sz="1200" dirty="0"/>
              <a:t>  </a:t>
            </a:r>
            <a:r>
              <a:rPr lang="en-US" altLang="ko-KR" sz="1200" u="sng" dirty="0">
                <a:hlinkClick r:id="rId3" tooltip="en:Probability density function">
                  <a:extLst>
                    <a:ext uri="{A12FA001-AC4F-418D-AE19-62706E023703}">
                      <ahyp:hlinkClr xmlns:ahyp="http://schemas.microsoft.com/office/drawing/2018/hyperlinkcolor" val="tx"/>
                    </a:ext>
                  </a:extLst>
                </a:hlinkClick>
              </a:rPr>
              <a:t>Probability density function </a:t>
            </a:r>
            <a:r>
              <a:rPr lang="en-US" altLang="ko-KR" sz="1200" dirty="0"/>
              <a:t>(</a:t>
            </a:r>
            <a:r>
              <a:rPr lang="ko-KR" altLang="en-US" sz="1200" dirty="0"/>
              <a:t>확률밀도함수</a:t>
            </a:r>
            <a:r>
              <a:rPr lang="en-US" altLang="ko-KR" sz="1200" dirty="0"/>
              <a:t>)</a:t>
            </a:r>
            <a:r>
              <a:rPr lang="ko-KR" altLang="en-US" sz="1200" dirty="0"/>
              <a:t>를 이용한 것</a:t>
            </a:r>
            <a:endParaRPr lang="en-US" altLang="ko-KR" sz="1200" dirty="0">
              <a:latin typeface="Apple SD Gothic Neo"/>
            </a:endParaRPr>
          </a:p>
          <a:p>
            <a:pPr marL="171450" indent="-171450">
              <a:buFont typeface="Wingdings" panose="05000000000000000000" pitchFamily="2" charset="2"/>
              <a:buChar char="§"/>
            </a:pPr>
            <a:r>
              <a:rPr lang="en-US" altLang="ko-KR" sz="1200" dirty="0">
                <a:solidFill>
                  <a:srgbClr val="4D5156"/>
                </a:solidFill>
                <a:latin typeface="Apple SD Gothic Neo"/>
              </a:rPr>
              <a:t> </a:t>
            </a:r>
            <a:r>
              <a:rPr lang="ko-KR" altLang="en-US" sz="1200" b="1" dirty="0" err="1">
                <a:solidFill>
                  <a:srgbClr val="5F6368"/>
                </a:solidFill>
                <a:latin typeface="Apple SD Gothic Neo"/>
              </a:rPr>
              <a:t>로짓</a:t>
            </a:r>
            <a:r>
              <a:rPr lang="ko-KR" altLang="en-US" sz="1200" b="1" dirty="0">
                <a:solidFill>
                  <a:srgbClr val="5F6368"/>
                </a:solidFill>
                <a:latin typeface="Apple SD Gothic Neo"/>
              </a:rPr>
              <a:t> 모형</a:t>
            </a:r>
            <a:r>
              <a:rPr lang="en-US" altLang="ko-KR" sz="1200" dirty="0">
                <a:solidFill>
                  <a:srgbClr val="4D5156"/>
                </a:solidFill>
                <a:latin typeface="Apple SD Gothic Neo"/>
              </a:rPr>
              <a:t>(Logit model) </a:t>
            </a:r>
            <a:r>
              <a:rPr lang="en-US" altLang="ko-KR" sz="1200" dirty="0">
                <a:solidFill>
                  <a:srgbClr val="4D5156"/>
                </a:solidFill>
                <a:latin typeface="Apple SD Gothic Neo"/>
                <a:sym typeface="Wingdings" panose="05000000000000000000" pitchFamily="2" charset="2"/>
              </a:rPr>
              <a:t></a:t>
            </a:r>
            <a:r>
              <a:rPr lang="ko-KR" altLang="en-US" sz="1200" dirty="0" err="1"/>
              <a:t>로지스틱분포의</a:t>
            </a:r>
            <a:r>
              <a:rPr lang="ko-KR" altLang="en-US" sz="1200" dirty="0"/>
              <a:t> </a:t>
            </a:r>
            <a:r>
              <a:rPr lang="en-US" altLang="ko-KR" sz="1200" dirty="0"/>
              <a:t>PDF</a:t>
            </a:r>
            <a:r>
              <a:rPr lang="ko-KR" altLang="en-US" sz="1200" dirty="0"/>
              <a:t>를 이용한 것</a:t>
            </a:r>
          </a:p>
        </p:txBody>
      </p:sp>
      <p:sp>
        <p:nvSpPr>
          <p:cNvPr id="9" name="직사각형 8">
            <a:extLst>
              <a:ext uri="{FF2B5EF4-FFF2-40B4-BE49-F238E27FC236}">
                <a16:creationId xmlns:a16="http://schemas.microsoft.com/office/drawing/2014/main" id="{4EEB7642-556C-42A2-9223-82C6486C3389}"/>
              </a:ext>
            </a:extLst>
          </p:cNvPr>
          <p:cNvSpPr/>
          <p:nvPr/>
        </p:nvSpPr>
        <p:spPr>
          <a:xfrm>
            <a:off x="239017" y="1010735"/>
            <a:ext cx="7704856" cy="523220"/>
          </a:xfrm>
          <a:prstGeom prst="rect">
            <a:avLst/>
          </a:prstGeom>
        </p:spPr>
        <p:txBody>
          <a:bodyPr wrap="square">
            <a:spAutoFit/>
          </a:bodyPr>
          <a:lstStyle/>
          <a:p>
            <a:r>
              <a:rPr lang="en-US" altLang="ko-KR" sz="1400" dirty="0"/>
              <a:t>Financial Ratios and the Probabilistic Prediction of Bankruptcy Author(s): James A. Ohlson Source: Journal of Accounting Research , Spring, 1980, Vol. 18,</a:t>
            </a:r>
            <a:endParaRPr lang="ko-KR" altLang="en-US" sz="1400" dirty="0"/>
          </a:p>
        </p:txBody>
      </p:sp>
    </p:spTree>
    <p:extLst>
      <p:ext uri="{BB962C8B-B14F-4D97-AF65-F5344CB8AC3E}">
        <p14:creationId xmlns:p14="http://schemas.microsoft.com/office/powerpoint/2010/main" val="153165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A78CFA22-BC6D-48AB-A564-C0F8C6DFF44D}"/>
              </a:ext>
            </a:extLst>
          </p:cNvPr>
          <p:cNvSpPr/>
          <p:nvPr/>
        </p:nvSpPr>
        <p:spPr>
          <a:xfrm>
            <a:off x="323528" y="346152"/>
            <a:ext cx="2723823" cy="369332"/>
          </a:xfrm>
          <a:prstGeom prst="rect">
            <a:avLst/>
          </a:prstGeom>
        </p:spPr>
        <p:txBody>
          <a:bodyPr wrap="none">
            <a:spAutoFit/>
          </a:bodyPr>
          <a:lstStyle/>
          <a:p>
            <a:r>
              <a:rPr lang="ko-KR" altLang="en-US" dirty="0"/>
              <a:t>탐색적 자료 분석 보고서 </a:t>
            </a:r>
          </a:p>
        </p:txBody>
      </p:sp>
      <p:graphicFrame>
        <p:nvGraphicFramePr>
          <p:cNvPr id="3" name="표 2">
            <a:extLst>
              <a:ext uri="{FF2B5EF4-FFF2-40B4-BE49-F238E27FC236}">
                <a16:creationId xmlns:a16="http://schemas.microsoft.com/office/drawing/2014/main" id="{93080EF5-6F82-405E-862C-3BC68D843560}"/>
              </a:ext>
            </a:extLst>
          </p:cNvPr>
          <p:cNvGraphicFramePr>
            <a:graphicFrameLocks noGrp="1"/>
          </p:cNvGraphicFramePr>
          <p:nvPr/>
        </p:nvGraphicFramePr>
        <p:xfrm>
          <a:off x="659968" y="1484784"/>
          <a:ext cx="7512432" cy="3384373"/>
        </p:xfrm>
        <a:graphic>
          <a:graphicData uri="http://schemas.openxmlformats.org/drawingml/2006/table">
            <a:tbl>
              <a:tblPr firstRow="1" bandRow="1">
                <a:tableStyleId>{5C22544A-7EE6-4342-B048-85BDC9FD1C3A}</a:tableStyleId>
              </a:tblPr>
              <a:tblGrid>
                <a:gridCol w="2471872">
                  <a:extLst>
                    <a:ext uri="{9D8B030D-6E8A-4147-A177-3AD203B41FA5}">
                      <a16:colId xmlns:a16="http://schemas.microsoft.com/office/drawing/2014/main" val="943452815"/>
                    </a:ext>
                  </a:extLst>
                </a:gridCol>
                <a:gridCol w="5040560">
                  <a:extLst>
                    <a:ext uri="{9D8B030D-6E8A-4147-A177-3AD203B41FA5}">
                      <a16:colId xmlns:a16="http://schemas.microsoft.com/office/drawing/2014/main" val="4178800657"/>
                    </a:ext>
                  </a:extLst>
                </a:gridCol>
              </a:tblGrid>
              <a:tr h="405015">
                <a:tc>
                  <a:txBody>
                    <a:bodyPr/>
                    <a:lstStyle/>
                    <a:p>
                      <a:pPr latinLnBrk="1"/>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1433095234"/>
                  </a:ext>
                </a:extLst>
              </a:tr>
              <a:tr h="405015">
                <a:tc>
                  <a:txBody>
                    <a:bodyPr/>
                    <a:lstStyle/>
                    <a:p>
                      <a:pPr latinLnBrk="1"/>
                      <a:r>
                        <a:rPr lang="ko-KR" altLang="en-US" sz="1100" dirty="0"/>
                        <a:t>데이터 분석 목적</a:t>
                      </a:r>
                    </a:p>
                  </a:txBody>
                  <a:tcPr/>
                </a:tc>
                <a:tc>
                  <a:txBody>
                    <a:bodyPr/>
                    <a:lstStyle/>
                    <a:p>
                      <a:pPr latinLnBrk="1"/>
                      <a:r>
                        <a:rPr lang="ko-KR" altLang="en-US" sz="1100" dirty="0"/>
                        <a:t>빅데이터 분석의 추진 배경 및 목적 기술</a:t>
                      </a:r>
                    </a:p>
                  </a:txBody>
                  <a:tcPr/>
                </a:tc>
                <a:extLst>
                  <a:ext uri="{0D108BD9-81ED-4DB2-BD59-A6C34878D82A}">
                    <a16:rowId xmlns:a16="http://schemas.microsoft.com/office/drawing/2014/main" val="969735007"/>
                  </a:ext>
                </a:extLst>
              </a:tr>
              <a:tr h="405015">
                <a:tc>
                  <a:txBody>
                    <a:bodyPr/>
                    <a:lstStyle/>
                    <a:p>
                      <a:pPr latinLnBrk="1"/>
                      <a:r>
                        <a:rPr lang="ko-KR" altLang="en-US" sz="1100" dirty="0"/>
                        <a:t>분석 데이터 대상 및 자료 출처</a:t>
                      </a:r>
                    </a:p>
                  </a:txBody>
                  <a:tcPr/>
                </a:tc>
                <a:tc>
                  <a:txBody>
                    <a:bodyPr/>
                    <a:lstStyle/>
                    <a:p>
                      <a:pPr latinLnBrk="1"/>
                      <a:r>
                        <a:rPr lang="ko-KR" altLang="en-US" sz="1100" dirty="0"/>
                        <a:t>데이터 출처 및 추출 방법 기술</a:t>
                      </a:r>
                      <a:r>
                        <a:rPr lang="en-US" altLang="ko-KR" sz="1100" dirty="0"/>
                        <a:t>(</a:t>
                      </a:r>
                      <a:r>
                        <a:rPr lang="ko-KR" altLang="en-US" sz="1100" dirty="0"/>
                        <a:t>분석 대상의 비즈니스 요구 사항 기술 </a:t>
                      </a:r>
                      <a:r>
                        <a:rPr lang="en-US" altLang="ko-KR" sz="1100" dirty="0"/>
                        <a:t>)</a:t>
                      </a:r>
                      <a:endParaRPr lang="ko-KR" altLang="en-US" sz="1100" dirty="0"/>
                    </a:p>
                  </a:txBody>
                  <a:tcPr/>
                </a:tc>
                <a:extLst>
                  <a:ext uri="{0D108BD9-81ED-4DB2-BD59-A6C34878D82A}">
                    <a16:rowId xmlns:a16="http://schemas.microsoft.com/office/drawing/2014/main" val="3634646320"/>
                  </a:ext>
                </a:extLst>
              </a:tr>
              <a:tr h="405015">
                <a:tc>
                  <a:txBody>
                    <a:bodyPr/>
                    <a:lstStyle/>
                    <a:p>
                      <a:pPr latinLnBrk="1"/>
                      <a:r>
                        <a:rPr lang="ko-KR" altLang="en-US" sz="1100" dirty="0"/>
                        <a:t>탐색적 데이터 분석 기법</a:t>
                      </a:r>
                    </a:p>
                  </a:txBody>
                  <a:tcPr/>
                </a:tc>
                <a:tc>
                  <a:txBody>
                    <a:bodyPr/>
                    <a:lstStyle/>
                    <a:p>
                      <a:pPr latinLnBrk="1"/>
                      <a:r>
                        <a:rPr lang="ko-KR" altLang="en-US" sz="1100" dirty="0"/>
                        <a:t>탐색적 분석의 방법론과 절차 기술</a:t>
                      </a:r>
                    </a:p>
                  </a:txBody>
                  <a:tcPr/>
                </a:tc>
                <a:extLst>
                  <a:ext uri="{0D108BD9-81ED-4DB2-BD59-A6C34878D82A}">
                    <a16:rowId xmlns:a16="http://schemas.microsoft.com/office/drawing/2014/main" val="1816720413"/>
                  </a:ext>
                </a:extLst>
              </a:tr>
              <a:tr h="649134">
                <a:tc>
                  <a:txBody>
                    <a:bodyPr/>
                    <a:lstStyle/>
                    <a:p>
                      <a:pPr latinLnBrk="1"/>
                      <a:r>
                        <a:rPr lang="ko-KR" altLang="en-US" sz="1100" dirty="0"/>
                        <a:t>탐색 결과 분석</a:t>
                      </a:r>
                    </a:p>
                  </a:txBody>
                  <a:tcPr/>
                </a:tc>
                <a:tc>
                  <a:txBody>
                    <a:bodyPr/>
                    <a:lstStyle/>
                    <a:p>
                      <a:pPr latinLnBrk="1"/>
                      <a:r>
                        <a:rPr lang="ko-KR" altLang="en-US" sz="1100" dirty="0"/>
                        <a:t>탐색적 분석 결과의 요약 보고 시각화를 통한 다양한 관점의 결과 표현</a:t>
                      </a:r>
                      <a:endParaRPr lang="en-US" altLang="ko-KR" sz="1100" dirty="0"/>
                    </a:p>
                    <a:p>
                      <a:pPr latinLnBrk="1"/>
                      <a:r>
                        <a:rPr lang="ko-KR" altLang="en-US" sz="1100" dirty="0"/>
                        <a:t>필요시 이상치 제거</a:t>
                      </a:r>
                      <a:endParaRPr lang="en-US" altLang="ko-KR" sz="1100" dirty="0"/>
                    </a:p>
                    <a:p>
                      <a:pPr latinLnBrk="1"/>
                      <a:endParaRPr lang="ko-KR" altLang="en-US" sz="1100" dirty="0"/>
                    </a:p>
                  </a:txBody>
                  <a:tcPr/>
                </a:tc>
                <a:extLst>
                  <a:ext uri="{0D108BD9-81ED-4DB2-BD59-A6C34878D82A}">
                    <a16:rowId xmlns:a16="http://schemas.microsoft.com/office/drawing/2014/main" val="2580116959"/>
                  </a:ext>
                </a:extLst>
              </a:tr>
              <a:tr h="466045">
                <a:tc>
                  <a:txBody>
                    <a:bodyPr/>
                    <a:lstStyle/>
                    <a:p>
                      <a:pPr latinLnBrk="1"/>
                      <a:r>
                        <a:rPr lang="ko-KR" altLang="en-US" sz="1100" dirty="0"/>
                        <a:t>탐색적 분석 적용 방안</a:t>
                      </a:r>
                    </a:p>
                  </a:txBody>
                  <a:tcPr/>
                </a:tc>
                <a:tc>
                  <a:txBody>
                    <a:bodyPr/>
                    <a:lstStyle/>
                    <a:p>
                      <a:pPr latinLnBrk="1"/>
                      <a:r>
                        <a:rPr lang="ko-KR" altLang="en-US" sz="1100" dirty="0"/>
                        <a:t>결과에 대한 적용 방안 기술</a:t>
                      </a:r>
                      <a:endParaRPr lang="en-US" altLang="ko-KR" sz="1100" dirty="0"/>
                    </a:p>
                    <a:p>
                      <a:pPr latinLnBrk="1"/>
                      <a:r>
                        <a:rPr lang="ko-KR" altLang="en-US" sz="1100" dirty="0"/>
                        <a:t>업종에 대한 구분 사유</a:t>
                      </a:r>
                    </a:p>
                  </a:txBody>
                  <a:tcPr/>
                </a:tc>
                <a:extLst>
                  <a:ext uri="{0D108BD9-81ED-4DB2-BD59-A6C34878D82A}">
                    <a16:rowId xmlns:a16="http://schemas.microsoft.com/office/drawing/2014/main" val="93650559"/>
                  </a:ext>
                </a:extLst>
              </a:tr>
              <a:tr h="649134">
                <a:tc>
                  <a:txBody>
                    <a:bodyPr/>
                    <a:lstStyle/>
                    <a:p>
                      <a:pPr latinLnBrk="1"/>
                      <a:r>
                        <a:rPr lang="ko-KR" altLang="en-US" sz="1100" dirty="0"/>
                        <a:t>기타</a:t>
                      </a:r>
                    </a:p>
                  </a:txBody>
                  <a:tcPr/>
                </a:tc>
                <a:tc>
                  <a:txBody>
                    <a:bodyPr/>
                    <a:lstStyle/>
                    <a:p>
                      <a:pPr latinLnBrk="1"/>
                      <a:r>
                        <a:rPr lang="ko-KR" altLang="en-US" sz="1100" dirty="0"/>
                        <a:t>금융업종 구분</a:t>
                      </a:r>
                      <a:endParaRPr lang="en-US" altLang="ko-KR" sz="1100" dirty="0"/>
                    </a:p>
                    <a:p>
                      <a:pPr latinLnBrk="1"/>
                      <a:r>
                        <a:rPr lang="ko-KR" altLang="en-US" sz="1100" dirty="0"/>
                        <a:t>상장</a:t>
                      </a:r>
                      <a:r>
                        <a:rPr lang="en-US" altLang="ko-KR" sz="1100" dirty="0"/>
                        <a:t>.</a:t>
                      </a:r>
                      <a:r>
                        <a:rPr lang="ko-KR" altLang="en-US" sz="1100" dirty="0"/>
                        <a:t>비상장기업</a:t>
                      </a:r>
                      <a:endParaRPr lang="en-US" altLang="ko-KR" sz="1100" dirty="0"/>
                    </a:p>
                    <a:p>
                      <a:pPr latinLnBrk="1"/>
                      <a:r>
                        <a:rPr lang="ko-KR" altLang="en-US" sz="1100" dirty="0" err="1"/>
                        <a:t>외감기업</a:t>
                      </a:r>
                      <a:r>
                        <a:rPr lang="en-US" altLang="ko-KR" sz="1100" dirty="0"/>
                        <a:t>, </a:t>
                      </a:r>
                      <a:r>
                        <a:rPr lang="ko-KR" altLang="en-US" sz="1100" dirty="0" err="1"/>
                        <a:t>비외감기업</a:t>
                      </a:r>
                      <a:r>
                        <a:rPr lang="ko-KR" altLang="en-US" sz="1100" dirty="0"/>
                        <a:t> 구분</a:t>
                      </a:r>
                    </a:p>
                  </a:txBody>
                  <a:tcPr/>
                </a:tc>
                <a:extLst>
                  <a:ext uri="{0D108BD9-81ED-4DB2-BD59-A6C34878D82A}">
                    <a16:rowId xmlns:a16="http://schemas.microsoft.com/office/drawing/2014/main" val="3854416177"/>
                  </a:ext>
                </a:extLst>
              </a:tr>
            </a:tbl>
          </a:graphicData>
        </a:graphic>
      </p:graphicFrame>
    </p:spTree>
    <p:extLst>
      <p:ext uri="{BB962C8B-B14F-4D97-AF65-F5344CB8AC3E}">
        <p14:creationId xmlns:p14="http://schemas.microsoft.com/office/powerpoint/2010/main" val="682888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3F3F3101-9275-4FCF-9796-51630AF50953}"/>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Ohlson(1980)</a:t>
            </a:r>
            <a:endParaRPr lang="ko-KR" altLang="en-US" sz="1200" kern="0" dirty="0">
              <a:solidFill>
                <a:srgbClr val="000000"/>
              </a:solidFill>
              <a:latin typeface="+mn-ea"/>
            </a:endParaRPr>
          </a:p>
        </p:txBody>
      </p:sp>
      <p:sp>
        <p:nvSpPr>
          <p:cNvPr id="8" name="직사각형 7">
            <a:extLst>
              <a:ext uri="{FF2B5EF4-FFF2-40B4-BE49-F238E27FC236}">
                <a16:creationId xmlns:a16="http://schemas.microsoft.com/office/drawing/2014/main" id="{0E360742-BB83-4285-A2DF-008971666D45}"/>
              </a:ext>
            </a:extLst>
          </p:cNvPr>
          <p:cNvSpPr/>
          <p:nvPr/>
        </p:nvSpPr>
        <p:spPr>
          <a:xfrm>
            <a:off x="539552" y="1124744"/>
            <a:ext cx="7344816" cy="954107"/>
          </a:xfrm>
          <a:prstGeom prst="rect">
            <a:avLst/>
          </a:prstGeom>
        </p:spPr>
        <p:txBody>
          <a:bodyPr wrap="square">
            <a:spAutoFit/>
          </a:bodyPr>
          <a:lstStyle/>
          <a:p>
            <a:r>
              <a:rPr lang="ko-KR" altLang="en-US" sz="1400" dirty="0"/>
              <a:t>연구 표본은 </a:t>
            </a:r>
            <a:r>
              <a:rPr lang="en-US" altLang="ko-KR" sz="1400" dirty="0"/>
              <a:t>1970- 1976 </a:t>
            </a:r>
            <a:r>
              <a:rPr lang="ko-KR" altLang="en-US" sz="1400" dirty="0"/>
              <a:t>기간 중 파산한 </a:t>
            </a:r>
            <a:r>
              <a:rPr lang="en-US" altLang="ko-KR" sz="1400" dirty="0"/>
              <a:t>105</a:t>
            </a:r>
            <a:r>
              <a:rPr lang="ko-KR" altLang="en-US" sz="1400" dirty="0"/>
              <a:t>개 기업과 </a:t>
            </a:r>
            <a:r>
              <a:rPr lang="en-US" altLang="ko-KR" sz="1400" dirty="0"/>
              <a:t>258</a:t>
            </a:r>
            <a:r>
              <a:rPr lang="ko-KR" altLang="en-US" sz="1400" dirty="0"/>
              <a:t>개의 정상기업으로 구성． </a:t>
            </a:r>
            <a:r>
              <a:rPr lang="ko-KR" altLang="en-US" sz="1400" dirty="0" err="1"/>
              <a:t>로짓모형은</a:t>
            </a:r>
            <a:r>
              <a:rPr lang="ko-KR" altLang="en-US" sz="1400" dirty="0"/>
              <a:t> </a:t>
            </a:r>
            <a:r>
              <a:rPr lang="en-US" altLang="ko-KR" sz="1400" dirty="0"/>
              <a:t>1</a:t>
            </a:r>
            <a:r>
              <a:rPr lang="ko-KR" altLang="en-US" sz="1400" dirty="0"/>
              <a:t>년 후， </a:t>
            </a:r>
            <a:r>
              <a:rPr lang="en-US" altLang="ko-KR" sz="1400" dirty="0"/>
              <a:t>2</a:t>
            </a:r>
            <a:r>
              <a:rPr lang="ko-KR" altLang="en-US" sz="1400" dirty="0"/>
              <a:t>년 후， </a:t>
            </a:r>
            <a:r>
              <a:rPr lang="en-US" altLang="ko-KR" sz="1400" dirty="0"/>
              <a:t>3</a:t>
            </a:r>
            <a:r>
              <a:rPr lang="ko-KR" altLang="en-US" sz="1400" dirty="0"/>
              <a:t>년 후의 도산여부를 예측할 수 있는 </a:t>
            </a:r>
            <a:r>
              <a:rPr lang="en-US" altLang="ko-KR" sz="1400" dirty="0"/>
              <a:t>3</a:t>
            </a:r>
            <a:r>
              <a:rPr lang="ko-KR" altLang="en-US" sz="1400" dirty="0"/>
              <a:t>개의 모형으로 구성 </a:t>
            </a:r>
            <a:endParaRPr lang="en-US" altLang="ko-KR" sz="1400" dirty="0"/>
          </a:p>
          <a:p>
            <a:r>
              <a:rPr lang="en-US" altLang="ko-KR" sz="1400" dirty="0"/>
              <a:t>1</a:t>
            </a:r>
            <a:r>
              <a:rPr lang="ko-KR" altLang="en-US" sz="1400" dirty="0"/>
              <a:t>년 후 예측모형은 </a:t>
            </a:r>
            <a:r>
              <a:rPr lang="en-US" altLang="ko-KR" sz="1400" dirty="0"/>
              <a:t>96.1%, 2</a:t>
            </a:r>
            <a:r>
              <a:rPr lang="ko-KR" altLang="en-US" sz="1400" dirty="0"/>
              <a:t>년 후 예측모형은 </a:t>
            </a:r>
            <a:r>
              <a:rPr lang="en-US" altLang="ko-KR" sz="1400" dirty="0"/>
              <a:t>95.6% 3</a:t>
            </a:r>
            <a:r>
              <a:rPr lang="ko-KR" altLang="en-US" sz="1400" dirty="0"/>
              <a:t>년 후 예측모형은 </a:t>
            </a:r>
            <a:r>
              <a:rPr lang="en-US" altLang="ko-KR" sz="1400" dirty="0"/>
              <a:t>92.8</a:t>
            </a:r>
            <a:r>
              <a:rPr lang="ko-KR" altLang="en-US" sz="1400" dirty="0"/>
              <a:t>％의 예 </a:t>
            </a:r>
            <a:r>
              <a:rPr lang="ko-KR" altLang="en-US" sz="1400" dirty="0" err="1"/>
              <a:t>측력을</a:t>
            </a:r>
            <a:r>
              <a:rPr lang="ko-KR" altLang="en-US" sz="1400" dirty="0"/>
              <a:t> </a:t>
            </a:r>
            <a:r>
              <a:rPr lang="ko-KR" altLang="en-US" sz="1400" dirty="0" err="1"/>
              <a:t>나타내었다</a:t>
            </a:r>
            <a:r>
              <a:rPr lang="ko-KR" altLang="en-US" sz="1400" dirty="0"/>
              <a:t>． </a:t>
            </a:r>
          </a:p>
        </p:txBody>
      </p:sp>
    </p:spTree>
    <p:extLst>
      <p:ext uri="{BB962C8B-B14F-4D97-AF65-F5344CB8AC3E}">
        <p14:creationId xmlns:p14="http://schemas.microsoft.com/office/powerpoint/2010/main" val="36739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292B7D6D-0D18-4C07-8E8C-E4806809352F}"/>
              </a:ext>
            </a:extLst>
          </p:cNvPr>
          <p:cNvSpPr/>
          <p:nvPr/>
        </p:nvSpPr>
        <p:spPr>
          <a:xfrm>
            <a:off x="539552" y="1132254"/>
            <a:ext cx="7920880" cy="3231654"/>
          </a:xfrm>
          <a:prstGeom prst="rect">
            <a:avLst/>
          </a:prstGeom>
        </p:spPr>
        <p:txBody>
          <a:bodyPr wrap="square">
            <a:spAutoFit/>
          </a:bodyPr>
          <a:lstStyle/>
          <a:p>
            <a:r>
              <a:rPr lang="ko-KR" altLang="en-US" b="1" dirty="0" err="1"/>
              <a:t>신동령</a:t>
            </a:r>
            <a:r>
              <a:rPr lang="ko-KR" altLang="en-US" b="1" dirty="0"/>
              <a:t>（</a:t>
            </a:r>
            <a:r>
              <a:rPr lang="en-US" altLang="ko-KR" b="1" dirty="0"/>
              <a:t>1999</a:t>
            </a:r>
            <a:r>
              <a:rPr lang="ko-KR" altLang="en-US" b="1" dirty="0"/>
              <a:t>）</a:t>
            </a:r>
            <a:endParaRPr lang="en-US" altLang="ko-KR" b="1" dirty="0"/>
          </a:p>
          <a:p>
            <a:r>
              <a:rPr lang="ko-KR" altLang="en-US" sz="1400" dirty="0"/>
              <a:t> </a:t>
            </a:r>
            <a:r>
              <a:rPr lang="en-US" altLang="ko-KR" sz="1400" dirty="0"/>
              <a:t>1995-1997 </a:t>
            </a:r>
            <a:r>
              <a:rPr lang="ko-KR" altLang="en-US" sz="1400" dirty="0"/>
              <a:t>년 중 도산한 한국의 </a:t>
            </a:r>
            <a:r>
              <a:rPr lang="ko-KR" altLang="en-US" sz="1400" dirty="0" err="1"/>
              <a:t>상장졔조기업</a:t>
            </a:r>
            <a:r>
              <a:rPr lang="ko-KR" altLang="en-US" sz="1400" dirty="0"/>
              <a:t> </a:t>
            </a:r>
            <a:r>
              <a:rPr lang="en-US" altLang="ko-KR" sz="1400" dirty="0"/>
              <a:t>45</a:t>
            </a:r>
            <a:r>
              <a:rPr lang="ko-KR" altLang="en-US" sz="1400" dirty="0"/>
              <a:t>개와 기업규모가 유사한 정상기업</a:t>
            </a:r>
            <a:r>
              <a:rPr lang="en-US" altLang="ko-KR" sz="1400" dirty="0"/>
              <a:t>45</a:t>
            </a:r>
            <a:r>
              <a:rPr lang="ko-KR" altLang="en-US" sz="1400" dirty="0"/>
              <a:t>개를 표본으로 하여 부실기업의 채무적 특성을 밝히는 동시에 </a:t>
            </a:r>
            <a:r>
              <a:rPr lang="ko-KR" altLang="en-US" sz="1400" dirty="0" err="1">
                <a:highlight>
                  <a:srgbClr val="FFFF66"/>
                </a:highlight>
              </a:rPr>
              <a:t>로짓분석</a:t>
            </a:r>
            <a:r>
              <a:rPr lang="ko-KR" altLang="en-US" sz="1400" dirty="0" err="1"/>
              <a:t>으로</a:t>
            </a:r>
            <a:r>
              <a:rPr lang="ko-KR" altLang="en-US" sz="1400" dirty="0"/>
              <a:t> 예측모형을 제시</a:t>
            </a:r>
            <a:endParaRPr lang="en-US" altLang="ko-KR" sz="1400" dirty="0"/>
          </a:p>
          <a:p>
            <a:r>
              <a:rPr lang="ko-KR" altLang="en-US" sz="1400" dirty="0"/>
              <a:t>표본은 </a:t>
            </a:r>
            <a:r>
              <a:rPr lang="en-US" altLang="ko-KR" sz="1400" dirty="0"/>
              <a:t>60</a:t>
            </a:r>
            <a:r>
              <a:rPr lang="ko-KR" altLang="en-US" sz="1400" dirty="0"/>
              <a:t>개의 추정표본과 </a:t>
            </a:r>
            <a:r>
              <a:rPr lang="en-US" altLang="ko-KR" sz="1400" dirty="0"/>
              <a:t>30</a:t>
            </a:r>
            <a:r>
              <a:rPr lang="ko-KR" altLang="en-US" sz="1400" dirty="0"/>
              <a:t>개의 확인표본으로 나누었 다． </a:t>
            </a:r>
            <a:endParaRPr lang="en-US" altLang="ko-KR" sz="1400" dirty="0"/>
          </a:p>
          <a:p>
            <a:r>
              <a:rPr lang="ko-KR" altLang="en-US" sz="1400" dirty="0"/>
              <a:t>추정결과 단계별 모형과 </a:t>
            </a:r>
            <a:r>
              <a:rPr lang="en-US" altLang="ko-KR" sz="1400" dirty="0"/>
              <a:t>5</a:t>
            </a:r>
            <a:r>
              <a:rPr lang="ko-KR" altLang="en-US" sz="1400" dirty="0"/>
              <a:t>변수모형 및 모형</a:t>
            </a:r>
            <a:r>
              <a:rPr lang="en-US" altLang="ko-KR" sz="1400" dirty="0"/>
              <a:t>K</a:t>
            </a:r>
            <a:r>
              <a:rPr lang="ko-KR" altLang="en-US" sz="1400" dirty="0"/>
              <a:t>에서는 </a:t>
            </a:r>
            <a:r>
              <a:rPr lang="ko-KR" altLang="en-US" sz="1400" dirty="0" err="1"/>
              <a:t>총자산이익잉여금률이</a:t>
            </a:r>
            <a:r>
              <a:rPr lang="ko-KR" altLang="en-US" sz="1400" dirty="0"/>
              <a:t> 그리고 앞의 두 모형에서는 총자산이익잉여금과 </a:t>
            </a:r>
            <a:r>
              <a:rPr lang="ko-KR" altLang="en-US" sz="1400" dirty="0" err="1">
                <a:highlight>
                  <a:srgbClr val="FFFF66"/>
                </a:highlight>
              </a:rPr>
              <a:t>금융비용부담률이</a:t>
            </a:r>
            <a:r>
              <a:rPr lang="ko-KR" altLang="en-US" sz="1400" dirty="0">
                <a:highlight>
                  <a:srgbClr val="FFFF66"/>
                </a:highlight>
              </a:rPr>
              <a:t> 도산이전 </a:t>
            </a:r>
            <a:r>
              <a:rPr lang="en-US" altLang="ko-KR" sz="1400" dirty="0">
                <a:highlight>
                  <a:srgbClr val="FFFF66"/>
                </a:highlight>
              </a:rPr>
              <a:t>5</a:t>
            </a:r>
            <a:r>
              <a:rPr lang="ko-KR" altLang="en-US" sz="1400" dirty="0">
                <a:highlight>
                  <a:srgbClr val="FFFF66"/>
                </a:highlight>
              </a:rPr>
              <a:t>년에 걸쳐 가장 큰 영향력을 미치는 변수로 </a:t>
            </a:r>
            <a:r>
              <a:rPr lang="ko-KR" altLang="en-US" sz="1400" dirty="0"/>
              <a:t>나타났다． </a:t>
            </a:r>
            <a:endParaRPr lang="en-US" altLang="ko-KR" sz="1400" dirty="0"/>
          </a:p>
          <a:p>
            <a:r>
              <a:rPr lang="ko-KR" altLang="en-US" b="1" dirty="0"/>
              <a:t>서병덕과 조상호（</a:t>
            </a:r>
            <a:r>
              <a:rPr lang="en-US" altLang="ko-KR" b="1" dirty="0"/>
              <a:t>2004</a:t>
            </a:r>
            <a:r>
              <a:rPr lang="ko-KR" altLang="en-US" b="1" dirty="0"/>
              <a:t>）</a:t>
            </a:r>
            <a:endParaRPr lang="en-US" altLang="ko-KR" b="1" dirty="0"/>
          </a:p>
          <a:p>
            <a:r>
              <a:rPr lang="ko-KR" altLang="en-US" sz="1400" dirty="0" err="1">
                <a:highlight>
                  <a:srgbClr val="FFFF66"/>
                </a:highlight>
              </a:rPr>
              <a:t>비금융</a:t>
            </a:r>
            <a:r>
              <a:rPr lang="ko-KR" altLang="en-US" sz="1400" dirty="0">
                <a:highlight>
                  <a:srgbClr val="FFFF66"/>
                </a:highlight>
              </a:rPr>
              <a:t> 상장기업 </a:t>
            </a:r>
            <a:r>
              <a:rPr lang="ko-KR" altLang="en-US" sz="1400" dirty="0"/>
              <a:t>중 </a:t>
            </a:r>
            <a:r>
              <a:rPr lang="en-US" altLang="ko-KR" sz="1400" dirty="0"/>
              <a:t>1991-2001</a:t>
            </a:r>
            <a:r>
              <a:rPr lang="ko-KR" altLang="en-US" sz="1400" dirty="0"/>
              <a:t>에 </a:t>
            </a:r>
            <a:r>
              <a:rPr lang="ko-KR" altLang="en-US" sz="1400" dirty="0">
                <a:highlight>
                  <a:srgbClr val="FFFF66"/>
                </a:highlight>
              </a:rPr>
              <a:t>도산한 </a:t>
            </a:r>
            <a:r>
              <a:rPr lang="en-US" altLang="ko-KR" sz="1400" dirty="0">
                <a:highlight>
                  <a:srgbClr val="FFFF66"/>
                </a:highlight>
              </a:rPr>
              <a:t>97</a:t>
            </a:r>
            <a:r>
              <a:rPr lang="ko-KR" altLang="en-US" sz="1400" dirty="0">
                <a:highlight>
                  <a:srgbClr val="FFFF66"/>
                </a:highlight>
              </a:rPr>
              <a:t>개 기업과 </a:t>
            </a:r>
            <a:r>
              <a:rPr lang="en-US" altLang="ko-KR" sz="1400" dirty="0">
                <a:highlight>
                  <a:srgbClr val="FFFF66"/>
                </a:highlight>
              </a:rPr>
              <a:t>97</a:t>
            </a:r>
            <a:r>
              <a:rPr lang="ko-KR" altLang="en-US" sz="1400" dirty="0">
                <a:highlight>
                  <a:srgbClr val="FFFF66"/>
                </a:highlight>
              </a:rPr>
              <a:t>개 의 </a:t>
            </a:r>
            <a:r>
              <a:rPr lang="ko-KR" altLang="en-US" sz="1400" dirty="0" err="1">
                <a:highlight>
                  <a:srgbClr val="FFFF66"/>
                </a:highlight>
              </a:rPr>
              <a:t>정상기업을표본으로</a:t>
            </a:r>
            <a:r>
              <a:rPr lang="ko-KR" altLang="en-US" sz="1400" dirty="0">
                <a:highlight>
                  <a:srgbClr val="FFFF66"/>
                </a:highlight>
              </a:rPr>
              <a:t> </a:t>
            </a:r>
            <a:r>
              <a:rPr lang="ko-KR" altLang="en-US" sz="1400" dirty="0"/>
              <a:t>선정， </a:t>
            </a:r>
            <a:endParaRPr lang="en-US" altLang="ko-KR" sz="1400" dirty="0"/>
          </a:p>
          <a:p>
            <a:r>
              <a:rPr lang="ko-KR" altLang="en-US" sz="1400" dirty="0"/>
              <a:t>도산예측에 유용하다고 간주되는 </a:t>
            </a:r>
            <a:r>
              <a:rPr lang="en-US" altLang="ko-KR" sz="1400" dirty="0"/>
              <a:t>26</a:t>
            </a:r>
            <a:r>
              <a:rPr lang="ko-KR" altLang="en-US" sz="1400" dirty="0"/>
              <a:t>개의 재무비율과 </a:t>
            </a:r>
            <a:r>
              <a:rPr lang="en-US" altLang="ko-KR" sz="1400" dirty="0"/>
              <a:t>12 </a:t>
            </a:r>
            <a:r>
              <a:rPr lang="ko-KR" altLang="en-US" sz="1400" dirty="0"/>
              <a:t>개의 현금흐름비율을 이용하여 예측모형을 작성하였다． </a:t>
            </a:r>
            <a:endParaRPr lang="en-US" altLang="ko-KR" sz="1400" dirty="0"/>
          </a:p>
          <a:p>
            <a:r>
              <a:rPr lang="ko-KR" altLang="en-US" sz="1400" dirty="0"/>
              <a:t>금융위기 이후 기간을 대상으로 하는 </a:t>
            </a:r>
            <a:r>
              <a:rPr lang="ko-KR" altLang="en-US" sz="1400" dirty="0" err="1">
                <a:highlight>
                  <a:srgbClr val="FFFF66"/>
                </a:highlight>
              </a:rPr>
              <a:t>로짓모형</a:t>
            </a:r>
            <a:r>
              <a:rPr lang="ko-KR" altLang="en-US" sz="1400" dirty="0" err="1"/>
              <a:t>의</a:t>
            </a:r>
            <a:r>
              <a:rPr lang="ko-KR" altLang="en-US" sz="1400" dirty="0"/>
              <a:t> 경우 </a:t>
            </a:r>
            <a:r>
              <a:rPr lang="en-US" altLang="ko-KR" sz="1400" dirty="0"/>
              <a:t>1</a:t>
            </a:r>
            <a:r>
              <a:rPr lang="ko-KR" altLang="en-US" sz="1400" dirty="0"/>
              <a:t>년 후 도산여부의 </a:t>
            </a:r>
            <a:r>
              <a:rPr lang="ko-KR" altLang="en-US" sz="1400" dirty="0" err="1"/>
              <a:t>예측정확도가</a:t>
            </a:r>
            <a:r>
              <a:rPr lang="ko-KR" altLang="en-US" sz="1400" dirty="0"/>
              <a:t> </a:t>
            </a:r>
            <a:r>
              <a:rPr lang="ko-KR" altLang="en-US" sz="1400" dirty="0" err="1"/>
              <a:t>전쳬기업에</a:t>
            </a:r>
            <a:r>
              <a:rPr lang="ko-KR" altLang="en-US" sz="1400" dirty="0"/>
              <a:t> 대하여 </a:t>
            </a:r>
            <a:r>
              <a:rPr lang="en-US" altLang="ko-KR" sz="1400" dirty="0"/>
              <a:t>71.9%-79.9%, </a:t>
            </a:r>
            <a:r>
              <a:rPr lang="ko-KR" altLang="en-US" sz="1400" dirty="0"/>
              <a:t>부실기업에 대하여 </a:t>
            </a:r>
            <a:r>
              <a:rPr lang="en-US" altLang="ko-KR" sz="1400" dirty="0"/>
              <a:t>69.5%-82.4</a:t>
            </a:r>
            <a:r>
              <a:rPr lang="ko-KR" altLang="en-US" sz="1400" dirty="0"/>
              <a:t>％로 나타났다</a:t>
            </a:r>
            <a:r>
              <a:rPr lang="en-US" altLang="ko-KR" sz="1400" dirty="0"/>
              <a:t>. </a:t>
            </a:r>
          </a:p>
          <a:p>
            <a:r>
              <a:rPr lang="ko-KR" altLang="en-US" sz="1400" dirty="0">
                <a:highlight>
                  <a:srgbClr val="FFFF66"/>
                </a:highlight>
              </a:rPr>
              <a:t>현금흐름관련 재무비율은 외환위기 이후의 기간에만 </a:t>
            </a:r>
            <a:r>
              <a:rPr lang="ko-KR" altLang="en-US" sz="1400" dirty="0"/>
              <a:t>유용성이 있는 것으로 제시하고 있다</a:t>
            </a:r>
            <a:r>
              <a:rPr lang="en-US" altLang="ko-KR" sz="1400" dirty="0"/>
              <a:t>.</a:t>
            </a:r>
            <a:endParaRPr lang="ko-KR" altLang="en-US" sz="1400" dirty="0"/>
          </a:p>
        </p:txBody>
      </p:sp>
      <p:sp>
        <p:nvSpPr>
          <p:cNvPr id="3" name="TextBox 2">
            <a:extLst>
              <a:ext uri="{FF2B5EF4-FFF2-40B4-BE49-F238E27FC236}">
                <a16:creationId xmlns:a16="http://schemas.microsoft.com/office/drawing/2014/main" id="{2FA54841-B1A3-4857-A729-EE47C371AFB8}"/>
              </a:ext>
            </a:extLst>
          </p:cNvPr>
          <p:cNvSpPr txBox="1"/>
          <p:nvPr/>
        </p:nvSpPr>
        <p:spPr>
          <a:xfrm>
            <a:off x="539552" y="314670"/>
            <a:ext cx="2304256" cy="369332"/>
          </a:xfrm>
          <a:prstGeom prst="rect">
            <a:avLst/>
          </a:prstGeom>
          <a:noFill/>
        </p:spPr>
        <p:txBody>
          <a:bodyPr wrap="square" rtlCol="0">
            <a:spAutoFit/>
          </a:bodyPr>
          <a:lstStyle/>
          <a:p>
            <a:r>
              <a:rPr lang="ko-KR" altLang="en-US" dirty="0"/>
              <a:t>국내</a:t>
            </a:r>
          </a:p>
        </p:txBody>
      </p:sp>
    </p:spTree>
    <p:extLst>
      <p:ext uri="{BB962C8B-B14F-4D97-AF65-F5344CB8AC3E}">
        <p14:creationId xmlns:p14="http://schemas.microsoft.com/office/powerpoint/2010/main" val="2805749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9192CC8-6139-470A-A865-E2811E3B55CE}"/>
              </a:ext>
            </a:extLst>
          </p:cNvPr>
          <p:cNvSpPr/>
          <p:nvPr/>
        </p:nvSpPr>
        <p:spPr>
          <a:xfrm>
            <a:off x="556323" y="1030462"/>
            <a:ext cx="7776864" cy="4493538"/>
          </a:xfrm>
          <a:prstGeom prst="rect">
            <a:avLst/>
          </a:prstGeom>
        </p:spPr>
        <p:txBody>
          <a:bodyPr wrap="square">
            <a:spAutoFit/>
          </a:bodyPr>
          <a:lstStyle/>
          <a:p>
            <a:r>
              <a:rPr lang="ko-KR" altLang="en-US" b="1" dirty="0" err="1"/>
              <a:t>신동령</a:t>
            </a:r>
            <a:r>
              <a:rPr lang="ko-KR" altLang="en-US" b="1" dirty="0"/>
              <a:t>（</a:t>
            </a:r>
            <a:r>
              <a:rPr lang="en-US" altLang="ko-KR" b="1" dirty="0"/>
              <a:t>2005</a:t>
            </a:r>
            <a:r>
              <a:rPr lang="ko-KR" altLang="en-US" b="1" dirty="0"/>
              <a:t>）</a:t>
            </a:r>
            <a:endParaRPr lang="en-US" altLang="ko-KR" b="1" dirty="0"/>
          </a:p>
          <a:p>
            <a:r>
              <a:rPr lang="ko-KR" altLang="en-US" sz="1400" dirty="0"/>
              <a:t> 외환위기 이후의 특정기간（</a:t>
            </a:r>
            <a:r>
              <a:rPr lang="en-US" altLang="ko-KR" sz="1400" dirty="0"/>
              <a:t>2000</a:t>
            </a:r>
            <a:r>
              <a:rPr lang="ko-KR" altLang="en-US" sz="1400" dirty="0"/>
              <a:t>년 </a:t>
            </a:r>
            <a:r>
              <a:rPr lang="en-US" altLang="ko-KR" sz="1400" dirty="0"/>
              <a:t>2004</a:t>
            </a:r>
            <a:r>
              <a:rPr lang="ko-KR" altLang="en-US" sz="1400" dirty="0" err="1"/>
              <a:t>년동안</a:t>
            </a:r>
            <a:r>
              <a:rPr lang="ko-KR" altLang="en-US" sz="1400" dirty="0"/>
              <a:t> 부실화된 </a:t>
            </a:r>
            <a:r>
              <a:rPr lang="ko-KR" altLang="en-US" sz="1400" dirty="0">
                <a:highlight>
                  <a:srgbClr val="FFFF66"/>
                </a:highlight>
              </a:rPr>
              <a:t>상장기업 과 비상장기업을 </a:t>
            </a:r>
            <a:r>
              <a:rPr lang="ko-KR" altLang="en-US" sz="1400" dirty="0"/>
              <a:t>대상으로 부실기업의 재무적 특징을 분석하고 부실예측모형을 제시하 는 연구</a:t>
            </a:r>
            <a:endParaRPr lang="en-US" altLang="ko-KR" sz="1400" dirty="0"/>
          </a:p>
          <a:p>
            <a:r>
              <a:rPr lang="ko-KR" altLang="en-US" sz="1400" dirty="0"/>
              <a:t>연구표본은 동 기간 동안 부실화된 기업 중 </a:t>
            </a:r>
            <a:r>
              <a:rPr lang="ko-KR" altLang="en-US" sz="1400" dirty="0">
                <a:highlight>
                  <a:srgbClr val="FFFF66"/>
                </a:highlight>
              </a:rPr>
              <a:t>상장사 </a:t>
            </a:r>
            <a:r>
              <a:rPr lang="en-US" altLang="ko-KR" sz="1400" dirty="0">
                <a:highlight>
                  <a:srgbClr val="FFFF66"/>
                </a:highlight>
              </a:rPr>
              <a:t>63</a:t>
            </a:r>
            <a:r>
              <a:rPr lang="ko-KR" altLang="en-US" sz="1400" dirty="0">
                <a:highlight>
                  <a:srgbClr val="FFFF66"/>
                </a:highlight>
              </a:rPr>
              <a:t>개사와 비상장사 </a:t>
            </a:r>
            <a:r>
              <a:rPr lang="en-US" altLang="ko-KR" sz="1400" dirty="0">
                <a:highlight>
                  <a:srgbClr val="FFFF66"/>
                </a:highlight>
              </a:rPr>
              <a:t>179</a:t>
            </a:r>
            <a:r>
              <a:rPr lang="ko-KR" altLang="en-US" sz="1400" dirty="0">
                <a:highlight>
                  <a:srgbClr val="FFFF66"/>
                </a:highlight>
              </a:rPr>
              <a:t>개사를 대상으로 </a:t>
            </a:r>
            <a:r>
              <a:rPr lang="ko-KR" altLang="en-US" sz="1400" dirty="0"/>
              <a:t>부실기업을 선정</a:t>
            </a:r>
            <a:endParaRPr lang="en-US" altLang="ko-KR" sz="1400" dirty="0"/>
          </a:p>
          <a:p>
            <a:r>
              <a:rPr lang="ko-KR" altLang="en-US" sz="1400" dirty="0"/>
              <a:t> 업종과 자산규모를 근거하여 정상기업 표본을 구성한 후 </a:t>
            </a:r>
            <a:r>
              <a:rPr lang="en-US" altLang="ko-KR" sz="1400" dirty="0"/>
              <a:t>8</a:t>
            </a:r>
            <a:r>
              <a:rPr lang="ko-KR" altLang="en-US" sz="1400" dirty="0"/>
              <a:t>개의 재무지표를 분석에 활용</a:t>
            </a:r>
            <a:endParaRPr lang="en-US" altLang="ko-KR" sz="1400" dirty="0"/>
          </a:p>
          <a:p>
            <a:r>
              <a:rPr lang="ko-KR" altLang="en-US" sz="1400" dirty="0"/>
              <a:t> 연구결과 </a:t>
            </a:r>
            <a:r>
              <a:rPr lang="en-US" altLang="ko-KR" sz="1400" dirty="0"/>
              <a:t>8</a:t>
            </a:r>
            <a:r>
              <a:rPr lang="ko-KR" altLang="en-US" sz="1400" dirty="0"/>
              <a:t>개의 재무지표는 대부분 두 </a:t>
            </a:r>
            <a:r>
              <a:rPr lang="ko-KR" altLang="en-US" sz="1400" dirty="0" err="1"/>
              <a:t>구룹</a:t>
            </a:r>
            <a:r>
              <a:rPr lang="ko-KR" altLang="en-US" sz="1400" dirty="0"/>
              <a:t> 간의 차이가 발생하였으며 부실기업의 경우에는 부실시점으로 갈수록 그 차이가 더욱 심해지는 것으로 나타났다． </a:t>
            </a:r>
            <a:endParaRPr lang="en-US" altLang="ko-KR" sz="1400" dirty="0"/>
          </a:p>
          <a:p>
            <a:r>
              <a:rPr lang="ko-KR" altLang="en-US" sz="1400" dirty="0"/>
              <a:t>또한 단계별 회귀분석방법을 통한 </a:t>
            </a:r>
            <a:r>
              <a:rPr lang="ko-KR" altLang="en-US" sz="1400" dirty="0" err="1">
                <a:highlight>
                  <a:srgbClr val="FFFF66"/>
                </a:highlight>
              </a:rPr>
              <a:t>로짓모형</a:t>
            </a:r>
            <a:r>
              <a:rPr lang="ko-KR" altLang="en-US" sz="1400" dirty="0">
                <a:highlight>
                  <a:srgbClr val="FFFF66"/>
                </a:highlight>
              </a:rPr>
              <a:t> </a:t>
            </a:r>
            <a:r>
              <a:rPr lang="ko-KR" altLang="en-US" sz="1400" dirty="0"/>
              <a:t>의 분석결과， 확인표본에 대한 </a:t>
            </a:r>
            <a:r>
              <a:rPr lang="ko-KR" altLang="en-US" sz="1400" dirty="0" err="1">
                <a:highlight>
                  <a:srgbClr val="FFFF66"/>
                </a:highlight>
              </a:rPr>
              <a:t>예측정확도는</a:t>
            </a:r>
            <a:r>
              <a:rPr lang="ko-KR" altLang="en-US" sz="1400" dirty="0">
                <a:highlight>
                  <a:srgbClr val="FFFF66"/>
                </a:highlight>
              </a:rPr>
              <a:t> </a:t>
            </a:r>
            <a:r>
              <a:rPr lang="ko-KR" altLang="en-US" sz="1400" dirty="0" err="1">
                <a:highlight>
                  <a:srgbClr val="FFFF66"/>
                </a:highlight>
              </a:rPr>
              <a:t>전쳬</a:t>
            </a:r>
            <a:r>
              <a:rPr lang="ko-KR" altLang="en-US" sz="1400" dirty="0">
                <a:highlight>
                  <a:srgbClr val="FFFF66"/>
                </a:highlight>
              </a:rPr>
              <a:t> 기업의 </a:t>
            </a:r>
            <a:r>
              <a:rPr lang="en-US" altLang="ko-KR" sz="1400" dirty="0">
                <a:highlight>
                  <a:srgbClr val="FFFF66"/>
                </a:highlight>
              </a:rPr>
              <a:t>84.6%, </a:t>
            </a:r>
            <a:r>
              <a:rPr lang="ko-KR" altLang="en-US" sz="1400" dirty="0">
                <a:highlight>
                  <a:srgbClr val="FFFF66"/>
                </a:highlight>
              </a:rPr>
              <a:t>상장기업 </a:t>
            </a:r>
            <a:r>
              <a:rPr lang="en-US" altLang="ko-KR" sz="1400" dirty="0">
                <a:highlight>
                  <a:srgbClr val="FFFF66"/>
                </a:highlight>
              </a:rPr>
              <a:t>96.2%, </a:t>
            </a:r>
            <a:r>
              <a:rPr lang="ko-KR" altLang="en-US" sz="1400" dirty="0">
                <a:highlight>
                  <a:srgbClr val="FFFF66"/>
                </a:highlight>
              </a:rPr>
              <a:t>비 상장기업 </a:t>
            </a:r>
            <a:r>
              <a:rPr lang="en-US" altLang="ko-KR" sz="1400" dirty="0">
                <a:highlight>
                  <a:srgbClr val="FFFF66"/>
                </a:highlight>
              </a:rPr>
              <a:t>81.7</a:t>
            </a:r>
            <a:r>
              <a:rPr lang="ko-KR" altLang="en-US" sz="1400" dirty="0">
                <a:highlight>
                  <a:srgbClr val="FFFF66"/>
                </a:highlight>
              </a:rPr>
              <a:t>％</a:t>
            </a:r>
            <a:r>
              <a:rPr lang="ko-KR" altLang="en-US" sz="1400" dirty="0"/>
              <a:t>로 나타났다． </a:t>
            </a:r>
            <a:endParaRPr lang="en-US" altLang="ko-KR" sz="1400" dirty="0"/>
          </a:p>
          <a:p>
            <a:endParaRPr lang="en-US" altLang="ko-KR" sz="1400" dirty="0"/>
          </a:p>
          <a:p>
            <a:r>
              <a:rPr lang="ko-KR" altLang="en-US" sz="1600" b="1" dirty="0" err="1"/>
              <a:t>김종훈．박규일．김민철</a:t>
            </a:r>
            <a:r>
              <a:rPr lang="ko-KR" altLang="en-US" sz="1600" b="1" dirty="0"/>
              <a:t>（</a:t>
            </a:r>
            <a:r>
              <a:rPr lang="en-US" altLang="ko-KR" sz="1600" b="1" dirty="0"/>
              <a:t>2011</a:t>
            </a:r>
            <a:r>
              <a:rPr lang="ko-KR" altLang="en-US" sz="1600" b="1" dirty="0"/>
              <a:t>）</a:t>
            </a:r>
            <a:endParaRPr lang="en-US" altLang="ko-KR" sz="1600" b="1" dirty="0"/>
          </a:p>
          <a:p>
            <a:r>
              <a:rPr lang="ko-KR" altLang="en-US" sz="1400" dirty="0">
                <a:highlight>
                  <a:srgbClr val="FFFF66"/>
                </a:highlight>
              </a:rPr>
              <a:t>코스닥시장에서 </a:t>
            </a:r>
            <a:r>
              <a:rPr lang="ko-KR" altLang="en-US" sz="1400" dirty="0" err="1">
                <a:highlight>
                  <a:srgbClr val="FFFF66"/>
                </a:highlight>
              </a:rPr>
              <a:t>상장폐지된</a:t>
            </a:r>
            <a:r>
              <a:rPr lang="ko-KR" altLang="en-US" sz="1400" dirty="0">
                <a:highlight>
                  <a:srgbClr val="FFFF66"/>
                </a:highlight>
              </a:rPr>
              <a:t> 기업의 </a:t>
            </a:r>
            <a:r>
              <a:rPr lang="ko-KR" altLang="en-US" sz="1400" dirty="0"/>
              <a:t>재무적 특성을 살펴보고 이에 대한 예측모형을 제시． 표본은 </a:t>
            </a:r>
            <a:r>
              <a:rPr lang="en-US" altLang="ko-KR" sz="1400" dirty="0"/>
              <a:t>2005</a:t>
            </a:r>
            <a:r>
              <a:rPr lang="ko-KR" altLang="en-US" sz="1400" dirty="0"/>
              <a:t>년부터 </a:t>
            </a:r>
            <a:r>
              <a:rPr lang="en-US" altLang="ko-KR" sz="1400" dirty="0"/>
              <a:t>2009</a:t>
            </a:r>
            <a:r>
              <a:rPr lang="ko-KR" altLang="en-US" sz="1400" dirty="0"/>
              <a:t>년까지 </a:t>
            </a:r>
            <a:r>
              <a:rPr lang="ko-KR" altLang="en-US" sz="1400" dirty="0" err="1">
                <a:highlight>
                  <a:srgbClr val="FFFF66"/>
                </a:highlight>
              </a:rPr>
              <a:t>상장폐지된</a:t>
            </a:r>
            <a:r>
              <a:rPr lang="ko-KR" altLang="en-US" sz="1400" dirty="0">
                <a:highlight>
                  <a:srgbClr val="FFFF66"/>
                </a:highlight>
              </a:rPr>
              <a:t> 기업 </a:t>
            </a:r>
            <a:r>
              <a:rPr lang="en-US" altLang="ko-KR" sz="1400" dirty="0">
                <a:highlight>
                  <a:srgbClr val="FFFF66"/>
                </a:highlight>
              </a:rPr>
              <a:t>64</a:t>
            </a:r>
            <a:r>
              <a:rPr lang="ko-KR" altLang="en-US" sz="1400" dirty="0">
                <a:highlight>
                  <a:srgbClr val="FFFF66"/>
                </a:highlight>
              </a:rPr>
              <a:t>개와 </a:t>
            </a:r>
            <a:r>
              <a:rPr lang="ko-KR" altLang="en-US" sz="1400" dirty="0"/>
              <a:t>이에 대응하는 </a:t>
            </a:r>
            <a:r>
              <a:rPr lang="ko-KR" altLang="en-US" sz="1400" dirty="0">
                <a:highlight>
                  <a:srgbClr val="FFFF66"/>
                </a:highlight>
              </a:rPr>
              <a:t>표본 정상기업 </a:t>
            </a:r>
            <a:r>
              <a:rPr lang="en-US" altLang="ko-KR" sz="1400" dirty="0">
                <a:highlight>
                  <a:srgbClr val="FFFF66"/>
                </a:highlight>
              </a:rPr>
              <a:t>64</a:t>
            </a:r>
            <a:r>
              <a:rPr lang="ko-KR" altLang="en-US" sz="1400" dirty="0">
                <a:highlight>
                  <a:srgbClr val="FFFF66"/>
                </a:highlight>
              </a:rPr>
              <a:t>개로 </a:t>
            </a:r>
            <a:r>
              <a:rPr lang="ko-KR" altLang="en-US" sz="1400" dirty="0"/>
              <a:t>총 </a:t>
            </a:r>
            <a:r>
              <a:rPr lang="en-US" altLang="ko-KR" sz="1400" dirty="0"/>
              <a:t>128</a:t>
            </a:r>
            <a:r>
              <a:rPr lang="ko-KR" altLang="en-US" sz="1400" dirty="0"/>
              <a:t>개 회사． </a:t>
            </a:r>
            <a:endParaRPr lang="en-US" altLang="ko-KR" sz="1400" dirty="0"/>
          </a:p>
          <a:p>
            <a:r>
              <a:rPr lang="ko-KR" altLang="en-US" sz="1400" dirty="0"/>
              <a:t>사용된 변수는 매출액순 이익률， 총자본화전율， 자기자본비율， 유동비율， 부채비율， </a:t>
            </a:r>
            <a:endParaRPr lang="en-US" altLang="ko-KR" sz="1400" dirty="0"/>
          </a:p>
          <a:p>
            <a:r>
              <a:rPr lang="ko-KR" altLang="en-US" sz="1400" dirty="0"/>
              <a:t>연구모형은 종속변수를 상장폐지와 정상으로 구분하는 </a:t>
            </a:r>
            <a:r>
              <a:rPr lang="ko-KR" altLang="en-US" sz="1400" dirty="0" err="1">
                <a:highlight>
                  <a:srgbClr val="FFFF66"/>
                </a:highlight>
              </a:rPr>
              <a:t>이변량</a:t>
            </a:r>
            <a:r>
              <a:rPr lang="ko-KR" altLang="en-US" sz="1400" dirty="0">
                <a:highlight>
                  <a:srgbClr val="FFFF66"/>
                </a:highlight>
              </a:rPr>
              <a:t> </a:t>
            </a:r>
            <a:r>
              <a:rPr lang="ko-KR" altLang="en-US" sz="1400" dirty="0" err="1">
                <a:highlight>
                  <a:srgbClr val="FFFF66"/>
                </a:highlight>
              </a:rPr>
              <a:t>로지스틱회귀분석을</a:t>
            </a:r>
            <a:r>
              <a:rPr lang="ko-KR" altLang="en-US" sz="1400" dirty="0">
                <a:highlight>
                  <a:srgbClr val="FFFF66"/>
                </a:highlight>
              </a:rPr>
              <a:t> </a:t>
            </a:r>
            <a:r>
              <a:rPr lang="ko-KR" altLang="en-US" sz="1400" dirty="0"/>
              <a:t>이용． 연구결과 </a:t>
            </a:r>
            <a:r>
              <a:rPr lang="ko-KR" altLang="en-US" sz="1400" dirty="0" err="1">
                <a:highlight>
                  <a:srgbClr val="FFFF66"/>
                </a:highlight>
              </a:rPr>
              <a:t>매출액순이익률과</a:t>
            </a:r>
            <a:r>
              <a:rPr lang="ko-KR" altLang="en-US" sz="1400" dirty="0">
                <a:highlight>
                  <a:srgbClr val="FFFF66"/>
                </a:highlight>
              </a:rPr>
              <a:t> 총자본회전율이 </a:t>
            </a:r>
            <a:r>
              <a:rPr lang="ko-KR" altLang="en-US" sz="1400" dirty="0"/>
              <a:t>코스닥기업의 상장폐지에 영향을 요인으로 나타났으나 나머지 변수는 유의적이지 못했다． </a:t>
            </a:r>
            <a:endParaRPr lang="en-US" altLang="ko-KR" sz="1400" dirty="0"/>
          </a:p>
          <a:p>
            <a:r>
              <a:rPr lang="ko-KR" altLang="en-US" sz="1400" dirty="0"/>
              <a:t>예측모형의 예측력은 추정표본에서 </a:t>
            </a:r>
            <a:r>
              <a:rPr lang="en-US" altLang="ko-KR" sz="1400" dirty="0"/>
              <a:t>82%, </a:t>
            </a:r>
            <a:r>
              <a:rPr lang="ko-KR" altLang="en-US" sz="1400" dirty="0"/>
              <a:t>유보표본에서 </a:t>
            </a:r>
            <a:r>
              <a:rPr lang="en-US" altLang="ko-KR" sz="1400" dirty="0"/>
              <a:t>81.7</a:t>
            </a:r>
            <a:r>
              <a:rPr lang="ko-KR" altLang="en-US" sz="1400" dirty="0"/>
              <a:t>％로 비교적 양호한 예측력 </a:t>
            </a:r>
          </a:p>
        </p:txBody>
      </p:sp>
      <p:sp>
        <p:nvSpPr>
          <p:cNvPr id="5" name="TextBox 4">
            <a:extLst>
              <a:ext uri="{FF2B5EF4-FFF2-40B4-BE49-F238E27FC236}">
                <a16:creationId xmlns:a16="http://schemas.microsoft.com/office/drawing/2014/main" id="{82501921-654E-45C1-97BA-9BD21B8D0E69}"/>
              </a:ext>
            </a:extLst>
          </p:cNvPr>
          <p:cNvSpPr txBox="1"/>
          <p:nvPr/>
        </p:nvSpPr>
        <p:spPr>
          <a:xfrm>
            <a:off x="539552" y="314670"/>
            <a:ext cx="2304256" cy="369332"/>
          </a:xfrm>
          <a:prstGeom prst="rect">
            <a:avLst/>
          </a:prstGeom>
          <a:noFill/>
        </p:spPr>
        <p:txBody>
          <a:bodyPr wrap="square" rtlCol="0">
            <a:spAutoFit/>
          </a:bodyPr>
          <a:lstStyle/>
          <a:p>
            <a:r>
              <a:rPr lang="ko-KR" altLang="en-US" dirty="0"/>
              <a:t>국내</a:t>
            </a:r>
          </a:p>
        </p:txBody>
      </p:sp>
    </p:spTree>
    <p:extLst>
      <p:ext uri="{BB962C8B-B14F-4D97-AF65-F5344CB8AC3E}">
        <p14:creationId xmlns:p14="http://schemas.microsoft.com/office/powerpoint/2010/main" val="166650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45806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EA1A21B4-3C1F-4A89-95C7-A4AFBAD87C13}"/>
              </a:ext>
            </a:extLst>
          </p:cNvPr>
          <p:cNvSpPr/>
          <p:nvPr/>
        </p:nvSpPr>
        <p:spPr>
          <a:xfrm>
            <a:off x="150953" y="1079310"/>
            <a:ext cx="8424936" cy="1995611"/>
          </a:xfrm>
          <a:prstGeom prst="rect">
            <a:avLst/>
          </a:prstGeom>
        </p:spPr>
        <p:txBody>
          <a:bodyPr wrap="square">
            <a:spAutoFit/>
          </a:bodyPr>
          <a:lstStyle/>
          <a:p>
            <a:pPr>
              <a:lnSpc>
                <a:spcPct val="150000"/>
              </a:lnSpc>
            </a:pPr>
            <a:r>
              <a:rPr lang="ko-KR" altLang="en-US" sz="1200" dirty="0">
                <a:latin typeface="+mn-ea"/>
              </a:rPr>
              <a:t>시장모형</a:t>
            </a:r>
            <a:r>
              <a:rPr lang="en-US" altLang="ko-KR" sz="1200" dirty="0">
                <a:latin typeface="+mn-ea"/>
              </a:rPr>
              <a:t>(market-based model)</a:t>
            </a:r>
            <a:r>
              <a:rPr lang="ko-KR" altLang="en-US" sz="1200" dirty="0">
                <a:latin typeface="+mn-ea"/>
              </a:rPr>
              <a:t>은 시장에서 거래되는 가격정보</a:t>
            </a:r>
            <a:r>
              <a:rPr lang="en-US" altLang="ko-KR" sz="1200" dirty="0">
                <a:latin typeface="+mn-ea"/>
              </a:rPr>
              <a:t>(</a:t>
            </a:r>
            <a:r>
              <a:rPr lang="ko-KR" altLang="en-US" sz="1200" dirty="0">
                <a:latin typeface="+mn-ea"/>
              </a:rPr>
              <a:t>주가수익률 및 주가 변동성</a:t>
            </a:r>
            <a:r>
              <a:rPr lang="en-US" altLang="ko-KR" sz="1200" dirty="0">
                <a:latin typeface="+mn-ea"/>
              </a:rPr>
              <a:t>)</a:t>
            </a:r>
            <a:r>
              <a:rPr lang="ko-KR" altLang="en-US" sz="1200" dirty="0">
                <a:latin typeface="+mn-ea"/>
              </a:rPr>
              <a:t>를 이용하여 부도를 예측</a:t>
            </a:r>
            <a:endParaRPr lang="en-US" altLang="ko-KR" sz="1200" dirty="0">
              <a:latin typeface="+mn-ea"/>
            </a:endParaRPr>
          </a:p>
          <a:p>
            <a:pPr>
              <a:lnSpc>
                <a:spcPct val="150000"/>
              </a:lnSpc>
            </a:pPr>
            <a:endParaRPr lang="en-US" altLang="ko-KR" sz="1200" dirty="0">
              <a:latin typeface="+mn-ea"/>
            </a:endParaRPr>
          </a:p>
          <a:p>
            <a:pPr>
              <a:lnSpc>
                <a:spcPct val="150000"/>
              </a:lnSpc>
            </a:pPr>
            <a:r>
              <a:rPr lang="ko-KR" altLang="en-US" sz="1200" dirty="0">
                <a:latin typeface="+mn-ea"/>
              </a:rPr>
              <a:t>가장</a:t>
            </a:r>
            <a:r>
              <a:rPr lang="en-US" altLang="ko-KR" sz="1200" dirty="0">
                <a:latin typeface="+mn-ea"/>
              </a:rPr>
              <a:t> </a:t>
            </a:r>
            <a:r>
              <a:rPr lang="ko-KR" altLang="en-US" sz="1200" dirty="0">
                <a:latin typeface="+mn-ea"/>
              </a:rPr>
              <a:t>잘 알려진 시장모형은 </a:t>
            </a:r>
            <a:r>
              <a:rPr lang="en-US" altLang="ko-KR" sz="1200" dirty="0">
                <a:latin typeface="+mn-ea"/>
              </a:rPr>
              <a:t>Merton(1974)</a:t>
            </a:r>
            <a:r>
              <a:rPr lang="ko-KR" altLang="en-US" sz="1200" dirty="0">
                <a:latin typeface="+mn-ea"/>
              </a:rPr>
              <a:t>의 부도거리 모형</a:t>
            </a:r>
            <a:r>
              <a:rPr lang="en-US" altLang="ko-KR" sz="1200" dirty="0">
                <a:latin typeface="+mn-ea"/>
              </a:rPr>
              <a:t>(distance to default,</a:t>
            </a:r>
            <a:r>
              <a:rPr lang="ko-KR" altLang="en-US" sz="1200" dirty="0">
                <a:latin typeface="+mn-ea"/>
              </a:rPr>
              <a:t>이하 </a:t>
            </a:r>
            <a:r>
              <a:rPr lang="en-US" altLang="ko-KR" sz="1200" dirty="0">
                <a:latin typeface="+mn-ea"/>
              </a:rPr>
              <a:t>DD </a:t>
            </a:r>
            <a:r>
              <a:rPr lang="ko-KR" altLang="en-US" sz="1200" dirty="0">
                <a:latin typeface="+mn-ea"/>
              </a:rPr>
              <a:t>모형</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dirty="0">
                <a:latin typeface="+mn-ea"/>
              </a:rPr>
              <a:t>DD </a:t>
            </a:r>
            <a:r>
              <a:rPr lang="ko-KR" altLang="en-US" sz="1200" dirty="0">
                <a:latin typeface="+mn-ea"/>
              </a:rPr>
              <a:t>모형에서는 만기에 기업이 상환해야 할 부채가 자산보다 큰 경우에 부도가 발생한다</a:t>
            </a:r>
            <a:r>
              <a:rPr lang="en-US" altLang="ko-KR" sz="1200" dirty="0">
                <a:latin typeface="+mn-ea"/>
              </a:rPr>
              <a:t>.</a:t>
            </a:r>
          </a:p>
          <a:p>
            <a:pPr>
              <a:lnSpc>
                <a:spcPct val="150000"/>
              </a:lnSpc>
            </a:pPr>
            <a:r>
              <a:rPr lang="ko-KR" altLang="en-US" sz="1200" dirty="0">
                <a:latin typeface="+mn-ea"/>
              </a:rPr>
              <a:t>여기서 기업의 자산가치는 시장에서 관측될 수 없기 때문에 효율적인 추정방법을 고안하는 방향으로 연구가 진행</a:t>
            </a:r>
            <a:endParaRPr lang="en-US" altLang="ko-KR" sz="1200" dirty="0">
              <a:latin typeface="+mn-ea"/>
            </a:endParaRPr>
          </a:p>
          <a:p>
            <a:pPr>
              <a:lnSpc>
                <a:spcPct val="150000"/>
              </a:lnSpc>
            </a:pPr>
            <a:endParaRPr lang="ko-KR" altLang="en-US" sz="1200" dirty="0">
              <a:latin typeface="+mn-ea"/>
            </a:endParaRPr>
          </a:p>
        </p:txBody>
      </p:sp>
      <p:sp>
        <p:nvSpPr>
          <p:cNvPr id="9" name="직사각형 8">
            <a:extLst>
              <a:ext uri="{FF2B5EF4-FFF2-40B4-BE49-F238E27FC236}">
                <a16:creationId xmlns:a16="http://schemas.microsoft.com/office/drawing/2014/main" id="{DF9D6416-23BB-458B-8706-272573B3A38D}"/>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Merton(1974)</a:t>
            </a:r>
            <a:endParaRPr lang="ko-KR" altLang="en-US" sz="1200" kern="0" dirty="0">
              <a:solidFill>
                <a:srgbClr val="000000"/>
              </a:solidFill>
              <a:latin typeface="+mn-ea"/>
            </a:endParaRPr>
          </a:p>
        </p:txBody>
      </p:sp>
    </p:spTree>
    <p:extLst>
      <p:ext uri="{BB962C8B-B14F-4D97-AF65-F5344CB8AC3E}">
        <p14:creationId xmlns:p14="http://schemas.microsoft.com/office/powerpoint/2010/main" val="2370753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3C8F6F5C-8DF8-45C2-8D99-5577835EA072}"/>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Merton(1974)</a:t>
            </a:r>
            <a:endParaRPr lang="ko-KR" altLang="en-US" sz="1200" kern="0" dirty="0">
              <a:solidFill>
                <a:srgbClr val="000000"/>
              </a:solidFill>
              <a:latin typeface="+mn-ea"/>
            </a:endParaRPr>
          </a:p>
        </p:txBody>
      </p:sp>
      <p:sp>
        <p:nvSpPr>
          <p:cNvPr id="3" name="TextBox 2">
            <a:extLst>
              <a:ext uri="{FF2B5EF4-FFF2-40B4-BE49-F238E27FC236}">
                <a16:creationId xmlns:a16="http://schemas.microsoft.com/office/drawing/2014/main" id="{95446E04-1D5F-45B1-96DB-1DA8507E6E24}"/>
              </a:ext>
            </a:extLst>
          </p:cNvPr>
          <p:cNvSpPr txBox="1"/>
          <p:nvPr/>
        </p:nvSpPr>
        <p:spPr>
          <a:xfrm>
            <a:off x="121786" y="1052736"/>
            <a:ext cx="8900428" cy="3877985"/>
          </a:xfrm>
          <a:prstGeom prst="rect">
            <a:avLst/>
          </a:prstGeom>
          <a:noFill/>
        </p:spPr>
        <p:txBody>
          <a:bodyPr wrap="square" rtlCol="0">
            <a:spAutoFit/>
          </a:bodyPr>
          <a:lstStyle/>
          <a:p>
            <a:pPr>
              <a:lnSpc>
                <a:spcPct val="150000"/>
              </a:lnSpc>
            </a:pPr>
            <a:r>
              <a:rPr lang="en-US" altLang="ko-KR" sz="1200" dirty="0">
                <a:latin typeface="+mn-ea"/>
              </a:rPr>
              <a:t>Merton(1974)</a:t>
            </a:r>
            <a:r>
              <a:rPr lang="ko-KR" altLang="en-US" sz="1200" dirty="0">
                <a:latin typeface="+mn-ea"/>
              </a:rPr>
              <a:t>은 주식은 자산을 기초자산으로</a:t>
            </a:r>
            <a:r>
              <a:rPr lang="en-US" altLang="ko-KR" sz="1200" dirty="0">
                <a:latin typeface="+mn-ea"/>
              </a:rPr>
              <a:t>, </a:t>
            </a:r>
            <a:r>
              <a:rPr lang="ko-KR" altLang="en-US" sz="1200" dirty="0">
                <a:latin typeface="+mn-ea"/>
              </a:rPr>
              <a:t>부채를 행사가격으로 하는 일종의 콜옵션임에 착안하여</a:t>
            </a:r>
            <a:r>
              <a:rPr lang="en-US" altLang="ko-KR" sz="1200" dirty="0">
                <a:latin typeface="+mn-ea"/>
              </a:rPr>
              <a:t>, </a:t>
            </a:r>
            <a:r>
              <a:rPr lang="ko-KR" altLang="en-US" sz="1200" dirty="0">
                <a:latin typeface="+mn-ea"/>
              </a:rPr>
              <a:t>주식시장에서 관찰되는 </a:t>
            </a:r>
            <a:endParaRPr lang="en-US" altLang="ko-KR" sz="1200" dirty="0">
              <a:latin typeface="+mn-ea"/>
            </a:endParaRPr>
          </a:p>
          <a:p>
            <a:pPr>
              <a:lnSpc>
                <a:spcPct val="150000"/>
              </a:lnSpc>
            </a:pPr>
            <a:r>
              <a:rPr lang="ko-KR" altLang="en-US" sz="1200" dirty="0">
                <a:latin typeface="+mn-ea"/>
              </a:rPr>
              <a:t>시가총액을 이용해 자산 또는 부채의 시장가치를 산출할 수 있음을 주장하였다</a:t>
            </a:r>
            <a:r>
              <a:rPr lang="en-US" altLang="ko-KR" sz="1200" dirty="0">
                <a:latin typeface="+mn-ea"/>
              </a:rPr>
              <a:t>. </a:t>
            </a:r>
          </a:p>
          <a:p>
            <a:pPr>
              <a:lnSpc>
                <a:spcPct val="150000"/>
              </a:lnSpc>
            </a:pPr>
            <a:r>
              <a:rPr lang="ko-KR" altLang="en-US" sz="1200" dirty="0">
                <a:latin typeface="+mn-ea"/>
              </a:rPr>
              <a:t>옵션가격결정모형을 이용하면 만기시점에 콜옵션이 행사되지 않을 확률을 구할 수 있는데</a:t>
            </a:r>
            <a:r>
              <a:rPr lang="en-US" altLang="ko-KR" sz="1200" dirty="0">
                <a:latin typeface="+mn-ea"/>
              </a:rPr>
              <a:t>, Merton(1974)</a:t>
            </a:r>
            <a:r>
              <a:rPr lang="ko-KR" altLang="en-US" sz="1200" dirty="0">
                <a:latin typeface="+mn-ea"/>
              </a:rPr>
              <a:t>에</a:t>
            </a:r>
            <a:r>
              <a:rPr lang="en-US" altLang="ko-KR" sz="1200" dirty="0">
                <a:latin typeface="+mn-ea"/>
              </a:rPr>
              <a:t> </a:t>
            </a:r>
            <a:r>
              <a:rPr lang="ko-KR" altLang="en-US" sz="1200" dirty="0">
                <a:latin typeface="+mn-ea"/>
              </a:rPr>
              <a:t>의하면 이 확률은 </a:t>
            </a:r>
            <a:endParaRPr lang="en-US" altLang="ko-KR" sz="1200" dirty="0">
              <a:latin typeface="+mn-ea"/>
            </a:endParaRPr>
          </a:p>
          <a:p>
            <a:pPr>
              <a:lnSpc>
                <a:spcPct val="150000"/>
              </a:lnSpc>
            </a:pPr>
            <a:r>
              <a:rPr lang="ko-KR" altLang="en-US" sz="1200" dirty="0">
                <a:latin typeface="+mn-ea"/>
              </a:rPr>
              <a:t>만기시점의 자산가치가 부채가치보다 적을 확률을 의미한다</a:t>
            </a:r>
            <a:r>
              <a:rPr lang="en-US" altLang="ko-KR" sz="1200" dirty="0">
                <a:latin typeface="+mn-ea"/>
              </a:rPr>
              <a:t>. </a:t>
            </a:r>
          </a:p>
          <a:p>
            <a:pPr>
              <a:lnSpc>
                <a:spcPct val="150000"/>
              </a:lnSpc>
            </a:pPr>
            <a:r>
              <a:rPr lang="ko-KR" altLang="en-US" sz="1200" dirty="0">
                <a:latin typeface="+mn-ea"/>
              </a:rPr>
              <a:t>특정시점의 자산가치가 부채가치보다 적을 경우 자산을 모두 매각한다</a:t>
            </a:r>
            <a:r>
              <a:rPr lang="en-US" altLang="ko-KR" sz="1200" dirty="0">
                <a:latin typeface="+mn-ea"/>
              </a:rPr>
              <a:t> </a:t>
            </a:r>
            <a:r>
              <a:rPr lang="ko-KR" altLang="en-US" sz="1200" dirty="0">
                <a:latin typeface="+mn-ea"/>
              </a:rPr>
              <a:t>하더라도 부채를 모두 상환할 수 없기 때문에</a:t>
            </a:r>
            <a:r>
              <a:rPr lang="en-US" altLang="ko-KR" sz="1200" dirty="0">
                <a:latin typeface="+mn-ea"/>
              </a:rPr>
              <a:t> </a:t>
            </a:r>
            <a:r>
              <a:rPr lang="ko-KR" altLang="en-US" sz="1200" dirty="0">
                <a:latin typeface="+mn-ea"/>
              </a:rPr>
              <a:t>기업은 </a:t>
            </a:r>
            <a:endParaRPr lang="en-US" altLang="ko-KR" sz="1200" dirty="0">
              <a:latin typeface="+mn-ea"/>
            </a:endParaRPr>
          </a:p>
          <a:p>
            <a:pPr>
              <a:lnSpc>
                <a:spcPct val="150000"/>
              </a:lnSpc>
            </a:pPr>
            <a:r>
              <a:rPr lang="ko-KR" altLang="en-US" sz="1200" dirty="0">
                <a:latin typeface="+mn-ea"/>
              </a:rPr>
              <a:t>도산상태에 이르게 될 것이다</a:t>
            </a:r>
            <a:r>
              <a:rPr lang="en-US" altLang="ko-KR" sz="1200" dirty="0">
                <a:latin typeface="+mn-ea"/>
              </a:rPr>
              <a:t>. </a:t>
            </a:r>
          </a:p>
          <a:p>
            <a:pPr>
              <a:lnSpc>
                <a:spcPct val="150000"/>
              </a:lnSpc>
            </a:pPr>
            <a:r>
              <a:rPr lang="ko-KR" altLang="en-US" sz="1200" dirty="0">
                <a:latin typeface="+mn-ea"/>
              </a:rPr>
              <a:t>이러한 확률을 통해 실제 도산가능성을 산출하고자 하는 것이 예상도산확률모형의 기본적인</a:t>
            </a:r>
            <a:r>
              <a:rPr lang="en-US" altLang="ko-KR" sz="1200" dirty="0">
                <a:latin typeface="+mn-ea"/>
              </a:rPr>
              <a:t> </a:t>
            </a:r>
            <a:r>
              <a:rPr lang="ko-KR" altLang="en-US" sz="1200" dirty="0">
                <a:latin typeface="+mn-ea"/>
              </a:rPr>
              <a:t>개념이다</a:t>
            </a:r>
            <a:r>
              <a:rPr lang="en-US" altLang="ko-KR" sz="1200" dirty="0">
                <a:latin typeface="+mn-ea"/>
              </a:rPr>
              <a:t>. </a:t>
            </a:r>
          </a:p>
          <a:p>
            <a:pPr>
              <a:lnSpc>
                <a:spcPct val="150000"/>
              </a:lnSpc>
            </a:pPr>
            <a:r>
              <a:rPr lang="ko-KR" altLang="en-US" sz="1200" dirty="0">
                <a:latin typeface="+mn-ea"/>
              </a:rPr>
              <a:t>옵션가격결정모형에 의하면 주식의 가치는 식</a:t>
            </a:r>
            <a:r>
              <a:rPr lang="en-US" altLang="ko-KR" sz="1200" dirty="0">
                <a:latin typeface="+mn-ea"/>
              </a:rPr>
              <a:t>(1)</a:t>
            </a:r>
            <a:r>
              <a:rPr lang="ko-KR" altLang="en-US" sz="1200" dirty="0">
                <a:latin typeface="+mn-ea"/>
              </a:rPr>
              <a:t>과 같이 표현될 수 있다</a:t>
            </a:r>
            <a:r>
              <a:rPr lang="en-US" altLang="ko-KR" sz="1200" dirty="0">
                <a:latin typeface="+mn-ea"/>
              </a:rPr>
              <a:t>. </a:t>
            </a:r>
          </a:p>
          <a:p>
            <a:pPr>
              <a:lnSpc>
                <a:spcPct val="150000"/>
              </a:lnSpc>
            </a:pPr>
            <a:r>
              <a:rPr lang="ko-KR" altLang="en-US" sz="1200" dirty="0">
                <a:latin typeface="+mn-ea"/>
              </a:rPr>
              <a:t>이 식을 살펴보면</a:t>
            </a:r>
            <a:r>
              <a:rPr lang="en-US" altLang="ko-KR" sz="1200" dirty="0">
                <a:latin typeface="+mn-ea"/>
              </a:rPr>
              <a:t>, </a:t>
            </a:r>
            <a:r>
              <a:rPr lang="ko-KR" altLang="en-US" sz="1200" dirty="0">
                <a:latin typeface="+mn-ea"/>
              </a:rPr>
              <a:t>자기자본가치는 자산가치에서 부채가치를 차감한 것과 같다는 기본적인 회계원리를 반영하고 있다</a:t>
            </a:r>
            <a:r>
              <a:rPr lang="en-US" altLang="ko-KR" sz="1200" dirty="0">
                <a:latin typeface="+mn-ea"/>
              </a:rPr>
              <a:t>.</a:t>
            </a:r>
          </a:p>
          <a:p>
            <a:pPr>
              <a:lnSpc>
                <a:spcPct val="150000"/>
              </a:lnSpc>
            </a:pPr>
            <a:r>
              <a:rPr lang="ko-KR" altLang="en-US" sz="1200" dirty="0">
                <a:latin typeface="+mn-ea"/>
              </a:rPr>
              <a:t>다만</a:t>
            </a:r>
            <a:r>
              <a:rPr lang="en-US" altLang="ko-KR" sz="1200" dirty="0">
                <a:latin typeface="+mn-ea"/>
              </a:rPr>
              <a:t>, </a:t>
            </a:r>
            <a:r>
              <a:rPr lang="ko-KR" altLang="en-US" sz="1200" dirty="0">
                <a:latin typeface="+mn-ea"/>
              </a:rPr>
              <a:t>자산가치 변동성을 반영하고 있고 부채규모를 적정 할인율로 할인한 현재가치로 측정되고 있다는 점이 대차대조표와는 </a:t>
            </a:r>
            <a:endParaRPr lang="en-US" altLang="ko-KR" sz="1200" dirty="0">
              <a:latin typeface="+mn-ea"/>
            </a:endParaRPr>
          </a:p>
          <a:p>
            <a:pPr>
              <a:lnSpc>
                <a:spcPct val="150000"/>
              </a:lnSpc>
            </a:pPr>
            <a:r>
              <a:rPr lang="ko-KR" altLang="en-US" sz="1200" dirty="0">
                <a:latin typeface="+mn-ea"/>
              </a:rPr>
              <a:t>다른 특징이라 할 수 있다</a:t>
            </a:r>
            <a:r>
              <a:rPr lang="en-US" altLang="ko-KR" sz="1200" dirty="0">
                <a:latin typeface="+mn-ea"/>
              </a:rPr>
              <a:t>. </a:t>
            </a:r>
          </a:p>
          <a:p>
            <a:pPr>
              <a:lnSpc>
                <a:spcPct val="150000"/>
              </a:lnSpc>
            </a:pPr>
            <a:r>
              <a:rPr lang="ko-KR" altLang="en-US" sz="1200" dirty="0">
                <a:latin typeface="+mn-ea"/>
              </a:rPr>
              <a:t>이러한 특징 때문에 이를 이용해 파악되는 기업의 도산 가능성은 현시점의 절대적 주가수준과 함께 그 변동성이나 변화추세에 의해서도 영향을 받게 된다</a:t>
            </a:r>
            <a:r>
              <a:rPr lang="en-US" altLang="ko-KR" sz="1200" dirty="0">
                <a:latin typeface="+mn-ea"/>
              </a:rPr>
              <a:t>.</a:t>
            </a:r>
          </a:p>
          <a:p>
            <a:endParaRPr lang="ko-KR" altLang="en-US" sz="1200" dirty="0">
              <a:latin typeface="+mn-ea"/>
            </a:endParaRPr>
          </a:p>
        </p:txBody>
      </p:sp>
    </p:spTree>
    <p:extLst>
      <p:ext uri="{BB962C8B-B14F-4D97-AF65-F5344CB8AC3E}">
        <p14:creationId xmlns:p14="http://schemas.microsoft.com/office/powerpoint/2010/main" val="2456652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02DF1EF2-293B-4880-85F4-827F1A788F82}"/>
              </a:ext>
            </a:extLst>
          </p:cNvPr>
          <p:cNvPicPr>
            <a:picLocks noChangeAspect="1"/>
          </p:cNvPicPr>
          <p:nvPr/>
        </p:nvPicPr>
        <p:blipFill>
          <a:blip r:embed="rId2"/>
          <a:stretch>
            <a:fillRect/>
          </a:stretch>
        </p:blipFill>
        <p:spPr>
          <a:xfrm>
            <a:off x="1575969" y="968622"/>
            <a:ext cx="5444303" cy="3598401"/>
          </a:xfrm>
          <a:prstGeom prst="rect">
            <a:avLst/>
          </a:prstGeom>
        </p:spPr>
      </p:pic>
      <p:sp>
        <p:nvSpPr>
          <p:cNvPr id="8" name="직사각형 7">
            <a:extLst>
              <a:ext uri="{FF2B5EF4-FFF2-40B4-BE49-F238E27FC236}">
                <a16:creationId xmlns:a16="http://schemas.microsoft.com/office/drawing/2014/main" id="{2F9354B4-C04D-480F-997A-E9F076D68554}"/>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옵션가격결정모형의 주식가치</a:t>
            </a:r>
            <a:endParaRPr lang="ko-KR" altLang="en-US" sz="1200" kern="0" dirty="0">
              <a:solidFill>
                <a:srgbClr val="000000"/>
              </a:solidFill>
              <a:latin typeface="+mn-ea"/>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10C4BD-0BCA-4116-89D9-AE505E779F11}"/>
                  </a:ext>
                </a:extLst>
              </p:cNvPr>
              <p:cNvSpPr txBox="1"/>
              <p:nvPr/>
            </p:nvSpPr>
            <p:spPr>
              <a:xfrm>
                <a:off x="611560" y="5049449"/>
                <a:ext cx="7970452" cy="887615"/>
              </a:xfrm>
              <a:prstGeom prst="rect">
                <a:avLst/>
              </a:prstGeom>
              <a:noFill/>
            </p:spPr>
            <p:txBody>
              <a:bodyPr wrap="none" rtlCol="0">
                <a:spAutoFit/>
              </a:bodyPr>
              <a:lstStyle/>
              <a:p>
                <a:pPr>
                  <a:lnSpc>
                    <a:spcPct val="150000"/>
                  </a:lnSpc>
                </a:pPr>
                <a:r>
                  <a:rPr lang="ko-KR" altLang="en-US" sz="1200" dirty="0">
                    <a:latin typeface="+mn-ea"/>
                  </a:rPr>
                  <a:t>일반적으로 식</a:t>
                </a:r>
                <a:r>
                  <a:rPr lang="en-US" altLang="ko-KR" sz="1200" dirty="0">
                    <a:latin typeface="+mn-ea"/>
                  </a:rPr>
                  <a:t>(1)</a:t>
                </a:r>
                <a:r>
                  <a:rPr lang="ko-KR" altLang="en-US" sz="1200" dirty="0">
                    <a:latin typeface="+mn-ea"/>
                  </a:rPr>
                  <a:t>과 같은 옵션가격결정모형의 </a:t>
                </a:r>
                <a:r>
                  <a:rPr lang="en-US" altLang="ko-KR" sz="1200" dirty="0">
                    <a:latin typeface="+mn-ea"/>
                  </a:rPr>
                  <a:t>N(</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𝑑</m:t>
                        </m:r>
                      </m:e>
                      <m:sub>
                        <m:r>
                          <a:rPr lang="en-US" altLang="ko-KR" sz="1200" b="0" i="1" smtClean="0">
                            <a:latin typeface="Cambria Math" panose="02040503050406030204" pitchFamily="18" charset="0"/>
                          </a:rPr>
                          <m:t>2</m:t>
                        </m:r>
                      </m:sub>
                    </m:sSub>
                    <m:r>
                      <a:rPr lang="en-US" altLang="ko-KR" sz="1200" b="0" i="1" smtClean="0">
                        <a:latin typeface="Cambria Math" panose="02040503050406030204" pitchFamily="18" charset="0"/>
                      </a:rPr>
                      <m:t>)</m:t>
                    </m:r>
                    <m:r>
                      <a:rPr lang="ko-KR" altLang="en-US" sz="1200" i="1">
                        <a:latin typeface="Cambria Math" panose="02040503050406030204" pitchFamily="18" charset="0"/>
                      </a:rPr>
                      <m:t>는</m:t>
                    </m:r>
                  </m:oMath>
                </a14:m>
                <a:r>
                  <a:rPr lang="ko-KR" altLang="en-US" sz="1200" dirty="0">
                    <a:latin typeface="+mn-ea"/>
                  </a:rPr>
                  <a:t> 만기시점 </a:t>
                </a:r>
                <a:r>
                  <a:rPr lang="en-US" altLang="ko-KR" sz="1200" dirty="0">
                    <a:latin typeface="+mn-ea"/>
                  </a:rPr>
                  <a:t>T</a:t>
                </a:r>
                <a:r>
                  <a:rPr lang="ko-KR" altLang="en-US" sz="1200" dirty="0">
                    <a:latin typeface="+mn-ea"/>
                  </a:rPr>
                  <a:t>에 콜옵션이 가치를 가질 확률을 의미한다</a:t>
                </a:r>
                <a:r>
                  <a:rPr lang="en-US" altLang="ko-KR" sz="1200" dirty="0">
                    <a:latin typeface="+mn-ea"/>
                  </a:rPr>
                  <a:t>.</a:t>
                </a:r>
              </a:p>
              <a:p>
                <a:pPr>
                  <a:lnSpc>
                    <a:spcPct val="150000"/>
                  </a:lnSpc>
                </a:pPr>
                <a:r>
                  <a:rPr lang="ko-KR" altLang="en-US" sz="1200" dirty="0">
                    <a:latin typeface="+mn-ea"/>
                  </a:rPr>
                  <a:t>따라서 식</a:t>
                </a:r>
                <a:r>
                  <a:rPr lang="en-US" altLang="ko-KR" sz="1200" dirty="0">
                    <a:latin typeface="+mn-ea"/>
                  </a:rPr>
                  <a:t>(1)</a:t>
                </a:r>
                <a:r>
                  <a:rPr lang="ko-KR" altLang="en-US" sz="1200" dirty="0">
                    <a:latin typeface="+mn-ea"/>
                  </a:rPr>
                  <a:t>을 통해 구해지는 </a:t>
                </a:r>
                <a:r>
                  <a:rPr lang="en-US" altLang="ko-KR" sz="1200" dirty="0">
                    <a:latin typeface="+mn-ea"/>
                  </a:rPr>
                  <a:t>N(</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𝑑</m:t>
                        </m:r>
                      </m:e>
                      <m:sub>
                        <m:r>
                          <a:rPr lang="en-US" altLang="ko-KR" sz="1200" b="0" i="1" smtClean="0">
                            <a:latin typeface="Cambria Math" panose="02040503050406030204" pitchFamily="18" charset="0"/>
                          </a:rPr>
                          <m:t>2</m:t>
                        </m:r>
                      </m:sub>
                    </m:sSub>
                    <m:r>
                      <a:rPr lang="en-US" altLang="ko-KR" sz="1200" b="0" i="1" smtClean="0">
                        <a:latin typeface="Cambria Math" panose="02040503050406030204" pitchFamily="18" charset="0"/>
                      </a:rPr>
                      <m:t>)</m:t>
                    </m:r>
                  </m:oMath>
                </a14:m>
                <a:r>
                  <a:rPr lang="ko-KR" altLang="en-US" sz="1200" dirty="0">
                    <a:latin typeface="+mn-ea"/>
                  </a:rPr>
                  <a:t> 또는 </a:t>
                </a:r>
                <a:r>
                  <a:rPr lang="en-US" altLang="ko-KR" sz="1200" dirty="0">
                    <a:latin typeface="+mn-ea"/>
                  </a:rPr>
                  <a:t>1- N(</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𝑑</m:t>
                        </m:r>
                      </m:e>
                      <m:sub>
                        <m:r>
                          <a:rPr lang="en-US" altLang="ko-KR" sz="1200" i="1">
                            <a:latin typeface="Cambria Math" panose="02040503050406030204" pitchFamily="18" charset="0"/>
                          </a:rPr>
                          <m:t>2</m:t>
                        </m:r>
                      </m:sub>
                    </m:sSub>
                    <m:r>
                      <a:rPr lang="en-US" altLang="ko-KR" sz="1200" i="1">
                        <a:latin typeface="Cambria Math" panose="02040503050406030204" pitchFamily="18" charset="0"/>
                      </a:rPr>
                      <m:t>)</m:t>
                    </m:r>
                  </m:oMath>
                </a14:m>
                <a:r>
                  <a:rPr lang="ko-KR" altLang="en-US" sz="1200" dirty="0">
                    <a:latin typeface="+mn-ea"/>
                  </a:rPr>
                  <a:t>는</a:t>
                </a:r>
                <a:r>
                  <a:rPr lang="en-US" altLang="ko-KR" sz="1200" dirty="0">
                    <a:latin typeface="+mn-ea"/>
                  </a:rPr>
                  <a:t> T</a:t>
                </a:r>
                <a:r>
                  <a:rPr lang="ko-KR" altLang="en-US" sz="1200" dirty="0">
                    <a:latin typeface="+mn-ea"/>
                  </a:rPr>
                  <a:t>시점에 자산가치가 부채가치보다 작을 확률을 의미하고</a:t>
                </a:r>
                <a:r>
                  <a:rPr lang="en-US" altLang="ko-KR" sz="1200" dirty="0">
                    <a:latin typeface="+mn-ea"/>
                  </a:rPr>
                  <a:t>, </a:t>
                </a:r>
              </a:p>
              <a:p>
                <a:pPr>
                  <a:lnSpc>
                    <a:spcPct val="150000"/>
                  </a:lnSpc>
                </a:pPr>
                <a:r>
                  <a:rPr lang="ko-KR" altLang="en-US" sz="1200" dirty="0">
                    <a:latin typeface="+mn-ea"/>
                  </a:rPr>
                  <a:t>이는 기업의 도산 가능성을 나타내는 지표로 활용될 수 있을 것이다</a:t>
                </a:r>
                <a:r>
                  <a:rPr lang="en-US" altLang="ko-KR" sz="1200" dirty="0">
                    <a:latin typeface="+mn-ea"/>
                  </a:rPr>
                  <a:t>.</a:t>
                </a:r>
                <a:endParaRPr lang="ko-KR" altLang="en-US" sz="1200" dirty="0">
                  <a:latin typeface="+mn-ea"/>
                </a:endParaRPr>
              </a:p>
            </p:txBody>
          </p:sp>
        </mc:Choice>
        <mc:Fallback xmlns="">
          <p:sp>
            <p:nvSpPr>
              <p:cNvPr id="6" name="TextBox 5">
                <a:extLst>
                  <a:ext uri="{FF2B5EF4-FFF2-40B4-BE49-F238E27FC236}">
                    <a16:creationId xmlns:a16="http://schemas.microsoft.com/office/drawing/2014/main" id="{E710C4BD-0BCA-4116-89D9-AE505E779F11}"/>
                  </a:ext>
                </a:extLst>
              </p:cNvPr>
              <p:cNvSpPr txBox="1">
                <a:spLocks noRot="1" noChangeAspect="1" noMove="1" noResize="1" noEditPoints="1" noAdjustHandles="1" noChangeArrowheads="1" noChangeShapeType="1" noTextEdit="1"/>
              </p:cNvSpPr>
              <p:nvPr/>
            </p:nvSpPr>
            <p:spPr>
              <a:xfrm>
                <a:off x="611560" y="5049449"/>
                <a:ext cx="7970452" cy="887615"/>
              </a:xfrm>
              <a:prstGeom prst="rect">
                <a:avLst/>
              </a:prstGeom>
              <a:blipFill>
                <a:blip r:embed="rId3"/>
                <a:stretch>
                  <a:fillRect b="-411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6284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3" name="그림 2">
            <a:extLst>
              <a:ext uri="{FF2B5EF4-FFF2-40B4-BE49-F238E27FC236}">
                <a16:creationId xmlns:a16="http://schemas.microsoft.com/office/drawing/2014/main" id="{913355AD-8B90-414B-B8BE-D58BF3C67E2F}"/>
              </a:ext>
            </a:extLst>
          </p:cNvPr>
          <p:cNvPicPr>
            <a:picLocks noChangeAspect="1"/>
          </p:cNvPicPr>
          <p:nvPr/>
        </p:nvPicPr>
        <p:blipFill>
          <a:blip r:embed="rId2"/>
          <a:stretch>
            <a:fillRect/>
          </a:stretch>
        </p:blipFill>
        <p:spPr>
          <a:xfrm>
            <a:off x="499221" y="960476"/>
            <a:ext cx="7097115" cy="3672408"/>
          </a:xfrm>
          <a:prstGeom prst="rect">
            <a:avLst/>
          </a:prstGeom>
        </p:spPr>
      </p:pic>
      <p:sp>
        <p:nvSpPr>
          <p:cNvPr id="8" name="직사각형 7">
            <a:extLst>
              <a:ext uri="{FF2B5EF4-FFF2-40B4-BE49-F238E27FC236}">
                <a16:creationId xmlns:a16="http://schemas.microsoft.com/office/drawing/2014/main" id="{8EE05959-24C1-42C0-B1A2-EE80027664D4}"/>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부도예측모형 구분</a:t>
            </a:r>
            <a:endParaRPr lang="ko-KR" altLang="en-US" sz="1200" kern="0" dirty="0">
              <a:solidFill>
                <a:srgbClr val="000000"/>
              </a:solidFill>
              <a:latin typeface="+mn-ea"/>
            </a:endParaRPr>
          </a:p>
        </p:txBody>
      </p:sp>
      <p:sp>
        <p:nvSpPr>
          <p:cNvPr id="6" name="TextBox 5">
            <a:extLst>
              <a:ext uri="{FF2B5EF4-FFF2-40B4-BE49-F238E27FC236}">
                <a16:creationId xmlns:a16="http://schemas.microsoft.com/office/drawing/2014/main" id="{4663BE7D-222C-46B6-AD6E-E510FBCD0150}"/>
              </a:ext>
            </a:extLst>
          </p:cNvPr>
          <p:cNvSpPr txBox="1"/>
          <p:nvPr/>
        </p:nvSpPr>
        <p:spPr>
          <a:xfrm>
            <a:off x="2627784" y="1700808"/>
            <a:ext cx="2592288" cy="432048"/>
          </a:xfrm>
          <a:prstGeom prst="rect">
            <a:avLst/>
          </a:prstGeom>
          <a:noFill/>
          <a:ln w="28575">
            <a:solidFill>
              <a:srgbClr val="FF0000"/>
            </a:solidFill>
          </a:ln>
        </p:spPr>
        <p:txBody>
          <a:bodyPr wrap="square" rtlCol="0">
            <a:spAutoFit/>
          </a:bodyPr>
          <a:lstStyle/>
          <a:p>
            <a:endParaRPr lang="ko-KR" altLang="en-US" dirty="0"/>
          </a:p>
        </p:txBody>
      </p:sp>
      <p:sp>
        <p:nvSpPr>
          <p:cNvPr id="9" name="직사각형 8">
            <a:extLst>
              <a:ext uri="{FF2B5EF4-FFF2-40B4-BE49-F238E27FC236}">
                <a16:creationId xmlns:a16="http://schemas.microsoft.com/office/drawing/2014/main" id="{BCE86C40-DE3A-48DA-8CF6-2AA9DD7D374A}"/>
              </a:ext>
            </a:extLst>
          </p:cNvPr>
          <p:cNvSpPr/>
          <p:nvPr/>
        </p:nvSpPr>
        <p:spPr>
          <a:xfrm>
            <a:off x="3014130" y="3110931"/>
            <a:ext cx="1903085" cy="338554"/>
          </a:xfrm>
          <a:prstGeom prst="rect">
            <a:avLst/>
          </a:prstGeom>
        </p:spPr>
        <p:txBody>
          <a:bodyPr wrap="none">
            <a:spAutoFit/>
          </a:bodyPr>
          <a:lstStyle/>
          <a:p>
            <a:r>
              <a:rPr lang="en-US" altLang="ko-KR" sz="1600" dirty="0"/>
              <a:t>Random-Forest (RF)</a:t>
            </a:r>
            <a:endParaRPr lang="ko-KR" altLang="en-US" sz="1600" dirty="0"/>
          </a:p>
        </p:txBody>
      </p:sp>
      <p:sp>
        <p:nvSpPr>
          <p:cNvPr id="10" name="직사각형 9">
            <a:extLst>
              <a:ext uri="{FF2B5EF4-FFF2-40B4-BE49-F238E27FC236}">
                <a16:creationId xmlns:a16="http://schemas.microsoft.com/office/drawing/2014/main" id="{36EBF99C-0E8A-4A03-8F75-03A3B8261681}"/>
              </a:ext>
            </a:extLst>
          </p:cNvPr>
          <p:cNvSpPr/>
          <p:nvPr/>
        </p:nvSpPr>
        <p:spPr>
          <a:xfrm>
            <a:off x="3205840" y="4342459"/>
            <a:ext cx="2114681" cy="1015663"/>
          </a:xfrm>
          <a:prstGeom prst="rect">
            <a:avLst/>
          </a:prstGeom>
        </p:spPr>
        <p:txBody>
          <a:bodyPr wrap="square">
            <a:spAutoFit/>
          </a:bodyPr>
          <a:lstStyle/>
          <a:p>
            <a:r>
              <a:rPr lang="en-US" altLang="ko-KR" sz="1200" dirty="0"/>
              <a:t>Random-Forest </a:t>
            </a:r>
            <a:r>
              <a:rPr lang="ko-KR" altLang="en-US" sz="1200" dirty="0"/>
              <a:t>여러 개의 </a:t>
            </a:r>
            <a:r>
              <a:rPr lang="en-US" altLang="ko-KR" sz="1200" dirty="0"/>
              <a:t>Decision Tree </a:t>
            </a:r>
            <a:r>
              <a:rPr lang="ko-KR" altLang="en-US" sz="1200" dirty="0"/>
              <a:t>들을 임의적으로 반복 학습하여 추정하는 앙상블 기법을 활용한 예측 방법론</a:t>
            </a:r>
          </a:p>
        </p:txBody>
      </p:sp>
      <p:sp>
        <p:nvSpPr>
          <p:cNvPr id="11" name="직사각형 10">
            <a:extLst>
              <a:ext uri="{FF2B5EF4-FFF2-40B4-BE49-F238E27FC236}">
                <a16:creationId xmlns:a16="http://schemas.microsoft.com/office/drawing/2014/main" id="{04F48C89-C9E2-4C91-B160-105B6AC4199B}"/>
              </a:ext>
            </a:extLst>
          </p:cNvPr>
          <p:cNvSpPr/>
          <p:nvPr/>
        </p:nvSpPr>
        <p:spPr>
          <a:xfrm>
            <a:off x="499221" y="4510861"/>
            <a:ext cx="2545486" cy="646331"/>
          </a:xfrm>
          <a:prstGeom prst="rect">
            <a:avLst/>
          </a:prstGeom>
        </p:spPr>
        <p:txBody>
          <a:bodyPr wrap="square">
            <a:spAutoFit/>
          </a:bodyPr>
          <a:lstStyle/>
          <a:p>
            <a:r>
              <a:rPr lang="ko-KR" altLang="en-US" sz="1200" dirty="0"/>
              <a:t>데이터가 어느 카테고리에 속할지 판단하는 </a:t>
            </a:r>
            <a:r>
              <a:rPr lang="ko-KR" altLang="en-US" sz="1200" dirty="0">
                <a:highlight>
                  <a:srgbClr val="FFFF00"/>
                </a:highlight>
              </a:rPr>
              <a:t>비확률적 이진 선형 분류 모형</a:t>
            </a:r>
            <a:r>
              <a:rPr lang="ko-KR" altLang="en-US" sz="1200" dirty="0"/>
              <a:t>을 만들어 예측하는 방법론</a:t>
            </a:r>
          </a:p>
        </p:txBody>
      </p:sp>
      <p:sp>
        <p:nvSpPr>
          <p:cNvPr id="12" name="직사각형 11">
            <a:extLst>
              <a:ext uri="{FF2B5EF4-FFF2-40B4-BE49-F238E27FC236}">
                <a16:creationId xmlns:a16="http://schemas.microsoft.com/office/drawing/2014/main" id="{E56AC2A2-4D8B-4D84-B359-19C36FB3BA03}"/>
              </a:ext>
            </a:extLst>
          </p:cNvPr>
          <p:cNvSpPr/>
          <p:nvPr/>
        </p:nvSpPr>
        <p:spPr>
          <a:xfrm>
            <a:off x="5472783" y="4400658"/>
            <a:ext cx="2737221" cy="1200329"/>
          </a:xfrm>
          <a:prstGeom prst="rect">
            <a:avLst/>
          </a:prstGeom>
        </p:spPr>
        <p:txBody>
          <a:bodyPr wrap="square">
            <a:spAutoFit/>
          </a:bodyPr>
          <a:lstStyle/>
          <a:p>
            <a:pPr marL="171450" indent="-171450">
              <a:buFont typeface="Wingdings" panose="05000000000000000000" pitchFamily="2" charset="2"/>
              <a:buChar char="§"/>
            </a:pPr>
            <a:r>
              <a:rPr lang="en-US" altLang="ko-KR" sz="1200" dirty="0"/>
              <a:t>Recurrent Neural Network(RNN)</a:t>
            </a:r>
          </a:p>
          <a:p>
            <a:r>
              <a:rPr lang="en-US" altLang="ko-KR" sz="1200" dirty="0"/>
              <a:t>:DNN </a:t>
            </a:r>
            <a:r>
              <a:rPr lang="ko-KR" altLang="en-US" sz="1200" dirty="0"/>
              <a:t>의 </a:t>
            </a:r>
            <a:r>
              <a:rPr lang="en-US" altLang="ko-KR" sz="1200" dirty="0"/>
              <a:t>Hidden Layer </a:t>
            </a:r>
            <a:r>
              <a:rPr lang="ko-KR" altLang="en-US" sz="1200" dirty="0"/>
              <a:t>설계 시 </a:t>
            </a:r>
            <a:r>
              <a:rPr lang="ko-KR" altLang="en-US" sz="1200" dirty="0" err="1"/>
              <a:t>변수간의</a:t>
            </a:r>
            <a:r>
              <a:rPr lang="ko-KR" altLang="en-US" sz="1200" dirty="0"/>
              <a:t> 시간 순서</a:t>
            </a:r>
            <a:r>
              <a:rPr lang="en-US" altLang="ko-KR" sz="1200" dirty="0"/>
              <a:t>(Sequence)</a:t>
            </a:r>
            <a:r>
              <a:rPr lang="ko-KR" altLang="en-US" sz="1200" dirty="0"/>
              <a:t>를 고려하여 설계하여 학습 과정에 활용한 </a:t>
            </a:r>
            <a:r>
              <a:rPr lang="ko-KR" altLang="en-US" sz="1200" dirty="0" err="1"/>
              <a:t>딥러닝</a:t>
            </a:r>
            <a:r>
              <a:rPr lang="ko-KR" altLang="en-US" sz="1200" dirty="0"/>
              <a:t> 방법론</a:t>
            </a:r>
            <a:endParaRPr lang="en-US" altLang="ko-KR" sz="1200" dirty="0"/>
          </a:p>
          <a:p>
            <a:pPr marL="171450" indent="-171450">
              <a:buFont typeface="Wingdings" panose="05000000000000000000" pitchFamily="2" charset="2"/>
              <a:buChar char="§"/>
            </a:pPr>
            <a:r>
              <a:rPr lang="en-US" altLang="ko-KR" sz="1200" b="1" dirty="0"/>
              <a:t>LSTM</a:t>
            </a:r>
            <a:r>
              <a:rPr lang="en-US" altLang="ko-KR" sz="1200" dirty="0"/>
              <a:t> (Long short term memory)</a:t>
            </a:r>
            <a:endParaRPr lang="ko-KR" altLang="en-US" sz="1200" dirty="0"/>
          </a:p>
        </p:txBody>
      </p:sp>
      <p:sp>
        <p:nvSpPr>
          <p:cNvPr id="13" name="직사각형 12">
            <a:extLst>
              <a:ext uri="{FF2B5EF4-FFF2-40B4-BE49-F238E27FC236}">
                <a16:creationId xmlns:a16="http://schemas.microsoft.com/office/drawing/2014/main" id="{CB82DA64-4E97-4AF1-9F78-BE1FD37120C6}"/>
              </a:ext>
            </a:extLst>
          </p:cNvPr>
          <p:cNvSpPr/>
          <p:nvPr/>
        </p:nvSpPr>
        <p:spPr>
          <a:xfrm>
            <a:off x="341784" y="5688378"/>
            <a:ext cx="5382344" cy="461665"/>
          </a:xfrm>
          <a:prstGeom prst="rect">
            <a:avLst/>
          </a:prstGeom>
        </p:spPr>
        <p:txBody>
          <a:bodyPr wrap="square">
            <a:spAutoFit/>
          </a:bodyPr>
          <a:lstStyle/>
          <a:p>
            <a:r>
              <a:rPr lang="ko-KR" altLang="en-US" sz="1200" dirty="0"/>
              <a:t>시장모형</a:t>
            </a:r>
            <a:r>
              <a:rPr lang="en-US" altLang="ko-KR" sz="1200" dirty="0"/>
              <a:t>(KMV</a:t>
            </a:r>
            <a:r>
              <a:rPr lang="ko-KR" altLang="en-US" sz="1200" dirty="0"/>
              <a:t>모형</a:t>
            </a:r>
            <a:r>
              <a:rPr lang="en-US" altLang="ko-KR" sz="1200" dirty="0"/>
              <a:t>) : </a:t>
            </a:r>
            <a:r>
              <a:rPr lang="ko-KR" altLang="en-US" sz="1200" dirty="0"/>
              <a:t>옵션 가격 결정모형을 기반으로 주가 변동에 따른 부도 확률을 산출하는 방법론</a:t>
            </a:r>
          </a:p>
        </p:txBody>
      </p:sp>
    </p:spTree>
    <p:extLst>
      <p:ext uri="{BB962C8B-B14F-4D97-AF65-F5344CB8AC3E}">
        <p14:creationId xmlns:p14="http://schemas.microsoft.com/office/powerpoint/2010/main" val="354892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33085B93-13D2-40AC-93A7-96BF1ACA517B}"/>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인공신경망</a:t>
            </a:r>
            <a:r>
              <a:rPr lang="en-US" altLang="ko-KR" b="1" kern="0" dirty="0">
                <a:solidFill>
                  <a:srgbClr val="000000"/>
                </a:solidFill>
                <a:uFill>
                  <a:solidFill>
                    <a:srgbClr val="000000"/>
                  </a:solidFill>
                </a:uFill>
                <a:latin typeface="+mn-ea"/>
              </a:rPr>
              <a:t>(Artificial Neural Networks)</a:t>
            </a:r>
            <a:endParaRPr lang="ko-KR" altLang="en-US" sz="1200" kern="0" dirty="0">
              <a:solidFill>
                <a:srgbClr val="000000"/>
              </a:solidFill>
              <a:latin typeface="+mn-ea"/>
            </a:endParaRPr>
          </a:p>
        </p:txBody>
      </p:sp>
      <p:sp>
        <p:nvSpPr>
          <p:cNvPr id="2" name="TextBox 1">
            <a:extLst>
              <a:ext uri="{FF2B5EF4-FFF2-40B4-BE49-F238E27FC236}">
                <a16:creationId xmlns:a16="http://schemas.microsoft.com/office/drawing/2014/main" id="{8662E5E8-4AFD-4DEC-9FBE-98660F17CB73}"/>
              </a:ext>
            </a:extLst>
          </p:cNvPr>
          <p:cNvSpPr txBox="1"/>
          <p:nvPr/>
        </p:nvSpPr>
        <p:spPr>
          <a:xfrm>
            <a:off x="395536" y="998029"/>
            <a:ext cx="7820308" cy="1995611"/>
          </a:xfrm>
          <a:prstGeom prst="rect">
            <a:avLst/>
          </a:prstGeom>
          <a:noFill/>
        </p:spPr>
        <p:txBody>
          <a:bodyPr wrap="square" rtlCol="0">
            <a:spAutoFit/>
          </a:bodyPr>
          <a:lstStyle/>
          <a:p>
            <a:pPr>
              <a:lnSpc>
                <a:spcPct val="150000"/>
              </a:lnSpc>
            </a:pPr>
            <a:r>
              <a:rPr lang="ko-KR" altLang="en-US" sz="1200" dirty="0">
                <a:latin typeface="+mn-ea"/>
              </a:rPr>
              <a:t>인공신경망에서 보듯이 </a:t>
            </a:r>
            <a:r>
              <a:rPr lang="en-US" altLang="ko-KR" sz="1200" dirty="0">
                <a:highlight>
                  <a:srgbClr val="FFFF66"/>
                </a:highlight>
                <a:latin typeface="+mn-ea"/>
              </a:rPr>
              <a:t>1980</a:t>
            </a:r>
            <a:r>
              <a:rPr lang="ko-KR" altLang="en-US" sz="1200" dirty="0">
                <a:highlight>
                  <a:srgbClr val="FFFF66"/>
                </a:highlight>
                <a:latin typeface="+mn-ea"/>
              </a:rPr>
              <a:t>년대 후반부터 </a:t>
            </a:r>
            <a:r>
              <a:rPr lang="ko-KR" altLang="en-US" sz="1200" dirty="0">
                <a:latin typeface="+mn-ea"/>
              </a:rPr>
              <a:t>인공신경망 기법들이 부도예측 연구에 도입되어 많은 연구가 이루어졌다</a:t>
            </a:r>
            <a:r>
              <a:rPr lang="en-US" altLang="ko-KR" sz="1200" dirty="0">
                <a:latin typeface="+mn-ea"/>
              </a:rPr>
              <a:t>.</a:t>
            </a:r>
          </a:p>
          <a:p>
            <a:pPr>
              <a:lnSpc>
                <a:spcPct val="150000"/>
              </a:lnSpc>
            </a:pPr>
            <a:r>
              <a:rPr lang="ko-KR" altLang="en-US" sz="1200" dirty="0">
                <a:latin typeface="+mn-ea"/>
              </a:rPr>
              <a:t>인공신경망 기법을 적용한 부도예측 모형에서는 주로 기업의 재무정보 등을 입력변수로</a:t>
            </a:r>
            <a:r>
              <a:rPr lang="en-US" altLang="ko-KR" sz="1200" dirty="0">
                <a:latin typeface="+mn-ea"/>
              </a:rPr>
              <a:t>, </a:t>
            </a:r>
            <a:r>
              <a:rPr lang="ko-KR" altLang="en-US" sz="1200" dirty="0">
                <a:latin typeface="+mn-ea"/>
              </a:rPr>
              <a:t>기업의 부도여부를 출력변수로 설정하여 학습을 통해 이들의 관계를 추출하며 </a:t>
            </a:r>
            <a:r>
              <a:rPr lang="ko-KR" altLang="en-US" sz="1200" dirty="0" err="1">
                <a:latin typeface="+mn-ea"/>
              </a:rPr>
              <a:t>예측변수들간에</a:t>
            </a:r>
            <a:r>
              <a:rPr lang="ko-KR" altLang="en-US" sz="1200" dirty="0">
                <a:latin typeface="+mn-ea"/>
              </a:rPr>
              <a:t> 잠재적으로 숨겨진 상관관계를 탐색</a:t>
            </a:r>
            <a:r>
              <a:rPr lang="en-US" altLang="ko-KR" sz="1200" dirty="0">
                <a:latin typeface="+mn-ea"/>
              </a:rPr>
              <a:t>. </a:t>
            </a:r>
          </a:p>
          <a:p>
            <a:pPr>
              <a:lnSpc>
                <a:spcPct val="150000"/>
              </a:lnSpc>
            </a:pPr>
            <a:r>
              <a:rPr lang="ko-KR" altLang="en-US" sz="1200" dirty="0">
                <a:latin typeface="+mn-ea"/>
              </a:rPr>
              <a:t>이러한 방법을 통해 인공신경망 기법이 부도예측과 관련하여 기존의 통계적 기법을 활용한 연구보다 더욱 향상된 예측모형이 될 수 있음을 제시하고 있다</a:t>
            </a:r>
            <a:r>
              <a:rPr lang="en-US" altLang="ko-KR" sz="1200" dirty="0">
                <a:latin typeface="+mn-ea"/>
              </a:rPr>
              <a:t>. </a:t>
            </a:r>
          </a:p>
          <a:p>
            <a:pPr>
              <a:lnSpc>
                <a:spcPct val="150000"/>
              </a:lnSpc>
            </a:pPr>
            <a:r>
              <a:rPr lang="ko-KR" altLang="en-US" sz="1200" dirty="0">
                <a:latin typeface="+mn-ea"/>
              </a:rPr>
              <a:t>인공신경망 모형을 적용한 부도예측 연구는 국내에서도 활발히 진행되고 있다</a:t>
            </a:r>
            <a:r>
              <a:rPr lang="en-US" altLang="ko-KR" sz="1200" dirty="0">
                <a:latin typeface="+mn-ea"/>
              </a:rPr>
              <a:t>. </a:t>
            </a:r>
            <a:endParaRPr lang="ko-KR" altLang="en-US" sz="1200" dirty="0">
              <a:latin typeface="+mn-ea"/>
            </a:endParaRPr>
          </a:p>
        </p:txBody>
      </p:sp>
      <p:sp>
        <p:nvSpPr>
          <p:cNvPr id="3" name="직사각형 2">
            <a:extLst>
              <a:ext uri="{FF2B5EF4-FFF2-40B4-BE49-F238E27FC236}">
                <a16:creationId xmlns:a16="http://schemas.microsoft.com/office/drawing/2014/main" id="{C57448E1-38E4-4DCC-B61C-E017374DD387}"/>
              </a:ext>
            </a:extLst>
          </p:cNvPr>
          <p:cNvSpPr/>
          <p:nvPr/>
        </p:nvSpPr>
        <p:spPr>
          <a:xfrm>
            <a:off x="395536" y="3072080"/>
            <a:ext cx="2658100" cy="523220"/>
          </a:xfrm>
          <a:prstGeom prst="rect">
            <a:avLst/>
          </a:prstGeom>
        </p:spPr>
        <p:txBody>
          <a:bodyPr wrap="none">
            <a:spAutoFit/>
          </a:bodyPr>
          <a:lstStyle/>
          <a:p>
            <a:r>
              <a:rPr lang="en-US" altLang="ko-KR" sz="1400" dirty="0"/>
              <a:t>-</a:t>
            </a:r>
            <a:r>
              <a:rPr lang="ko-KR" altLang="en-US" sz="1400" dirty="0" err="1"/>
              <a:t>머신러닝</a:t>
            </a:r>
            <a:r>
              <a:rPr lang="ko-KR" altLang="en-US" sz="1400" dirty="0"/>
              <a:t> 기법</a:t>
            </a:r>
            <a:endParaRPr lang="en-US" altLang="ko-KR" sz="1400" dirty="0"/>
          </a:p>
          <a:p>
            <a:r>
              <a:rPr lang="en-US" altLang="ko-KR" sz="1400" dirty="0"/>
              <a:t>-RNN(Recurrent Neural Network)</a:t>
            </a:r>
            <a:endParaRPr lang="ko-KR" altLang="en-US" sz="1400" dirty="0"/>
          </a:p>
        </p:txBody>
      </p:sp>
    </p:spTree>
    <p:extLst>
      <p:ext uri="{BB962C8B-B14F-4D97-AF65-F5344CB8AC3E}">
        <p14:creationId xmlns:p14="http://schemas.microsoft.com/office/powerpoint/2010/main" val="4069075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4EDF65DC-B63E-460F-B174-082AFA280DEB}"/>
              </a:ext>
            </a:extLst>
          </p:cNvPr>
          <p:cNvPicPr>
            <a:picLocks noChangeAspect="1"/>
          </p:cNvPicPr>
          <p:nvPr/>
        </p:nvPicPr>
        <p:blipFill>
          <a:blip r:embed="rId2"/>
          <a:stretch>
            <a:fillRect/>
          </a:stretch>
        </p:blipFill>
        <p:spPr>
          <a:xfrm>
            <a:off x="827584" y="1025013"/>
            <a:ext cx="6264696" cy="4924268"/>
          </a:xfrm>
          <a:prstGeom prst="rect">
            <a:avLst/>
          </a:prstGeom>
        </p:spPr>
      </p:pic>
      <p:sp>
        <p:nvSpPr>
          <p:cNvPr id="6" name="직사각형 5">
            <a:extLst>
              <a:ext uri="{FF2B5EF4-FFF2-40B4-BE49-F238E27FC236}">
                <a16:creationId xmlns:a16="http://schemas.microsoft.com/office/drawing/2014/main" id="{7380D80B-55BB-4868-AD7B-EB722978E391}"/>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인공신경망</a:t>
            </a:r>
            <a:r>
              <a:rPr lang="en-US" altLang="ko-KR" b="1" kern="0" dirty="0">
                <a:solidFill>
                  <a:srgbClr val="000000"/>
                </a:solidFill>
                <a:uFill>
                  <a:solidFill>
                    <a:srgbClr val="000000"/>
                  </a:solidFill>
                </a:uFill>
                <a:latin typeface="+mn-ea"/>
              </a:rPr>
              <a:t>(Artificial Neural Networks)</a:t>
            </a:r>
            <a:endParaRPr lang="ko-KR" altLang="en-US" sz="1200" kern="0" dirty="0">
              <a:solidFill>
                <a:srgbClr val="000000"/>
              </a:solidFill>
              <a:latin typeface="+mn-ea"/>
            </a:endParaRPr>
          </a:p>
        </p:txBody>
      </p:sp>
    </p:spTree>
    <p:extLst>
      <p:ext uri="{BB962C8B-B14F-4D97-AF65-F5344CB8AC3E}">
        <p14:creationId xmlns:p14="http://schemas.microsoft.com/office/powerpoint/2010/main" val="33218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CF36EF66-5DBE-47A3-B424-F9295F3F2C19}"/>
              </a:ext>
            </a:extLst>
          </p:cNvPr>
          <p:cNvSpPr/>
          <p:nvPr/>
        </p:nvSpPr>
        <p:spPr>
          <a:xfrm>
            <a:off x="467544" y="346152"/>
            <a:ext cx="4095993" cy="369332"/>
          </a:xfrm>
          <a:prstGeom prst="rect">
            <a:avLst/>
          </a:prstGeom>
        </p:spPr>
        <p:txBody>
          <a:bodyPr wrap="none">
            <a:spAutoFit/>
          </a:bodyPr>
          <a:lstStyle/>
          <a:p>
            <a:r>
              <a:rPr lang="ko-KR" altLang="en-US" dirty="0"/>
              <a:t>빅데이터 분석 모델 정의서</a:t>
            </a:r>
            <a:r>
              <a:rPr lang="en-US" altLang="ko-KR" dirty="0"/>
              <a:t>:</a:t>
            </a:r>
            <a:r>
              <a:rPr lang="ko-KR" altLang="en-US" dirty="0"/>
              <a:t>예시</a:t>
            </a:r>
            <a:r>
              <a:rPr lang="en-US" altLang="ko-KR" dirty="0"/>
              <a:t>(</a:t>
            </a:r>
            <a:r>
              <a:rPr lang="ko-KR" altLang="en-US" dirty="0"/>
              <a:t>수정</a:t>
            </a:r>
            <a:r>
              <a:rPr lang="en-US" altLang="ko-KR" dirty="0"/>
              <a:t>)</a:t>
            </a:r>
            <a:r>
              <a:rPr lang="ko-KR" altLang="en-US" dirty="0"/>
              <a:t> </a:t>
            </a:r>
          </a:p>
        </p:txBody>
      </p:sp>
      <p:graphicFrame>
        <p:nvGraphicFramePr>
          <p:cNvPr id="3" name="표 2">
            <a:extLst>
              <a:ext uri="{FF2B5EF4-FFF2-40B4-BE49-F238E27FC236}">
                <a16:creationId xmlns:a16="http://schemas.microsoft.com/office/drawing/2014/main" id="{2D3F4900-C10C-472B-B38D-E61B30B871ED}"/>
              </a:ext>
            </a:extLst>
          </p:cNvPr>
          <p:cNvGraphicFramePr>
            <a:graphicFrameLocks noGrp="1"/>
          </p:cNvGraphicFramePr>
          <p:nvPr>
            <p:extLst>
              <p:ext uri="{D42A27DB-BD31-4B8C-83A1-F6EECF244321}">
                <p14:modId xmlns:p14="http://schemas.microsoft.com/office/powerpoint/2010/main" val="1464395751"/>
              </p:ext>
            </p:extLst>
          </p:nvPr>
        </p:nvGraphicFramePr>
        <p:xfrm>
          <a:off x="755576" y="1304320"/>
          <a:ext cx="7848872" cy="36576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3903533928"/>
                    </a:ext>
                  </a:extLst>
                </a:gridCol>
                <a:gridCol w="5472608">
                  <a:extLst>
                    <a:ext uri="{9D8B030D-6E8A-4147-A177-3AD203B41FA5}">
                      <a16:colId xmlns:a16="http://schemas.microsoft.com/office/drawing/2014/main" val="2467400590"/>
                    </a:ext>
                  </a:extLst>
                </a:gridCol>
              </a:tblGrid>
              <a:tr h="363609">
                <a:tc>
                  <a:txBody>
                    <a:bodyPr/>
                    <a:lstStyle/>
                    <a:p>
                      <a:pPr latinLnBrk="1"/>
                      <a:r>
                        <a:rPr lang="ko-KR" altLang="en-US" dirty="0"/>
                        <a:t>구분</a:t>
                      </a:r>
                    </a:p>
                  </a:txBody>
                  <a:tcPr/>
                </a:tc>
                <a:tc>
                  <a:txBody>
                    <a:bodyPr/>
                    <a:lstStyle/>
                    <a:p>
                      <a:pPr latinLnBrk="1"/>
                      <a:endParaRPr lang="ko-KR" altLang="en-US"/>
                    </a:p>
                  </a:txBody>
                  <a:tcPr/>
                </a:tc>
                <a:extLst>
                  <a:ext uri="{0D108BD9-81ED-4DB2-BD59-A6C34878D82A}">
                    <a16:rowId xmlns:a16="http://schemas.microsoft.com/office/drawing/2014/main" val="1251558021"/>
                  </a:ext>
                </a:extLst>
              </a:tr>
              <a:tr h="363609">
                <a:tc>
                  <a:txBody>
                    <a:bodyPr/>
                    <a:lstStyle/>
                    <a:p>
                      <a:pPr latinLnBrk="1"/>
                      <a:r>
                        <a:rPr lang="ko-KR" altLang="en-US" dirty="0"/>
                        <a:t>모델 명칭</a:t>
                      </a:r>
                    </a:p>
                  </a:txBody>
                  <a:tcPr/>
                </a:tc>
                <a:tc>
                  <a:txBody>
                    <a:bodyPr/>
                    <a:lstStyle/>
                    <a:p>
                      <a:pPr latinLnBrk="1"/>
                      <a:endParaRPr lang="ko-KR" altLang="en-US"/>
                    </a:p>
                  </a:txBody>
                  <a:tcPr/>
                </a:tc>
                <a:extLst>
                  <a:ext uri="{0D108BD9-81ED-4DB2-BD59-A6C34878D82A}">
                    <a16:rowId xmlns:a16="http://schemas.microsoft.com/office/drawing/2014/main" val="2373488219"/>
                  </a:ext>
                </a:extLst>
              </a:tr>
              <a:tr h="363609">
                <a:tc>
                  <a:txBody>
                    <a:bodyPr/>
                    <a:lstStyle/>
                    <a:p>
                      <a:pPr latinLnBrk="1"/>
                      <a:r>
                        <a:rPr lang="ko-KR" altLang="en-US" dirty="0"/>
                        <a:t>모델 설명</a:t>
                      </a:r>
                    </a:p>
                  </a:txBody>
                  <a:tcPr/>
                </a:tc>
                <a:tc>
                  <a:txBody>
                    <a:bodyPr/>
                    <a:lstStyle/>
                    <a:p>
                      <a:pPr latinLnBrk="1"/>
                      <a:endParaRPr lang="ko-KR" altLang="en-US"/>
                    </a:p>
                  </a:txBody>
                  <a:tcPr/>
                </a:tc>
                <a:extLst>
                  <a:ext uri="{0D108BD9-81ED-4DB2-BD59-A6C34878D82A}">
                    <a16:rowId xmlns:a16="http://schemas.microsoft.com/office/drawing/2014/main" val="2293090761"/>
                  </a:ext>
                </a:extLst>
              </a:tr>
              <a:tr h="363609">
                <a:tc>
                  <a:txBody>
                    <a:bodyPr/>
                    <a:lstStyle/>
                    <a:p>
                      <a:pPr latinLnBrk="1"/>
                      <a:r>
                        <a:rPr lang="ko-KR" altLang="en-US" dirty="0" err="1"/>
                        <a:t>팀명</a:t>
                      </a:r>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1951836227"/>
                  </a:ext>
                </a:extLst>
              </a:tr>
              <a:tr h="363609">
                <a:tc>
                  <a:txBody>
                    <a:bodyPr/>
                    <a:lstStyle/>
                    <a:p>
                      <a:pPr latinLnBrk="1"/>
                      <a:r>
                        <a:rPr lang="ko-KR" altLang="en-US" dirty="0"/>
                        <a:t>분석 요건</a:t>
                      </a:r>
                    </a:p>
                  </a:txBody>
                  <a:tcPr/>
                </a:tc>
                <a:tc>
                  <a:txBody>
                    <a:bodyPr/>
                    <a:lstStyle/>
                    <a:p>
                      <a:pPr latinLnBrk="1"/>
                      <a:endParaRPr lang="ko-KR" altLang="en-US"/>
                    </a:p>
                  </a:txBody>
                  <a:tcPr/>
                </a:tc>
                <a:extLst>
                  <a:ext uri="{0D108BD9-81ED-4DB2-BD59-A6C34878D82A}">
                    <a16:rowId xmlns:a16="http://schemas.microsoft.com/office/drawing/2014/main" val="2944341657"/>
                  </a:ext>
                </a:extLst>
              </a:tr>
              <a:tr h="363609">
                <a:tc>
                  <a:txBody>
                    <a:bodyPr/>
                    <a:lstStyle/>
                    <a:p>
                      <a:pPr latinLnBrk="1"/>
                      <a:r>
                        <a:rPr lang="ko-KR" altLang="en-US" dirty="0"/>
                        <a:t>분석도구</a:t>
                      </a:r>
                    </a:p>
                  </a:txBody>
                  <a:tcPr/>
                </a:tc>
                <a:tc>
                  <a:txBody>
                    <a:bodyPr/>
                    <a:lstStyle/>
                    <a:p>
                      <a:pPr latinLnBrk="1"/>
                      <a:endParaRPr lang="ko-KR" altLang="en-US"/>
                    </a:p>
                  </a:txBody>
                  <a:tcPr/>
                </a:tc>
                <a:extLst>
                  <a:ext uri="{0D108BD9-81ED-4DB2-BD59-A6C34878D82A}">
                    <a16:rowId xmlns:a16="http://schemas.microsoft.com/office/drawing/2014/main" val="3557440227"/>
                  </a:ext>
                </a:extLst>
              </a:tr>
              <a:tr h="363609">
                <a:tc>
                  <a:txBody>
                    <a:bodyPr/>
                    <a:lstStyle/>
                    <a:p>
                      <a:pPr latinLnBrk="1"/>
                      <a:r>
                        <a:rPr lang="ko-KR" altLang="en-US" dirty="0"/>
                        <a:t>수집데이터</a:t>
                      </a:r>
                      <a:r>
                        <a:rPr lang="en-US" altLang="ko-KR" dirty="0"/>
                        <a:t>.</a:t>
                      </a:r>
                      <a:r>
                        <a:rPr lang="ko-KR" altLang="en-US" dirty="0" err="1"/>
                        <a:t>수집처</a:t>
                      </a:r>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1030983663"/>
                  </a:ext>
                </a:extLst>
              </a:tr>
              <a:tr h="358629">
                <a:tc>
                  <a:txBody>
                    <a:bodyPr/>
                    <a:lstStyle/>
                    <a:p>
                      <a:pPr latinLnBrk="1"/>
                      <a:r>
                        <a:rPr lang="ko-KR" altLang="en-US" dirty="0"/>
                        <a:t>분석방안</a:t>
                      </a:r>
                    </a:p>
                  </a:txBody>
                  <a:tcPr/>
                </a:tc>
                <a:tc>
                  <a:txBody>
                    <a:bodyPr/>
                    <a:lstStyle/>
                    <a:p>
                      <a:pPr latinLnBrk="1"/>
                      <a:endParaRPr lang="ko-KR" altLang="en-US" dirty="0"/>
                    </a:p>
                  </a:txBody>
                  <a:tcPr/>
                </a:tc>
                <a:extLst>
                  <a:ext uri="{0D108BD9-81ED-4DB2-BD59-A6C34878D82A}">
                    <a16:rowId xmlns:a16="http://schemas.microsoft.com/office/drawing/2014/main" val="3967942518"/>
                  </a:ext>
                </a:extLst>
              </a:tr>
              <a:tr h="358629">
                <a:tc>
                  <a:txBody>
                    <a:bodyPr/>
                    <a:lstStyle/>
                    <a:p>
                      <a:pPr latinLnBrk="1"/>
                      <a:r>
                        <a:rPr lang="ko-KR" altLang="en-US" dirty="0"/>
                        <a:t>분석결과</a:t>
                      </a:r>
                    </a:p>
                  </a:txBody>
                  <a:tcPr/>
                </a:tc>
                <a:tc>
                  <a:txBody>
                    <a:bodyPr/>
                    <a:lstStyle/>
                    <a:p>
                      <a:pPr latinLnBrk="1"/>
                      <a:endParaRPr lang="ko-KR" altLang="en-US" dirty="0"/>
                    </a:p>
                  </a:txBody>
                  <a:tcPr/>
                </a:tc>
                <a:extLst>
                  <a:ext uri="{0D108BD9-81ED-4DB2-BD59-A6C34878D82A}">
                    <a16:rowId xmlns:a16="http://schemas.microsoft.com/office/drawing/2014/main" val="2686479309"/>
                  </a:ext>
                </a:extLst>
              </a:tr>
              <a:tr h="358629">
                <a:tc>
                  <a:txBody>
                    <a:bodyPr/>
                    <a:lstStyle/>
                    <a:p>
                      <a:pPr latinLnBrk="1"/>
                      <a:r>
                        <a:rPr lang="ko-KR" altLang="en-US" dirty="0"/>
                        <a:t>활용방안</a:t>
                      </a:r>
                    </a:p>
                  </a:txBody>
                  <a:tcPr/>
                </a:tc>
                <a:tc>
                  <a:txBody>
                    <a:bodyPr/>
                    <a:lstStyle/>
                    <a:p>
                      <a:pPr latinLnBrk="1"/>
                      <a:endParaRPr lang="ko-KR" altLang="en-US" dirty="0"/>
                    </a:p>
                  </a:txBody>
                  <a:tcPr/>
                </a:tc>
                <a:extLst>
                  <a:ext uri="{0D108BD9-81ED-4DB2-BD59-A6C34878D82A}">
                    <a16:rowId xmlns:a16="http://schemas.microsoft.com/office/drawing/2014/main" val="169633690"/>
                  </a:ext>
                </a:extLst>
              </a:tr>
            </a:tbl>
          </a:graphicData>
        </a:graphic>
      </p:graphicFrame>
    </p:spTree>
    <p:extLst>
      <p:ext uri="{BB962C8B-B14F-4D97-AF65-F5344CB8AC3E}">
        <p14:creationId xmlns:p14="http://schemas.microsoft.com/office/powerpoint/2010/main" val="411689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highlight>
                <a:srgbClr val="FFFF66"/>
              </a:highligh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55171694-1956-4C37-981E-72FAC2D56E2B}"/>
              </a:ext>
            </a:extLst>
          </p:cNvPr>
          <p:cNvPicPr>
            <a:picLocks noChangeAspect="1"/>
          </p:cNvPicPr>
          <p:nvPr/>
        </p:nvPicPr>
        <p:blipFill>
          <a:blip r:embed="rId2"/>
          <a:stretch>
            <a:fillRect/>
          </a:stretch>
        </p:blipFill>
        <p:spPr>
          <a:xfrm>
            <a:off x="755576" y="908203"/>
            <a:ext cx="6524292" cy="5810729"/>
          </a:xfrm>
          <a:prstGeom prst="rect">
            <a:avLst/>
          </a:prstGeom>
        </p:spPr>
      </p:pic>
      <p:sp>
        <p:nvSpPr>
          <p:cNvPr id="6" name="직사각형 5">
            <a:extLst>
              <a:ext uri="{FF2B5EF4-FFF2-40B4-BE49-F238E27FC236}">
                <a16:creationId xmlns:a16="http://schemas.microsoft.com/office/drawing/2014/main" id="{8ACD99F4-2C0D-4E96-A931-50FF27F8741C}"/>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인공신경망</a:t>
            </a:r>
            <a:r>
              <a:rPr lang="en-US" altLang="ko-KR" b="1" kern="0" dirty="0">
                <a:solidFill>
                  <a:srgbClr val="000000"/>
                </a:solidFill>
                <a:uFill>
                  <a:solidFill>
                    <a:srgbClr val="000000"/>
                  </a:solidFill>
                </a:uFill>
                <a:latin typeface="+mn-ea"/>
              </a:rPr>
              <a:t>(Artificial Neural Networks)</a:t>
            </a:r>
            <a:endParaRPr lang="ko-KR" altLang="en-US" sz="1200" kern="0" dirty="0">
              <a:solidFill>
                <a:srgbClr val="000000"/>
              </a:solidFill>
              <a:latin typeface="+mn-ea"/>
            </a:endParaRPr>
          </a:p>
        </p:txBody>
      </p:sp>
    </p:spTree>
    <p:extLst>
      <p:ext uri="{BB962C8B-B14F-4D97-AF65-F5344CB8AC3E}">
        <p14:creationId xmlns:p14="http://schemas.microsoft.com/office/powerpoint/2010/main" val="1424164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0DABC761-BF9E-4AED-A263-7577C24121C7}"/>
              </a:ext>
            </a:extLst>
          </p:cNvPr>
          <p:cNvSpPr/>
          <p:nvPr/>
        </p:nvSpPr>
        <p:spPr>
          <a:xfrm>
            <a:off x="611560" y="346152"/>
            <a:ext cx="3634328" cy="369332"/>
          </a:xfrm>
          <a:prstGeom prst="rect">
            <a:avLst/>
          </a:prstGeom>
        </p:spPr>
        <p:txBody>
          <a:bodyPr wrap="none">
            <a:spAutoFit/>
          </a:bodyPr>
          <a:lstStyle/>
          <a:p>
            <a:r>
              <a:rPr lang="en-US" altLang="ko-KR" dirty="0"/>
              <a:t>OO </a:t>
            </a:r>
            <a:r>
              <a:rPr lang="ko-KR" altLang="en-US" dirty="0"/>
              <a:t>은행  신용평가모형  사례 소개</a:t>
            </a:r>
            <a:endParaRPr lang="en-US" altLang="ko-KR" dirty="0"/>
          </a:p>
        </p:txBody>
      </p:sp>
      <p:sp>
        <p:nvSpPr>
          <p:cNvPr id="2" name="TextBox 1">
            <a:extLst>
              <a:ext uri="{FF2B5EF4-FFF2-40B4-BE49-F238E27FC236}">
                <a16:creationId xmlns:a16="http://schemas.microsoft.com/office/drawing/2014/main" id="{C52895F2-FFCF-4511-8B4D-722500F6AA7F}"/>
              </a:ext>
            </a:extLst>
          </p:cNvPr>
          <p:cNvSpPr txBox="1"/>
          <p:nvPr/>
        </p:nvSpPr>
        <p:spPr>
          <a:xfrm>
            <a:off x="899592" y="1268760"/>
            <a:ext cx="2232248" cy="369332"/>
          </a:xfrm>
          <a:prstGeom prst="rect">
            <a:avLst/>
          </a:prstGeom>
          <a:noFill/>
        </p:spPr>
        <p:txBody>
          <a:bodyPr wrap="square" rtlCol="0">
            <a:spAutoFit/>
          </a:bodyPr>
          <a:lstStyle/>
          <a:p>
            <a:r>
              <a:rPr lang="en-US" altLang="ko-KR" dirty="0"/>
              <a:t>****</a:t>
            </a:r>
            <a:r>
              <a:rPr lang="ko-KR" altLang="en-US" dirty="0"/>
              <a:t>별도자료</a:t>
            </a:r>
          </a:p>
        </p:txBody>
      </p:sp>
    </p:spTree>
    <p:extLst>
      <p:ext uri="{BB962C8B-B14F-4D97-AF65-F5344CB8AC3E}">
        <p14:creationId xmlns:p14="http://schemas.microsoft.com/office/powerpoint/2010/main" val="1740294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D392DFB4-624F-4C5C-AD22-8D04A297D1BF}"/>
              </a:ext>
            </a:extLst>
          </p:cNvPr>
          <p:cNvSpPr/>
          <p:nvPr/>
        </p:nvSpPr>
        <p:spPr>
          <a:xfrm>
            <a:off x="899592" y="1484784"/>
            <a:ext cx="3672408" cy="1569660"/>
          </a:xfrm>
          <a:prstGeom prst="rect">
            <a:avLst/>
          </a:prstGeom>
        </p:spPr>
        <p:txBody>
          <a:bodyPr wrap="square">
            <a:spAutoFit/>
          </a:bodyPr>
          <a:lstStyle/>
          <a:p>
            <a:r>
              <a:rPr lang="en-US" altLang="ko-KR" sz="6000" dirty="0">
                <a:solidFill>
                  <a:srgbClr val="FF0000"/>
                </a:solidFill>
              </a:rPr>
              <a:t>POST</a:t>
            </a:r>
            <a:r>
              <a:rPr lang="ko-KR" altLang="en-US" sz="6000" dirty="0"/>
              <a:t> </a:t>
            </a:r>
            <a:endParaRPr lang="en-US" altLang="ko-KR" sz="6000" dirty="0"/>
          </a:p>
          <a:p>
            <a:r>
              <a:rPr lang="ko-KR" altLang="en-US" sz="3600" dirty="0" err="1"/>
              <a:t>빅데이터분석사</a:t>
            </a:r>
            <a:r>
              <a:rPr lang="ko-KR" altLang="en-US" sz="3600" dirty="0"/>
              <a:t> </a:t>
            </a:r>
            <a:endParaRPr lang="en-US" altLang="ko-KR" sz="3600" dirty="0"/>
          </a:p>
        </p:txBody>
      </p:sp>
    </p:spTree>
    <p:extLst>
      <p:ext uri="{BB962C8B-B14F-4D97-AF65-F5344CB8AC3E}">
        <p14:creationId xmlns:p14="http://schemas.microsoft.com/office/powerpoint/2010/main" val="990987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5265F47A-F95D-4B18-B19B-A2EF79C0CABA}"/>
              </a:ext>
            </a:extLst>
          </p:cNvPr>
          <p:cNvSpPr/>
          <p:nvPr/>
        </p:nvSpPr>
        <p:spPr>
          <a:xfrm>
            <a:off x="323528" y="275842"/>
            <a:ext cx="1956626" cy="369332"/>
          </a:xfrm>
          <a:prstGeom prst="rect">
            <a:avLst/>
          </a:prstGeom>
        </p:spPr>
        <p:txBody>
          <a:bodyPr wrap="none">
            <a:spAutoFit/>
          </a:bodyPr>
          <a:lstStyle/>
          <a:p>
            <a:r>
              <a:rPr lang="en-US" altLang="ko-KR" dirty="0">
                <a:solidFill>
                  <a:srgbClr val="FF0000"/>
                </a:solidFill>
              </a:rPr>
              <a:t>POST</a:t>
            </a:r>
            <a:r>
              <a:rPr lang="ko-KR" altLang="en-US" dirty="0"/>
              <a:t> 데이터분석</a:t>
            </a:r>
            <a:endParaRPr lang="en-US" altLang="ko-KR" dirty="0"/>
          </a:p>
        </p:txBody>
      </p:sp>
      <p:graphicFrame>
        <p:nvGraphicFramePr>
          <p:cNvPr id="6" name="다이어그램 5">
            <a:extLst>
              <a:ext uri="{FF2B5EF4-FFF2-40B4-BE49-F238E27FC236}">
                <a16:creationId xmlns:a16="http://schemas.microsoft.com/office/drawing/2014/main" id="{0BA585E5-7DC7-4EBB-A691-4AF827F0E24C}"/>
              </a:ext>
            </a:extLst>
          </p:cNvPr>
          <p:cNvGraphicFramePr/>
          <p:nvPr>
            <p:extLst/>
          </p:nvPr>
        </p:nvGraphicFramePr>
        <p:xfrm>
          <a:off x="299383" y="1257209"/>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직사각형 7">
            <a:extLst>
              <a:ext uri="{FF2B5EF4-FFF2-40B4-BE49-F238E27FC236}">
                <a16:creationId xmlns:a16="http://schemas.microsoft.com/office/drawing/2014/main" id="{13CC2CD4-8134-4A53-A0DE-72BB9D9E0A48}"/>
              </a:ext>
            </a:extLst>
          </p:cNvPr>
          <p:cNvSpPr/>
          <p:nvPr/>
        </p:nvSpPr>
        <p:spPr>
          <a:xfrm>
            <a:off x="4964359" y="1814398"/>
            <a:ext cx="4104455" cy="307777"/>
          </a:xfrm>
          <a:prstGeom prst="rect">
            <a:avLst/>
          </a:prstGeom>
        </p:spPr>
        <p:txBody>
          <a:bodyPr wrap="square">
            <a:spAutoFit/>
          </a:bodyPr>
          <a:lstStyle/>
          <a:p>
            <a:pPr marL="285750" indent="-285750">
              <a:buFont typeface="Wingdings" panose="05000000000000000000" pitchFamily="2" charset="2"/>
              <a:buChar char="l"/>
            </a:pPr>
            <a:r>
              <a:rPr lang="ko-KR" altLang="en-US" sz="1400" dirty="0"/>
              <a:t>거시 환경 분석</a:t>
            </a:r>
            <a:r>
              <a:rPr lang="en-US" altLang="ko-KR" sz="1400" dirty="0"/>
              <a:t>PEST </a:t>
            </a:r>
            <a:r>
              <a:rPr lang="ko-KR" altLang="en-US" sz="1400" dirty="0"/>
              <a:t>분석</a:t>
            </a:r>
          </a:p>
        </p:txBody>
      </p:sp>
      <p:sp>
        <p:nvSpPr>
          <p:cNvPr id="10" name="직사각형 9">
            <a:extLst>
              <a:ext uri="{FF2B5EF4-FFF2-40B4-BE49-F238E27FC236}">
                <a16:creationId xmlns:a16="http://schemas.microsoft.com/office/drawing/2014/main" id="{DCB79D8A-A1BB-44EA-83F5-2C5E9E7A86F7}"/>
              </a:ext>
            </a:extLst>
          </p:cNvPr>
          <p:cNvSpPr/>
          <p:nvPr/>
        </p:nvSpPr>
        <p:spPr>
          <a:xfrm>
            <a:off x="5580112" y="2310466"/>
            <a:ext cx="2563266" cy="307777"/>
          </a:xfrm>
          <a:prstGeom prst="rect">
            <a:avLst/>
          </a:prstGeom>
        </p:spPr>
        <p:txBody>
          <a:bodyPr wrap="none">
            <a:spAutoFit/>
          </a:bodyPr>
          <a:lstStyle/>
          <a:p>
            <a:pPr marL="285750" indent="-285750">
              <a:buFont typeface="Wingdings" panose="05000000000000000000" pitchFamily="2" charset="2"/>
              <a:buChar char="l"/>
            </a:pPr>
            <a:r>
              <a:rPr lang="ko-KR" altLang="en-US" sz="1400" dirty="0"/>
              <a:t>거시 환경 분석</a:t>
            </a:r>
            <a:r>
              <a:rPr lang="en-US" altLang="ko-KR" sz="1400" dirty="0"/>
              <a:t>STEEP </a:t>
            </a:r>
            <a:r>
              <a:rPr lang="ko-KR" altLang="en-US" sz="1400" dirty="0"/>
              <a:t>분석</a:t>
            </a:r>
          </a:p>
        </p:txBody>
      </p:sp>
      <p:sp>
        <p:nvSpPr>
          <p:cNvPr id="11" name="직사각형 10">
            <a:extLst>
              <a:ext uri="{FF2B5EF4-FFF2-40B4-BE49-F238E27FC236}">
                <a16:creationId xmlns:a16="http://schemas.microsoft.com/office/drawing/2014/main" id="{5C08B042-96AA-4515-8D56-E65E95100138}"/>
              </a:ext>
            </a:extLst>
          </p:cNvPr>
          <p:cNvSpPr/>
          <p:nvPr/>
        </p:nvSpPr>
        <p:spPr>
          <a:xfrm>
            <a:off x="5798598" y="2840381"/>
            <a:ext cx="2658100" cy="307777"/>
          </a:xfrm>
          <a:prstGeom prst="rect">
            <a:avLst/>
          </a:prstGeom>
        </p:spPr>
        <p:txBody>
          <a:bodyPr wrap="none">
            <a:spAutoFit/>
          </a:bodyPr>
          <a:lstStyle/>
          <a:p>
            <a:pPr marL="285750" indent="-285750">
              <a:buFont typeface="Wingdings" panose="05000000000000000000" pitchFamily="2" charset="2"/>
              <a:buChar char="l"/>
            </a:pPr>
            <a:r>
              <a:rPr lang="ko-KR" altLang="en-US" sz="1400" dirty="0"/>
              <a:t>미시 시장 환경 분석</a:t>
            </a:r>
            <a:r>
              <a:rPr lang="en-US" altLang="ko-KR" sz="1400" dirty="0"/>
              <a:t>3C </a:t>
            </a:r>
            <a:r>
              <a:rPr lang="ko-KR" altLang="en-US" sz="1400" dirty="0"/>
              <a:t>분석</a:t>
            </a:r>
          </a:p>
        </p:txBody>
      </p:sp>
      <p:sp>
        <p:nvSpPr>
          <p:cNvPr id="12" name="직사각형 11">
            <a:extLst>
              <a:ext uri="{FF2B5EF4-FFF2-40B4-BE49-F238E27FC236}">
                <a16:creationId xmlns:a16="http://schemas.microsoft.com/office/drawing/2014/main" id="{E8EB1579-FAE2-411E-BEC7-DCFD7255255F}"/>
              </a:ext>
            </a:extLst>
          </p:cNvPr>
          <p:cNvSpPr/>
          <p:nvPr/>
        </p:nvSpPr>
        <p:spPr>
          <a:xfrm>
            <a:off x="5836746" y="3369619"/>
            <a:ext cx="2997872" cy="307777"/>
          </a:xfrm>
          <a:prstGeom prst="rect">
            <a:avLst/>
          </a:prstGeom>
        </p:spPr>
        <p:txBody>
          <a:bodyPr wrap="none">
            <a:spAutoFit/>
          </a:bodyPr>
          <a:lstStyle/>
          <a:p>
            <a:pPr marL="285750" indent="-285750">
              <a:buFont typeface="Wingdings" panose="05000000000000000000" pitchFamily="2" charset="2"/>
              <a:buChar char="l"/>
            </a:pPr>
            <a:r>
              <a:rPr lang="ko-KR" altLang="en-US" sz="1400" dirty="0"/>
              <a:t>미시 시장 환경 분석</a:t>
            </a:r>
            <a:r>
              <a:rPr lang="en-US" altLang="ko-KR" sz="1400" dirty="0"/>
              <a:t> SWOT </a:t>
            </a:r>
            <a:r>
              <a:rPr lang="ko-KR" altLang="en-US" sz="1400" dirty="0"/>
              <a:t>분석</a:t>
            </a:r>
          </a:p>
        </p:txBody>
      </p:sp>
      <p:sp>
        <p:nvSpPr>
          <p:cNvPr id="13" name="직사각형 12">
            <a:extLst>
              <a:ext uri="{FF2B5EF4-FFF2-40B4-BE49-F238E27FC236}">
                <a16:creationId xmlns:a16="http://schemas.microsoft.com/office/drawing/2014/main" id="{2FCFABF4-6008-4348-91EE-87B6A35AA64E}"/>
              </a:ext>
            </a:extLst>
          </p:cNvPr>
          <p:cNvSpPr/>
          <p:nvPr/>
        </p:nvSpPr>
        <p:spPr>
          <a:xfrm>
            <a:off x="5532486" y="3866917"/>
            <a:ext cx="4401215" cy="307777"/>
          </a:xfrm>
          <a:prstGeom prst="rect">
            <a:avLst/>
          </a:prstGeom>
        </p:spPr>
        <p:txBody>
          <a:bodyPr wrap="square">
            <a:spAutoFit/>
          </a:bodyPr>
          <a:lstStyle/>
          <a:p>
            <a:pPr marL="285750" indent="-285750">
              <a:buFont typeface="Wingdings" panose="05000000000000000000" pitchFamily="2" charset="2"/>
              <a:buChar char="l"/>
            </a:pPr>
            <a:r>
              <a:rPr lang="ko-KR" altLang="en-US" sz="1400" dirty="0"/>
              <a:t>조직 및 마케팅 전략 수립</a:t>
            </a:r>
            <a:r>
              <a:rPr lang="en-US" altLang="ko-KR" sz="1400" dirty="0"/>
              <a:t> STP &amp; 4P </a:t>
            </a:r>
            <a:r>
              <a:rPr lang="ko-KR" altLang="en-US" sz="1400" dirty="0"/>
              <a:t>분석</a:t>
            </a:r>
          </a:p>
        </p:txBody>
      </p:sp>
      <p:sp>
        <p:nvSpPr>
          <p:cNvPr id="14" name="직사각형 13">
            <a:extLst>
              <a:ext uri="{FF2B5EF4-FFF2-40B4-BE49-F238E27FC236}">
                <a16:creationId xmlns:a16="http://schemas.microsoft.com/office/drawing/2014/main" id="{3E207506-65BF-4879-8DA0-FFE068139C2F}"/>
              </a:ext>
            </a:extLst>
          </p:cNvPr>
          <p:cNvSpPr/>
          <p:nvPr/>
        </p:nvSpPr>
        <p:spPr>
          <a:xfrm>
            <a:off x="5098318" y="4349344"/>
            <a:ext cx="2044149" cy="307777"/>
          </a:xfrm>
          <a:prstGeom prst="rect">
            <a:avLst/>
          </a:prstGeom>
        </p:spPr>
        <p:txBody>
          <a:bodyPr wrap="none">
            <a:spAutoFit/>
          </a:bodyPr>
          <a:lstStyle/>
          <a:p>
            <a:pPr marL="285750" indent="-285750">
              <a:buFont typeface="Wingdings" panose="05000000000000000000" pitchFamily="2" charset="2"/>
              <a:buChar char="l"/>
            </a:pPr>
            <a:r>
              <a:rPr lang="ko-KR" altLang="en-US" sz="1400" dirty="0"/>
              <a:t>시장 규모 분석 방법</a:t>
            </a:r>
          </a:p>
        </p:txBody>
      </p:sp>
    </p:spTree>
    <p:extLst>
      <p:ext uri="{BB962C8B-B14F-4D97-AF65-F5344CB8AC3E}">
        <p14:creationId xmlns:p14="http://schemas.microsoft.com/office/powerpoint/2010/main" val="3519850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1F594DB6-C9A7-4525-AEE0-17E8E99E47AE}"/>
              </a:ext>
            </a:extLst>
          </p:cNvPr>
          <p:cNvSpPr/>
          <p:nvPr/>
        </p:nvSpPr>
        <p:spPr>
          <a:xfrm>
            <a:off x="467545" y="332656"/>
            <a:ext cx="2736304" cy="382828"/>
          </a:xfrm>
          <a:prstGeom prst="rect">
            <a:avLst/>
          </a:prstGeom>
        </p:spPr>
        <p:txBody>
          <a:bodyPr wrap="square">
            <a:spAutoFit/>
          </a:bodyPr>
          <a:lstStyle/>
          <a:p>
            <a:r>
              <a:rPr lang="ko-KR" altLang="en-US" dirty="0"/>
              <a:t>거시 환경 분석</a:t>
            </a:r>
            <a:r>
              <a:rPr lang="en-US" altLang="ko-KR" dirty="0"/>
              <a:t>PEST </a:t>
            </a:r>
            <a:r>
              <a:rPr lang="ko-KR" altLang="en-US" dirty="0"/>
              <a:t>분석</a:t>
            </a:r>
          </a:p>
        </p:txBody>
      </p:sp>
      <p:sp>
        <p:nvSpPr>
          <p:cNvPr id="3" name="직사각형 2">
            <a:extLst>
              <a:ext uri="{FF2B5EF4-FFF2-40B4-BE49-F238E27FC236}">
                <a16:creationId xmlns:a16="http://schemas.microsoft.com/office/drawing/2014/main" id="{7046F99B-00E6-425B-8AEE-0E1281DE7061}"/>
              </a:ext>
            </a:extLst>
          </p:cNvPr>
          <p:cNvSpPr/>
          <p:nvPr/>
        </p:nvSpPr>
        <p:spPr>
          <a:xfrm>
            <a:off x="489242" y="1052736"/>
            <a:ext cx="7611150" cy="461665"/>
          </a:xfrm>
          <a:prstGeom prst="rect">
            <a:avLst/>
          </a:prstGeom>
        </p:spPr>
        <p:txBody>
          <a:bodyPr wrap="square">
            <a:spAutoFit/>
          </a:bodyPr>
          <a:lstStyle/>
          <a:p>
            <a:r>
              <a:rPr lang="ko-KR" altLang="en-US" sz="1200" dirty="0"/>
              <a:t>비즈니스 환경을 둘러싸고 있는 기업 외부의 환경을 정책</a:t>
            </a:r>
            <a:r>
              <a:rPr lang="en-US" altLang="ko-KR" sz="1200" dirty="0"/>
              <a:t>/</a:t>
            </a:r>
            <a:r>
              <a:rPr lang="ko-KR" altLang="en-US" sz="1200" dirty="0"/>
              <a:t>법제도</a:t>
            </a:r>
            <a:r>
              <a:rPr lang="en-US" altLang="ko-KR" sz="1200" dirty="0"/>
              <a:t>(Politics), </a:t>
            </a:r>
            <a:r>
              <a:rPr lang="ko-KR" altLang="en-US" sz="1200" dirty="0"/>
              <a:t>경제</a:t>
            </a:r>
            <a:r>
              <a:rPr lang="en-US" altLang="ko-KR" sz="1200" dirty="0"/>
              <a:t>(Economy), </a:t>
            </a:r>
            <a:r>
              <a:rPr lang="ko-KR" altLang="en-US" sz="1200" dirty="0"/>
              <a:t>사회 문화</a:t>
            </a:r>
            <a:r>
              <a:rPr lang="en-US" altLang="ko-KR" sz="1200" dirty="0"/>
              <a:t>(Social), </a:t>
            </a:r>
            <a:r>
              <a:rPr lang="ko-KR" altLang="en-US" sz="1200" dirty="0"/>
              <a:t>기술</a:t>
            </a:r>
            <a:r>
              <a:rPr lang="en-US" altLang="ko-KR" sz="1200" dirty="0"/>
              <a:t>(Technology) </a:t>
            </a:r>
            <a:r>
              <a:rPr lang="ko-KR" altLang="en-US" sz="1200" dirty="0"/>
              <a:t>관점으로 구분하여 분석</a:t>
            </a:r>
          </a:p>
        </p:txBody>
      </p:sp>
      <p:pic>
        <p:nvPicPr>
          <p:cNvPr id="6" name="그림 5">
            <a:extLst>
              <a:ext uri="{FF2B5EF4-FFF2-40B4-BE49-F238E27FC236}">
                <a16:creationId xmlns:a16="http://schemas.microsoft.com/office/drawing/2014/main" id="{7AE9090D-8CCE-47D5-A522-5EA697B69704}"/>
              </a:ext>
            </a:extLst>
          </p:cNvPr>
          <p:cNvPicPr>
            <a:picLocks noChangeAspect="1"/>
          </p:cNvPicPr>
          <p:nvPr/>
        </p:nvPicPr>
        <p:blipFill>
          <a:blip r:embed="rId2"/>
          <a:stretch>
            <a:fillRect/>
          </a:stretch>
        </p:blipFill>
        <p:spPr>
          <a:xfrm>
            <a:off x="441839" y="1638467"/>
            <a:ext cx="7298513" cy="1934549"/>
          </a:xfrm>
          <a:prstGeom prst="rect">
            <a:avLst/>
          </a:prstGeom>
        </p:spPr>
      </p:pic>
    </p:spTree>
    <p:extLst>
      <p:ext uri="{BB962C8B-B14F-4D97-AF65-F5344CB8AC3E}">
        <p14:creationId xmlns:p14="http://schemas.microsoft.com/office/powerpoint/2010/main" val="1391672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7F9F0F9-957E-4AF1-ACE5-B06E3A0B2B49}"/>
              </a:ext>
            </a:extLst>
          </p:cNvPr>
          <p:cNvSpPr/>
          <p:nvPr/>
        </p:nvSpPr>
        <p:spPr>
          <a:xfrm>
            <a:off x="489012" y="346152"/>
            <a:ext cx="2875531" cy="369332"/>
          </a:xfrm>
          <a:prstGeom prst="rect">
            <a:avLst/>
          </a:prstGeom>
        </p:spPr>
        <p:txBody>
          <a:bodyPr wrap="none">
            <a:spAutoFit/>
          </a:bodyPr>
          <a:lstStyle/>
          <a:p>
            <a:r>
              <a:rPr lang="ko-KR" altLang="en-US" dirty="0"/>
              <a:t>거시 환경 분석</a:t>
            </a:r>
            <a:r>
              <a:rPr lang="en-US" altLang="ko-KR" dirty="0"/>
              <a:t>STEEP </a:t>
            </a:r>
            <a:r>
              <a:rPr lang="ko-KR" altLang="en-US" dirty="0"/>
              <a:t>분석</a:t>
            </a:r>
          </a:p>
        </p:txBody>
      </p:sp>
      <p:sp>
        <p:nvSpPr>
          <p:cNvPr id="3" name="직사각형 2">
            <a:extLst>
              <a:ext uri="{FF2B5EF4-FFF2-40B4-BE49-F238E27FC236}">
                <a16:creationId xmlns:a16="http://schemas.microsoft.com/office/drawing/2014/main" id="{02417620-AAB5-41D5-9900-89DF79A9BC64}"/>
              </a:ext>
            </a:extLst>
          </p:cNvPr>
          <p:cNvSpPr/>
          <p:nvPr/>
        </p:nvSpPr>
        <p:spPr>
          <a:xfrm>
            <a:off x="489012" y="1052736"/>
            <a:ext cx="7827404" cy="461665"/>
          </a:xfrm>
          <a:prstGeom prst="rect">
            <a:avLst/>
          </a:prstGeom>
        </p:spPr>
        <p:txBody>
          <a:bodyPr wrap="square">
            <a:spAutoFit/>
          </a:bodyPr>
          <a:lstStyle/>
          <a:p>
            <a:r>
              <a:rPr lang="en-US" altLang="ko-KR" sz="1200" dirty="0"/>
              <a:t>STEEP </a:t>
            </a:r>
            <a:r>
              <a:rPr lang="ko-KR" altLang="en-US" sz="1200" dirty="0"/>
              <a:t>분석은 사회</a:t>
            </a:r>
            <a:r>
              <a:rPr lang="en-US" altLang="ko-KR" sz="1200" dirty="0"/>
              <a:t>(Society), </a:t>
            </a:r>
            <a:r>
              <a:rPr lang="ko-KR" altLang="en-US" sz="1200" dirty="0"/>
              <a:t>기술</a:t>
            </a:r>
            <a:r>
              <a:rPr lang="en-US" altLang="ko-KR" sz="1200" dirty="0"/>
              <a:t>(Technology), </a:t>
            </a:r>
            <a:r>
              <a:rPr lang="ko-KR" altLang="en-US" sz="1200" dirty="0"/>
              <a:t>환경</a:t>
            </a:r>
            <a:r>
              <a:rPr lang="en-US" altLang="ko-KR" sz="1200" dirty="0"/>
              <a:t>(Environment), </a:t>
            </a:r>
            <a:r>
              <a:rPr lang="ko-KR" altLang="en-US" sz="1200" dirty="0"/>
              <a:t>경제</a:t>
            </a:r>
            <a:r>
              <a:rPr lang="en-US" altLang="ko-KR" sz="1200" dirty="0"/>
              <a:t>(Economy), </a:t>
            </a:r>
            <a:r>
              <a:rPr lang="ko-KR" altLang="en-US" sz="1200" dirty="0"/>
              <a:t>정 책</a:t>
            </a:r>
            <a:r>
              <a:rPr lang="en-US" altLang="ko-KR" sz="1200" dirty="0"/>
              <a:t>/</a:t>
            </a:r>
            <a:r>
              <a:rPr lang="ko-KR" altLang="en-US" sz="1200" dirty="0"/>
              <a:t>법제도</a:t>
            </a:r>
            <a:r>
              <a:rPr lang="en-US" altLang="ko-KR" sz="1200" dirty="0"/>
              <a:t>(Politics/Legal) </a:t>
            </a:r>
            <a:r>
              <a:rPr lang="ko-KR" altLang="en-US" sz="1200" dirty="0"/>
              <a:t>관점에서 미래 트렌드를 분석하고</a:t>
            </a:r>
            <a:r>
              <a:rPr lang="en-US" altLang="ko-KR" sz="1200" dirty="0"/>
              <a:t>, </a:t>
            </a:r>
            <a:r>
              <a:rPr lang="ko-KR" altLang="en-US" sz="1200" dirty="0"/>
              <a:t>새로운 이슈를 감지하는 전략 수립 방법</a:t>
            </a:r>
          </a:p>
        </p:txBody>
      </p:sp>
      <p:pic>
        <p:nvPicPr>
          <p:cNvPr id="6" name="그림 5">
            <a:extLst>
              <a:ext uri="{FF2B5EF4-FFF2-40B4-BE49-F238E27FC236}">
                <a16:creationId xmlns:a16="http://schemas.microsoft.com/office/drawing/2014/main" id="{919C16D6-F703-4100-9A7D-3D69E0662375}"/>
              </a:ext>
            </a:extLst>
          </p:cNvPr>
          <p:cNvPicPr>
            <a:picLocks noChangeAspect="1"/>
          </p:cNvPicPr>
          <p:nvPr/>
        </p:nvPicPr>
        <p:blipFill>
          <a:blip r:embed="rId2"/>
          <a:stretch>
            <a:fillRect/>
          </a:stretch>
        </p:blipFill>
        <p:spPr>
          <a:xfrm>
            <a:off x="771305" y="1494222"/>
            <a:ext cx="5873326" cy="3092136"/>
          </a:xfrm>
          <a:prstGeom prst="rect">
            <a:avLst/>
          </a:prstGeom>
        </p:spPr>
      </p:pic>
      <p:pic>
        <p:nvPicPr>
          <p:cNvPr id="8" name="그림 7">
            <a:extLst>
              <a:ext uri="{FF2B5EF4-FFF2-40B4-BE49-F238E27FC236}">
                <a16:creationId xmlns:a16="http://schemas.microsoft.com/office/drawing/2014/main" id="{59AEE7CD-857F-4212-B308-108A185F6508}"/>
              </a:ext>
            </a:extLst>
          </p:cNvPr>
          <p:cNvPicPr>
            <a:picLocks noChangeAspect="1"/>
          </p:cNvPicPr>
          <p:nvPr/>
        </p:nvPicPr>
        <p:blipFill>
          <a:blip r:embed="rId3"/>
          <a:stretch>
            <a:fillRect/>
          </a:stretch>
        </p:blipFill>
        <p:spPr>
          <a:xfrm>
            <a:off x="771305" y="4869160"/>
            <a:ext cx="5672903" cy="1743814"/>
          </a:xfrm>
          <a:prstGeom prst="rect">
            <a:avLst/>
          </a:prstGeom>
        </p:spPr>
      </p:pic>
    </p:spTree>
    <p:extLst>
      <p:ext uri="{BB962C8B-B14F-4D97-AF65-F5344CB8AC3E}">
        <p14:creationId xmlns:p14="http://schemas.microsoft.com/office/powerpoint/2010/main" val="1406900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C61FD4C8-A815-456A-AAD3-0493597C853A}"/>
              </a:ext>
            </a:extLst>
          </p:cNvPr>
          <p:cNvSpPr/>
          <p:nvPr/>
        </p:nvSpPr>
        <p:spPr>
          <a:xfrm>
            <a:off x="467544" y="275842"/>
            <a:ext cx="2993127" cy="369332"/>
          </a:xfrm>
          <a:prstGeom prst="rect">
            <a:avLst/>
          </a:prstGeom>
        </p:spPr>
        <p:txBody>
          <a:bodyPr wrap="none">
            <a:spAutoFit/>
          </a:bodyPr>
          <a:lstStyle/>
          <a:p>
            <a:r>
              <a:rPr lang="ko-KR" altLang="en-US" dirty="0"/>
              <a:t>미시 시장 환경 분석</a:t>
            </a:r>
            <a:r>
              <a:rPr lang="en-US" altLang="ko-KR" dirty="0"/>
              <a:t>3C </a:t>
            </a:r>
            <a:r>
              <a:rPr lang="ko-KR" altLang="en-US" dirty="0"/>
              <a:t>분석</a:t>
            </a:r>
          </a:p>
        </p:txBody>
      </p:sp>
      <p:sp>
        <p:nvSpPr>
          <p:cNvPr id="3" name="직사각형 2">
            <a:extLst>
              <a:ext uri="{FF2B5EF4-FFF2-40B4-BE49-F238E27FC236}">
                <a16:creationId xmlns:a16="http://schemas.microsoft.com/office/drawing/2014/main" id="{D409D95A-7B1E-45E7-9AB0-6FFE887396EE}"/>
              </a:ext>
            </a:extLst>
          </p:cNvPr>
          <p:cNvSpPr/>
          <p:nvPr/>
        </p:nvSpPr>
        <p:spPr>
          <a:xfrm>
            <a:off x="539552" y="1124744"/>
            <a:ext cx="7560840" cy="461665"/>
          </a:xfrm>
          <a:prstGeom prst="rect">
            <a:avLst/>
          </a:prstGeom>
        </p:spPr>
        <p:txBody>
          <a:bodyPr wrap="square">
            <a:spAutoFit/>
          </a:bodyPr>
          <a:lstStyle/>
          <a:p>
            <a:r>
              <a:rPr lang="en-US" altLang="ko-KR" sz="1200" dirty="0"/>
              <a:t>3C </a:t>
            </a:r>
            <a:r>
              <a:rPr lang="ko-KR" altLang="en-US" sz="1200" dirty="0"/>
              <a:t>분석은 시장 환경 내에서 고객</a:t>
            </a:r>
            <a:r>
              <a:rPr lang="en-US" altLang="ko-KR" sz="1200" dirty="0"/>
              <a:t>, </a:t>
            </a:r>
            <a:r>
              <a:rPr lang="ko-KR" altLang="en-US" sz="1200" dirty="0"/>
              <a:t>자사</a:t>
            </a:r>
            <a:r>
              <a:rPr lang="en-US" altLang="ko-KR" sz="1200" dirty="0"/>
              <a:t>, </a:t>
            </a:r>
            <a:r>
              <a:rPr lang="ko-KR" altLang="en-US" sz="1200" dirty="0"/>
              <a:t>경쟁사 관점에서 조직이 어떠한 사업 환경에 처해 있는지를 파악해서 어떤 사업 전략을 수립할지를 분석할 때 적용하는 방법론</a:t>
            </a:r>
          </a:p>
        </p:txBody>
      </p:sp>
      <p:pic>
        <p:nvPicPr>
          <p:cNvPr id="6" name="그림 5">
            <a:extLst>
              <a:ext uri="{FF2B5EF4-FFF2-40B4-BE49-F238E27FC236}">
                <a16:creationId xmlns:a16="http://schemas.microsoft.com/office/drawing/2014/main" id="{54C04FC3-5B53-42B1-BE12-39821E5AB821}"/>
              </a:ext>
            </a:extLst>
          </p:cNvPr>
          <p:cNvPicPr>
            <a:picLocks noChangeAspect="1"/>
          </p:cNvPicPr>
          <p:nvPr/>
        </p:nvPicPr>
        <p:blipFill>
          <a:blip r:embed="rId2"/>
          <a:stretch>
            <a:fillRect/>
          </a:stretch>
        </p:blipFill>
        <p:spPr>
          <a:xfrm>
            <a:off x="539552" y="1841021"/>
            <a:ext cx="7030158" cy="3825724"/>
          </a:xfrm>
          <a:prstGeom prst="rect">
            <a:avLst/>
          </a:prstGeom>
        </p:spPr>
      </p:pic>
    </p:spTree>
    <p:extLst>
      <p:ext uri="{BB962C8B-B14F-4D97-AF65-F5344CB8AC3E}">
        <p14:creationId xmlns:p14="http://schemas.microsoft.com/office/powerpoint/2010/main" val="3336284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67801A98-6769-4490-B6AD-52C791D079C9}"/>
              </a:ext>
            </a:extLst>
          </p:cNvPr>
          <p:cNvSpPr/>
          <p:nvPr/>
        </p:nvSpPr>
        <p:spPr>
          <a:xfrm>
            <a:off x="467544" y="275842"/>
            <a:ext cx="3431389" cy="369332"/>
          </a:xfrm>
          <a:prstGeom prst="rect">
            <a:avLst/>
          </a:prstGeom>
        </p:spPr>
        <p:txBody>
          <a:bodyPr wrap="none">
            <a:spAutoFit/>
          </a:bodyPr>
          <a:lstStyle/>
          <a:p>
            <a:r>
              <a:rPr lang="ko-KR" altLang="en-US" dirty="0"/>
              <a:t>미시 시장 환경 분석</a:t>
            </a:r>
            <a:r>
              <a:rPr lang="en-US" altLang="ko-KR" dirty="0"/>
              <a:t> SWOT </a:t>
            </a:r>
            <a:r>
              <a:rPr lang="ko-KR" altLang="en-US" dirty="0"/>
              <a:t>분석</a:t>
            </a:r>
          </a:p>
        </p:txBody>
      </p:sp>
      <p:pic>
        <p:nvPicPr>
          <p:cNvPr id="10" name="그림 9">
            <a:extLst>
              <a:ext uri="{FF2B5EF4-FFF2-40B4-BE49-F238E27FC236}">
                <a16:creationId xmlns:a16="http://schemas.microsoft.com/office/drawing/2014/main" id="{48D18E73-D9B5-41E0-AA53-9366A05737D5}"/>
              </a:ext>
            </a:extLst>
          </p:cNvPr>
          <p:cNvPicPr>
            <a:picLocks noChangeAspect="1"/>
          </p:cNvPicPr>
          <p:nvPr/>
        </p:nvPicPr>
        <p:blipFill>
          <a:blip r:embed="rId2"/>
          <a:stretch>
            <a:fillRect/>
          </a:stretch>
        </p:blipFill>
        <p:spPr>
          <a:xfrm>
            <a:off x="289915" y="1412776"/>
            <a:ext cx="8564170" cy="5107518"/>
          </a:xfrm>
          <a:prstGeom prst="rect">
            <a:avLst/>
          </a:prstGeom>
        </p:spPr>
      </p:pic>
    </p:spTree>
    <p:extLst>
      <p:ext uri="{BB962C8B-B14F-4D97-AF65-F5344CB8AC3E}">
        <p14:creationId xmlns:p14="http://schemas.microsoft.com/office/powerpoint/2010/main" val="229872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CFF8E2C-65E1-40BB-AB9C-6003F5B1F424}"/>
              </a:ext>
            </a:extLst>
          </p:cNvPr>
          <p:cNvSpPr/>
          <p:nvPr/>
        </p:nvSpPr>
        <p:spPr>
          <a:xfrm>
            <a:off x="395536" y="346151"/>
            <a:ext cx="4464495" cy="369332"/>
          </a:xfrm>
          <a:prstGeom prst="rect">
            <a:avLst/>
          </a:prstGeom>
        </p:spPr>
        <p:txBody>
          <a:bodyPr wrap="square">
            <a:spAutoFit/>
          </a:bodyPr>
          <a:lstStyle/>
          <a:p>
            <a:r>
              <a:rPr lang="ko-KR" altLang="en-US" dirty="0"/>
              <a:t>조직 및 마케팅 전략 수립</a:t>
            </a:r>
            <a:r>
              <a:rPr lang="en-US" altLang="ko-KR" dirty="0"/>
              <a:t> STP &amp; 4P </a:t>
            </a:r>
            <a:r>
              <a:rPr lang="ko-KR" altLang="en-US" dirty="0"/>
              <a:t>분석</a:t>
            </a:r>
          </a:p>
        </p:txBody>
      </p:sp>
      <p:pic>
        <p:nvPicPr>
          <p:cNvPr id="3" name="그림 2">
            <a:extLst>
              <a:ext uri="{FF2B5EF4-FFF2-40B4-BE49-F238E27FC236}">
                <a16:creationId xmlns:a16="http://schemas.microsoft.com/office/drawing/2014/main" id="{29DA9006-DB3F-4D4F-A0E1-6B23DD92E93C}"/>
              </a:ext>
            </a:extLst>
          </p:cNvPr>
          <p:cNvPicPr>
            <a:picLocks noChangeAspect="1"/>
          </p:cNvPicPr>
          <p:nvPr/>
        </p:nvPicPr>
        <p:blipFill>
          <a:blip r:embed="rId2"/>
          <a:stretch>
            <a:fillRect/>
          </a:stretch>
        </p:blipFill>
        <p:spPr>
          <a:xfrm>
            <a:off x="539552" y="1178088"/>
            <a:ext cx="7655253" cy="4749159"/>
          </a:xfrm>
          <a:prstGeom prst="rect">
            <a:avLst/>
          </a:prstGeom>
        </p:spPr>
      </p:pic>
    </p:spTree>
    <p:extLst>
      <p:ext uri="{BB962C8B-B14F-4D97-AF65-F5344CB8AC3E}">
        <p14:creationId xmlns:p14="http://schemas.microsoft.com/office/powerpoint/2010/main" val="1958273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DEED670-F04E-4AE3-9454-DD4836B24947}"/>
              </a:ext>
            </a:extLst>
          </p:cNvPr>
          <p:cNvSpPr/>
          <p:nvPr/>
        </p:nvSpPr>
        <p:spPr>
          <a:xfrm>
            <a:off x="323528" y="346152"/>
            <a:ext cx="2204450" cy="369332"/>
          </a:xfrm>
          <a:prstGeom prst="rect">
            <a:avLst/>
          </a:prstGeom>
        </p:spPr>
        <p:txBody>
          <a:bodyPr wrap="none">
            <a:spAutoFit/>
          </a:bodyPr>
          <a:lstStyle/>
          <a:p>
            <a:r>
              <a:rPr lang="ko-KR" altLang="en-US" dirty="0"/>
              <a:t>시장 규모 분석 방법</a:t>
            </a:r>
          </a:p>
        </p:txBody>
      </p:sp>
      <p:sp>
        <p:nvSpPr>
          <p:cNvPr id="3" name="직사각형 2">
            <a:extLst>
              <a:ext uri="{FF2B5EF4-FFF2-40B4-BE49-F238E27FC236}">
                <a16:creationId xmlns:a16="http://schemas.microsoft.com/office/drawing/2014/main" id="{CDFFA30D-23B6-4A28-8BA4-4179C822C9F5}"/>
              </a:ext>
            </a:extLst>
          </p:cNvPr>
          <p:cNvSpPr/>
          <p:nvPr/>
        </p:nvSpPr>
        <p:spPr>
          <a:xfrm>
            <a:off x="290659" y="937794"/>
            <a:ext cx="5615640" cy="369332"/>
          </a:xfrm>
          <a:prstGeom prst="rect">
            <a:avLst/>
          </a:prstGeom>
        </p:spPr>
        <p:txBody>
          <a:bodyPr wrap="none">
            <a:spAutoFit/>
          </a:bodyPr>
          <a:lstStyle/>
          <a:p>
            <a:r>
              <a:rPr lang="en-US" altLang="ko-KR" dirty="0"/>
              <a:t>1. </a:t>
            </a:r>
            <a:r>
              <a:rPr lang="ko-KR" altLang="en-US" dirty="0"/>
              <a:t>일반적인 시장 규모 분석 방법 </a:t>
            </a:r>
            <a:r>
              <a:rPr lang="en-US" altLang="ko-KR" dirty="0"/>
              <a:t>: </a:t>
            </a:r>
            <a:r>
              <a:rPr lang="ko-KR" altLang="en-US" dirty="0"/>
              <a:t>시장 수요 예측 방법</a:t>
            </a:r>
          </a:p>
        </p:txBody>
      </p:sp>
      <p:pic>
        <p:nvPicPr>
          <p:cNvPr id="6" name="그림 5">
            <a:extLst>
              <a:ext uri="{FF2B5EF4-FFF2-40B4-BE49-F238E27FC236}">
                <a16:creationId xmlns:a16="http://schemas.microsoft.com/office/drawing/2014/main" id="{9F3C604E-ECD5-4D64-A5E6-B54D8F8BFB5C}"/>
              </a:ext>
            </a:extLst>
          </p:cNvPr>
          <p:cNvPicPr>
            <a:picLocks noChangeAspect="1"/>
          </p:cNvPicPr>
          <p:nvPr/>
        </p:nvPicPr>
        <p:blipFill>
          <a:blip r:embed="rId2"/>
          <a:stretch>
            <a:fillRect/>
          </a:stretch>
        </p:blipFill>
        <p:spPr>
          <a:xfrm>
            <a:off x="683568" y="1484784"/>
            <a:ext cx="7011945" cy="3702103"/>
          </a:xfrm>
          <a:prstGeom prst="rect">
            <a:avLst/>
          </a:prstGeom>
        </p:spPr>
      </p:pic>
    </p:spTree>
    <p:extLst>
      <p:ext uri="{BB962C8B-B14F-4D97-AF65-F5344CB8AC3E}">
        <p14:creationId xmlns:p14="http://schemas.microsoft.com/office/powerpoint/2010/main" val="427844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제목 6"/>
          <p:cNvSpPr txBox="1">
            <a:spLocks/>
          </p:cNvSpPr>
          <p:nvPr/>
        </p:nvSpPr>
        <p:spPr>
          <a:xfrm>
            <a:off x="1000100" y="142852"/>
            <a:ext cx="7143800" cy="500066"/>
          </a:xfrm>
          <a:prstGeom prst="rect">
            <a:avLst/>
          </a:prstGeom>
          <a:ln w="28575">
            <a:solidFill>
              <a:schemeClr val="bg1"/>
            </a:solidFill>
          </a:ln>
        </p:spPr>
        <p:txBody>
          <a:bodyPr vert="horz" lIns="91440" tIns="45720" rIns="91440" bIns="45720" rtlCol="0" anchor="ctr">
            <a:noAutofit/>
          </a:bodyPr>
          <a:lstStyle/>
          <a:p>
            <a:pPr lvl="0" algn="ctr">
              <a:spcBef>
                <a:spcPct val="0"/>
              </a:spcBef>
            </a:pPr>
            <a:r>
              <a:rPr lang="en-US" altLang="ko-KR" sz="2400" dirty="0">
                <a:solidFill>
                  <a:srgbClr val="0070C0"/>
                </a:solidFill>
              </a:rPr>
              <a:t> </a:t>
            </a:r>
            <a:r>
              <a:rPr lang="en-US" altLang="ko-KR" sz="2400" dirty="0"/>
              <a:t>PROJECT 2</a:t>
            </a:r>
            <a:endParaRPr lang="ko-KR" altLang="en-US" sz="2400" dirty="0"/>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8</a:t>
            </a:fld>
            <a:endParaRPr lang="ko-KR" altLang="en-US"/>
          </a:p>
        </p:txBody>
      </p:sp>
      <p:pic>
        <p:nvPicPr>
          <p:cNvPr id="6" name="그림 5">
            <a:extLst>
              <a:ext uri="{FF2B5EF4-FFF2-40B4-BE49-F238E27FC236}">
                <a16:creationId xmlns:a16="http://schemas.microsoft.com/office/drawing/2014/main" id="{04B4D54A-5F23-4ED2-A69A-FC1156551BBC}"/>
              </a:ext>
            </a:extLst>
          </p:cNvPr>
          <p:cNvPicPr>
            <a:picLocks noChangeAspect="1"/>
          </p:cNvPicPr>
          <p:nvPr/>
        </p:nvPicPr>
        <p:blipFill>
          <a:blip r:embed="rId2"/>
          <a:stretch>
            <a:fillRect/>
          </a:stretch>
        </p:blipFill>
        <p:spPr>
          <a:xfrm>
            <a:off x="365078" y="928670"/>
            <a:ext cx="7750212" cy="2140290"/>
          </a:xfrm>
          <a:prstGeom prst="rect">
            <a:avLst/>
          </a:prstGeom>
        </p:spPr>
      </p:pic>
      <p:pic>
        <p:nvPicPr>
          <p:cNvPr id="9" name="그림 8">
            <a:extLst>
              <a:ext uri="{FF2B5EF4-FFF2-40B4-BE49-F238E27FC236}">
                <a16:creationId xmlns:a16="http://schemas.microsoft.com/office/drawing/2014/main" id="{DA4006C0-CB30-4FEE-91D2-5001CCE0AFE6}"/>
              </a:ext>
            </a:extLst>
          </p:cNvPr>
          <p:cNvPicPr>
            <a:picLocks noChangeAspect="1"/>
          </p:cNvPicPr>
          <p:nvPr/>
        </p:nvPicPr>
        <p:blipFill>
          <a:blip r:embed="rId3"/>
          <a:stretch>
            <a:fillRect/>
          </a:stretch>
        </p:blipFill>
        <p:spPr>
          <a:xfrm>
            <a:off x="333505" y="3433197"/>
            <a:ext cx="4492621" cy="3286148"/>
          </a:xfrm>
          <a:prstGeom prst="rect">
            <a:avLst/>
          </a:prstGeom>
        </p:spPr>
      </p:pic>
      <p:sp>
        <p:nvSpPr>
          <p:cNvPr id="10" name="TextBox 9">
            <a:extLst>
              <a:ext uri="{FF2B5EF4-FFF2-40B4-BE49-F238E27FC236}">
                <a16:creationId xmlns:a16="http://schemas.microsoft.com/office/drawing/2014/main" id="{85BBFDC5-3D58-4168-ADE2-AEC10F232C88}"/>
              </a:ext>
            </a:extLst>
          </p:cNvPr>
          <p:cNvSpPr txBox="1"/>
          <p:nvPr/>
        </p:nvSpPr>
        <p:spPr>
          <a:xfrm>
            <a:off x="365078" y="3110771"/>
            <a:ext cx="1224136" cy="246221"/>
          </a:xfrm>
          <a:prstGeom prst="rect">
            <a:avLst/>
          </a:prstGeom>
          <a:noFill/>
        </p:spPr>
        <p:txBody>
          <a:bodyPr wrap="square" rtlCol="0">
            <a:spAutoFit/>
          </a:bodyPr>
          <a:lstStyle/>
          <a:p>
            <a:r>
              <a:rPr lang="ko-KR" altLang="en-US" sz="1000" dirty="0"/>
              <a:t>요구사항수집</a:t>
            </a:r>
          </a:p>
        </p:txBody>
      </p:sp>
      <p:pic>
        <p:nvPicPr>
          <p:cNvPr id="11" name="그림 10">
            <a:extLst>
              <a:ext uri="{FF2B5EF4-FFF2-40B4-BE49-F238E27FC236}">
                <a16:creationId xmlns:a16="http://schemas.microsoft.com/office/drawing/2014/main" id="{78550243-F026-449C-8FA9-01582A2EE1AC}"/>
              </a:ext>
            </a:extLst>
          </p:cNvPr>
          <p:cNvPicPr>
            <a:picLocks noChangeAspect="1"/>
          </p:cNvPicPr>
          <p:nvPr/>
        </p:nvPicPr>
        <p:blipFill>
          <a:blip r:embed="rId4"/>
          <a:stretch>
            <a:fillRect/>
          </a:stretch>
        </p:blipFill>
        <p:spPr>
          <a:xfrm>
            <a:off x="4854739" y="3501008"/>
            <a:ext cx="4043536" cy="2140291"/>
          </a:xfrm>
          <a:prstGeom prst="rect">
            <a:avLst/>
          </a:prstGeom>
        </p:spPr>
      </p:pic>
    </p:spTree>
    <p:extLst>
      <p:ext uri="{BB962C8B-B14F-4D97-AF65-F5344CB8AC3E}">
        <p14:creationId xmlns:p14="http://schemas.microsoft.com/office/powerpoint/2010/main" val="322577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DEED670-F04E-4AE3-9454-DD4836B24947}"/>
              </a:ext>
            </a:extLst>
          </p:cNvPr>
          <p:cNvSpPr/>
          <p:nvPr/>
        </p:nvSpPr>
        <p:spPr>
          <a:xfrm>
            <a:off x="323528" y="346152"/>
            <a:ext cx="2204450" cy="369332"/>
          </a:xfrm>
          <a:prstGeom prst="rect">
            <a:avLst/>
          </a:prstGeom>
        </p:spPr>
        <p:txBody>
          <a:bodyPr wrap="none">
            <a:spAutoFit/>
          </a:bodyPr>
          <a:lstStyle/>
          <a:p>
            <a:r>
              <a:rPr lang="ko-KR" altLang="en-US" dirty="0"/>
              <a:t>시장 규모 분석 방법</a:t>
            </a:r>
          </a:p>
        </p:txBody>
      </p:sp>
      <p:sp>
        <p:nvSpPr>
          <p:cNvPr id="3" name="직사각형 2">
            <a:extLst>
              <a:ext uri="{FF2B5EF4-FFF2-40B4-BE49-F238E27FC236}">
                <a16:creationId xmlns:a16="http://schemas.microsoft.com/office/drawing/2014/main" id="{CDFFA30D-23B6-4A28-8BA4-4179C822C9F5}"/>
              </a:ext>
            </a:extLst>
          </p:cNvPr>
          <p:cNvSpPr/>
          <p:nvPr/>
        </p:nvSpPr>
        <p:spPr>
          <a:xfrm>
            <a:off x="290659" y="937794"/>
            <a:ext cx="2579360" cy="369332"/>
          </a:xfrm>
          <a:prstGeom prst="rect">
            <a:avLst/>
          </a:prstGeom>
        </p:spPr>
        <p:txBody>
          <a:bodyPr wrap="none">
            <a:spAutoFit/>
          </a:bodyPr>
          <a:lstStyle/>
          <a:p>
            <a:r>
              <a:rPr lang="en-US" altLang="ko-KR" dirty="0"/>
              <a:t>2. TAM-SAM-SOM </a:t>
            </a:r>
            <a:r>
              <a:rPr lang="ko-KR" altLang="en-US" dirty="0"/>
              <a:t>분석</a:t>
            </a:r>
          </a:p>
        </p:txBody>
      </p:sp>
      <p:sp>
        <p:nvSpPr>
          <p:cNvPr id="8" name="직사각형 7">
            <a:extLst>
              <a:ext uri="{FF2B5EF4-FFF2-40B4-BE49-F238E27FC236}">
                <a16:creationId xmlns:a16="http://schemas.microsoft.com/office/drawing/2014/main" id="{97BB69C3-FAD4-4DD5-A4E4-7D10A5546D8B}"/>
              </a:ext>
            </a:extLst>
          </p:cNvPr>
          <p:cNvSpPr/>
          <p:nvPr/>
        </p:nvSpPr>
        <p:spPr>
          <a:xfrm>
            <a:off x="323528" y="1307126"/>
            <a:ext cx="8208912" cy="276999"/>
          </a:xfrm>
          <a:prstGeom prst="rect">
            <a:avLst/>
          </a:prstGeom>
        </p:spPr>
        <p:txBody>
          <a:bodyPr wrap="square">
            <a:spAutoFit/>
          </a:bodyPr>
          <a:lstStyle/>
          <a:p>
            <a:r>
              <a:rPr lang="ko-KR" altLang="en-US" sz="1200" dirty="0"/>
              <a:t>투자자 입장에서 시장 규모를 추정하는 분석 기법으로</a:t>
            </a:r>
            <a:r>
              <a:rPr lang="en-US" altLang="ko-KR" sz="1200" dirty="0"/>
              <a:t>, </a:t>
            </a:r>
            <a:r>
              <a:rPr lang="ko-KR" altLang="en-US" sz="1200" dirty="0"/>
              <a:t>시장 규모 와 성장성을 검토해서 투자 여부를 결정하는 분석 도구</a:t>
            </a:r>
          </a:p>
        </p:txBody>
      </p:sp>
      <p:pic>
        <p:nvPicPr>
          <p:cNvPr id="9" name="그림 8">
            <a:extLst>
              <a:ext uri="{FF2B5EF4-FFF2-40B4-BE49-F238E27FC236}">
                <a16:creationId xmlns:a16="http://schemas.microsoft.com/office/drawing/2014/main" id="{BA961685-F132-4FB0-AF72-28A3DA975EA1}"/>
              </a:ext>
            </a:extLst>
          </p:cNvPr>
          <p:cNvPicPr>
            <a:picLocks noChangeAspect="1"/>
          </p:cNvPicPr>
          <p:nvPr/>
        </p:nvPicPr>
        <p:blipFill>
          <a:blip r:embed="rId2"/>
          <a:stretch>
            <a:fillRect/>
          </a:stretch>
        </p:blipFill>
        <p:spPr>
          <a:xfrm>
            <a:off x="467544" y="1685582"/>
            <a:ext cx="6910797" cy="2403159"/>
          </a:xfrm>
          <a:prstGeom prst="rect">
            <a:avLst/>
          </a:prstGeom>
        </p:spPr>
      </p:pic>
    </p:spTree>
    <p:extLst>
      <p:ext uri="{BB962C8B-B14F-4D97-AF65-F5344CB8AC3E}">
        <p14:creationId xmlns:p14="http://schemas.microsoft.com/office/powerpoint/2010/main" val="14908253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EA721A9-FCEB-4C7D-9FEC-BCB635C98CFA}"/>
              </a:ext>
            </a:extLst>
          </p:cNvPr>
          <p:cNvSpPr/>
          <p:nvPr/>
        </p:nvSpPr>
        <p:spPr>
          <a:xfrm>
            <a:off x="323528" y="346152"/>
            <a:ext cx="2210862" cy="369332"/>
          </a:xfrm>
          <a:prstGeom prst="rect">
            <a:avLst/>
          </a:prstGeom>
        </p:spPr>
        <p:txBody>
          <a:bodyPr wrap="none">
            <a:spAutoFit/>
          </a:bodyPr>
          <a:lstStyle/>
          <a:p>
            <a:r>
              <a:rPr lang="ko-KR" altLang="en-US" dirty="0"/>
              <a:t>산업</a:t>
            </a:r>
            <a:r>
              <a:rPr lang="en-US" altLang="ko-KR" dirty="0"/>
              <a:t>/</a:t>
            </a:r>
            <a:r>
              <a:rPr lang="ko-KR" altLang="en-US" dirty="0"/>
              <a:t>제품 수명 주기</a:t>
            </a:r>
          </a:p>
        </p:txBody>
      </p:sp>
      <p:sp>
        <p:nvSpPr>
          <p:cNvPr id="3" name="직사각형 2">
            <a:extLst>
              <a:ext uri="{FF2B5EF4-FFF2-40B4-BE49-F238E27FC236}">
                <a16:creationId xmlns:a16="http://schemas.microsoft.com/office/drawing/2014/main" id="{45830039-3905-4185-98BB-0F104A10E2C3}"/>
              </a:ext>
            </a:extLst>
          </p:cNvPr>
          <p:cNvSpPr/>
          <p:nvPr/>
        </p:nvSpPr>
        <p:spPr>
          <a:xfrm>
            <a:off x="355090" y="962530"/>
            <a:ext cx="7817310" cy="461665"/>
          </a:xfrm>
          <a:prstGeom prst="rect">
            <a:avLst/>
          </a:prstGeom>
        </p:spPr>
        <p:txBody>
          <a:bodyPr wrap="square">
            <a:spAutoFit/>
          </a:bodyPr>
          <a:lstStyle/>
          <a:p>
            <a:r>
              <a:rPr lang="ko-KR" altLang="en-US" sz="1200" dirty="0"/>
              <a:t>산업이나 제품이 시간의 변화에 따른 수요나 경쟁 특성을 분석하는 도 구로</a:t>
            </a:r>
            <a:r>
              <a:rPr lang="en-US" altLang="ko-KR" sz="1200" dirty="0"/>
              <a:t>, </a:t>
            </a:r>
            <a:r>
              <a:rPr lang="ko-KR" altLang="en-US" sz="1200" dirty="0"/>
              <a:t>시장 규모나 성장성</a:t>
            </a:r>
            <a:r>
              <a:rPr lang="en-US" altLang="ko-KR" sz="1200" dirty="0"/>
              <a:t>, </a:t>
            </a:r>
            <a:r>
              <a:rPr lang="ko-KR" altLang="en-US" sz="1200" dirty="0"/>
              <a:t>경쟁 요인을 분석하는 데 유용</a:t>
            </a:r>
          </a:p>
        </p:txBody>
      </p:sp>
      <p:pic>
        <p:nvPicPr>
          <p:cNvPr id="6" name="그림 5">
            <a:extLst>
              <a:ext uri="{FF2B5EF4-FFF2-40B4-BE49-F238E27FC236}">
                <a16:creationId xmlns:a16="http://schemas.microsoft.com/office/drawing/2014/main" id="{B0C47CCB-7BE2-4EF8-8196-D070A005D7B6}"/>
              </a:ext>
            </a:extLst>
          </p:cNvPr>
          <p:cNvPicPr>
            <a:picLocks noChangeAspect="1"/>
          </p:cNvPicPr>
          <p:nvPr/>
        </p:nvPicPr>
        <p:blipFill>
          <a:blip r:embed="rId2"/>
          <a:stretch>
            <a:fillRect/>
          </a:stretch>
        </p:blipFill>
        <p:spPr>
          <a:xfrm>
            <a:off x="386656" y="1494406"/>
            <a:ext cx="7487982" cy="4496427"/>
          </a:xfrm>
          <a:prstGeom prst="rect">
            <a:avLst/>
          </a:prstGeom>
        </p:spPr>
      </p:pic>
    </p:spTree>
    <p:extLst>
      <p:ext uri="{BB962C8B-B14F-4D97-AF65-F5344CB8AC3E}">
        <p14:creationId xmlns:p14="http://schemas.microsoft.com/office/powerpoint/2010/main" val="2773380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2284017-192B-4C84-8525-2CF771CAA9B6}"/>
              </a:ext>
            </a:extLst>
          </p:cNvPr>
          <p:cNvSpPr/>
          <p:nvPr/>
        </p:nvSpPr>
        <p:spPr>
          <a:xfrm>
            <a:off x="323528" y="248468"/>
            <a:ext cx="3999813" cy="369332"/>
          </a:xfrm>
          <a:prstGeom prst="rect">
            <a:avLst/>
          </a:prstGeom>
        </p:spPr>
        <p:txBody>
          <a:bodyPr wrap="none">
            <a:spAutoFit/>
          </a:bodyPr>
          <a:lstStyle/>
          <a:p>
            <a:r>
              <a:rPr lang="ko-KR" altLang="en-US" dirty="0"/>
              <a:t>사례</a:t>
            </a:r>
            <a:r>
              <a:rPr lang="en-US" altLang="ko-KR" dirty="0"/>
              <a:t>: </a:t>
            </a:r>
            <a:r>
              <a:rPr lang="ko-KR" altLang="en-US" dirty="0"/>
              <a:t>빅데이터 분석 서비스 모델 정의</a:t>
            </a:r>
          </a:p>
        </p:txBody>
      </p:sp>
      <p:pic>
        <p:nvPicPr>
          <p:cNvPr id="3" name="그림 2">
            <a:extLst>
              <a:ext uri="{FF2B5EF4-FFF2-40B4-BE49-F238E27FC236}">
                <a16:creationId xmlns:a16="http://schemas.microsoft.com/office/drawing/2014/main" id="{E30F8A32-2D2A-4478-B251-D9DC29DC9AFC}"/>
              </a:ext>
            </a:extLst>
          </p:cNvPr>
          <p:cNvPicPr>
            <a:picLocks noChangeAspect="1"/>
          </p:cNvPicPr>
          <p:nvPr/>
        </p:nvPicPr>
        <p:blipFill>
          <a:blip r:embed="rId2"/>
          <a:stretch>
            <a:fillRect/>
          </a:stretch>
        </p:blipFill>
        <p:spPr>
          <a:xfrm>
            <a:off x="539552" y="1033257"/>
            <a:ext cx="7413638" cy="5733256"/>
          </a:xfrm>
          <a:prstGeom prst="rect">
            <a:avLst/>
          </a:prstGeom>
        </p:spPr>
      </p:pic>
    </p:spTree>
    <p:extLst>
      <p:ext uri="{BB962C8B-B14F-4D97-AF65-F5344CB8AC3E}">
        <p14:creationId xmlns:p14="http://schemas.microsoft.com/office/powerpoint/2010/main" val="3595209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D2284017-192B-4C84-8525-2CF771CAA9B6}"/>
              </a:ext>
            </a:extLst>
          </p:cNvPr>
          <p:cNvSpPr/>
          <p:nvPr/>
        </p:nvSpPr>
        <p:spPr>
          <a:xfrm>
            <a:off x="323528" y="248468"/>
            <a:ext cx="3999813" cy="369332"/>
          </a:xfrm>
          <a:prstGeom prst="rect">
            <a:avLst/>
          </a:prstGeom>
        </p:spPr>
        <p:txBody>
          <a:bodyPr wrap="none">
            <a:spAutoFit/>
          </a:bodyPr>
          <a:lstStyle/>
          <a:p>
            <a:r>
              <a:rPr lang="ko-KR" altLang="en-US" dirty="0"/>
              <a:t>사례</a:t>
            </a:r>
            <a:r>
              <a:rPr lang="en-US" altLang="ko-KR" dirty="0"/>
              <a:t>: </a:t>
            </a:r>
            <a:r>
              <a:rPr lang="ko-KR" altLang="en-US" dirty="0"/>
              <a:t>빅데이터 분석 서비스 모델 정의</a:t>
            </a:r>
          </a:p>
        </p:txBody>
      </p:sp>
    </p:spTree>
    <p:extLst>
      <p:ext uri="{BB962C8B-B14F-4D97-AF65-F5344CB8AC3E}">
        <p14:creationId xmlns:p14="http://schemas.microsoft.com/office/powerpoint/2010/main" val="3425035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7BAC3FB6-6703-4867-93BE-D9F95D505FD8}"/>
              </a:ext>
            </a:extLst>
          </p:cNvPr>
          <p:cNvSpPr txBox="1">
            <a:spLocks/>
          </p:cNvSpPr>
          <p:nvPr/>
        </p:nvSpPr>
        <p:spPr bwMode="auto">
          <a:xfrm>
            <a:off x="539552" y="1071546"/>
            <a:ext cx="8424936" cy="3024336"/>
          </a:xfrm>
          <a:prstGeom prst="rect">
            <a:avLst/>
          </a:prstGeom>
          <a:noFill/>
          <a:ln w="9525">
            <a:solidFill>
              <a:schemeClr val="tx1"/>
            </a:solidFill>
            <a:miter lim="800000"/>
            <a:headEnd/>
            <a:tailEnd/>
          </a:ln>
        </p:spPr>
        <p:txBody>
          <a:bodyPr vert="horz" wrap="square" lIns="91440" tIns="45720" rIns="91440" bIns="45720" numCol="1" anchor="ctr" anchorCtr="0" compatLnSpc="1">
            <a:prstTxWarp prst="textNoShape">
              <a:avLst/>
            </a:prstTxWarp>
            <a:normAutofit fontScale="82500" lnSpcReduction="20000"/>
          </a:bodyPr>
          <a:lstStyle>
            <a:lvl1pPr algn="l" rtl="0" eaLnBrk="0" fontAlgn="base" latinLnBrk="1" hangingPunct="0">
              <a:spcBef>
                <a:spcPct val="0"/>
              </a:spcBef>
              <a:spcAft>
                <a:spcPct val="0"/>
              </a:spcAft>
              <a:defRPr kumimoji="1" sz="3600" b="1">
                <a:solidFill>
                  <a:srgbClr val="000066"/>
                </a:solidFill>
                <a:latin typeface="HY울릉도M" pitchFamily="18" charset="-127"/>
                <a:ea typeface="HY울릉도M" pitchFamily="18" charset="-127"/>
                <a:cs typeface="+mj-cs"/>
              </a:defRPr>
            </a:lvl1pPr>
            <a:lvl2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2pPr>
            <a:lvl3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3pPr>
            <a:lvl4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4pPr>
            <a:lvl5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5pPr>
            <a:lvl6pPr marL="4572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6pPr>
            <a:lvl7pPr marL="9144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7pPr>
            <a:lvl8pPr marL="13716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8pPr>
            <a:lvl9pPr marL="18288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9pPr>
          </a:lstStyle>
          <a:p>
            <a:br>
              <a:rPr lang="en-US" altLang="ko-KR" sz="4000" kern="0" dirty="0">
                <a:latin typeface="맑은 고딕" panose="020B0503020000020004" pitchFamily="50" charset="-127"/>
                <a:ea typeface="맑은 고딕" panose="020B0503020000020004" pitchFamily="50" charset="-127"/>
                <a:cs typeface="Times New Roman" pitchFamily="18" charset="0"/>
              </a:rPr>
            </a:br>
            <a:r>
              <a:rPr lang="en-US" altLang="ko-KR" dirty="0"/>
              <a:t>Business Models &amp;</a:t>
            </a:r>
          </a:p>
          <a:p>
            <a:r>
              <a:rPr lang="en-US" altLang="ko-KR" dirty="0"/>
              <a:t>Digital Transformation</a:t>
            </a:r>
            <a:endParaRPr lang="ko-KR" altLang="ko-KR" dirty="0"/>
          </a:p>
          <a:p>
            <a:endParaRPr lang="en-US" altLang="ko-KR" sz="5200" kern="0" dirty="0">
              <a:latin typeface="맑은 고딕" panose="020B0503020000020004" pitchFamily="50" charset="-127"/>
              <a:ea typeface="맑은 고딕" panose="020B0503020000020004" pitchFamily="50" charset="-127"/>
            </a:endParaRPr>
          </a:p>
          <a:p>
            <a:br>
              <a:rPr lang="en-US" altLang="ko-KR" sz="3900" kern="0" dirty="0">
                <a:latin typeface="맑은 고딕" panose="020B0503020000020004" pitchFamily="50" charset="-127"/>
                <a:ea typeface="맑은 고딕" panose="020B0503020000020004" pitchFamily="50" charset="-127"/>
                <a:cs typeface="Times New Roman" pitchFamily="18" charset="0"/>
              </a:rPr>
            </a:br>
            <a:br>
              <a:rPr lang="ko-KR" altLang="en-US" kern="0" dirty="0">
                <a:latin typeface="맑은 고딕" panose="020B0503020000020004" pitchFamily="50" charset="-127"/>
                <a:ea typeface="맑은 고딕" panose="020B0503020000020004" pitchFamily="50" charset="-127"/>
              </a:rPr>
            </a:br>
            <a:br>
              <a:rPr lang="en-US" altLang="ko-KR" sz="2400" kern="0" dirty="0">
                <a:latin typeface="맑은 고딕" panose="020B0503020000020004" pitchFamily="50" charset="-127"/>
                <a:ea typeface="맑은 고딕" panose="020B0503020000020004" pitchFamily="50" charset="-127"/>
                <a:cs typeface="Times New Roman" pitchFamily="18" charset="0"/>
              </a:rPr>
            </a:br>
            <a:endParaRPr lang="ko-KR" altLang="en-US" sz="2400" kern="0" dirty="0">
              <a:latin typeface="맑은 고딕" panose="020B0503020000020004" pitchFamily="50" charset="-127"/>
              <a:ea typeface="맑은 고딕" panose="020B0503020000020004" pitchFamily="50" charset="-127"/>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EC0CE008-3A66-46DD-A55F-A3B55655A64A}"/>
              </a:ext>
            </a:extLst>
          </p:cNvPr>
          <p:cNvSpPr/>
          <p:nvPr/>
        </p:nvSpPr>
        <p:spPr>
          <a:xfrm>
            <a:off x="1019651" y="1340768"/>
            <a:ext cx="6237533" cy="1754326"/>
          </a:xfrm>
          <a:prstGeom prst="rect">
            <a:avLst/>
          </a:prstGeom>
        </p:spPr>
        <p:txBody>
          <a:bodyPr wrap="square">
            <a:spAutoFit/>
          </a:bodyPr>
          <a:lstStyle/>
          <a:p>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기업이 가치를 창출하고 확보하는 방법론을 설명하는 도구</a:t>
            </a:r>
          </a:p>
          <a:p>
            <a:endParaRPr lang="en-US"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1. Customer Value Proposition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2. Profit Formula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3. Key Resources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4. Key Processes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39B34984-A0E6-419F-82FF-92223731DBD3}"/>
              </a:ext>
            </a:extLst>
          </p:cNvPr>
          <p:cNvSpPr/>
          <p:nvPr/>
        </p:nvSpPr>
        <p:spPr>
          <a:xfrm>
            <a:off x="971600" y="275842"/>
            <a:ext cx="2000869"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Business Model</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en-US" dirty="0"/>
          </a:p>
        </p:txBody>
      </p:sp>
    </p:spTree>
    <p:extLst>
      <p:ext uri="{BB962C8B-B14F-4D97-AF65-F5344CB8AC3E}">
        <p14:creationId xmlns:p14="http://schemas.microsoft.com/office/powerpoint/2010/main" val="102946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6A859178-310F-4BA4-B545-419F1B40FACB}"/>
              </a:ext>
            </a:extLst>
          </p:cNvPr>
          <p:cNvSpPr/>
          <p:nvPr/>
        </p:nvSpPr>
        <p:spPr>
          <a:xfrm>
            <a:off x="611560" y="1628800"/>
            <a:ext cx="3384376" cy="2862322"/>
          </a:xfrm>
          <a:prstGeom prst="rect">
            <a:avLst/>
          </a:prstGeom>
        </p:spPr>
        <p:txBody>
          <a:bodyPr wrap="square">
            <a:spAutoFit/>
          </a:bodyPr>
          <a:lstStyle/>
          <a:p>
            <a:r>
              <a:rPr lang="ko-KR" altLang="en-US" kern="100" dirty="0">
                <a:latin typeface="맑은 고딕" panose="020B0503020000020004" pitchFamily="50" charset="-127"/>
                <a:ea typeface="맑은 고딕" panose="020B0503020000020004" pitchFamily="50" charset="-127"/>
                <a:cs typeface="Times New Roman" panose="02020603050405020304" pitchFamily="18" charset="0"/>
              </a:rPr>
              <a:t>전통적</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Business Models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Franchise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Brokerage, Concierge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Razor Blade(Bait &amp; Hook)</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Market Place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Auction, Disintermediation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Advertising</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Leasing</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err="1">
                <a:latin typeface="맑은 고딕" panose="020B0503020000020004" pitchFamily="50" charset="-127"/>
                <a:ea typeface="맑은 고딕" panose="020B0503020000020004" pitchFamily="50" charset="-127"/>
                <a:cs typeface="Times New Roman" panose="02020603050405020304" pitchFamily="18" charset="0"/>
              </a:rPr>
              <a:t>Fractionailzation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Low Touch</a:t>
            </a:r>
            <a:endPar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451431E5-47C6-4858-9318-6D5113A1F447}"/>
              </a:ext>
            </a:extLst>
          </p:cNvPr>
          <p:cNvSpPr/>
          <p:nvPr/>
        </p:nvSpPr>
        <p:spPr>
          <a:xfrm>
            <a:off x="5148066" y="1628800"/>
            <a:ext cx="3178532" cy="3416320"/>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IT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발전과 함께 대두된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Business Models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E-Marketplace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Reverse Auction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Platform</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Pay-as-you-go</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Freemium</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Reverse Razor Blade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Subscription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Crowd Sourcing</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Sharing</a:t>
            </a:r>
          </a:p>
          <a:p>
            <a:pPr marL="342900" indent="-342900">
              <a:buFont typeface="Wingdings" panose="05000000000000000000" pitchFamily="2" charset="2"/>
              <a:buChar char=""/>
            </a:pP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High Touch</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화살표: 오른쪽 5">
            <a:extLst>
              <a:ext uri="{FF2B5EF4-FFF2-40B4-BE49-F238E27FC236}">
                <a16:creationId xmlns:a16="http://schemas.microsoft.com/office/drawing/2014/main" id="{CBF9CAAD-365B-409B-8971-52888482FA73}"/>
              </a:ext>
            </a:extLst>
          </p:cNvPr>
          <p:cNvSpPr/>
          <p:nvPr/>
        </p:nvSpPr>
        <p:spPr>
          <a:xfrm>
            <a:off x="4211960" y="2780928"/>
            <a:ext cx="6480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E84B265B-96AC-4E9E-B67B-2B580CF8FE29}"/>
              </a:ext>
            </a:extLst>
          </p:cNvPr>
          <p:cNvSpPr/>
          <p:nvPr/>
        </p:nvSpPr>
        <p:spPr>
          <a:xfrm>
            <a:off x="1115616" y="346152"/>
            <a:ext cx="2808312" cy="369332"/>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Business Models  </a:t>
            </a:r>
            <a:r>
              <a:rPr lang="ko-KR" altLang="en-US" kern="100" dirty="0">
                <a:latin typeface="맑은 고딕" panose="020B0503020000020004" pitchFamily="50" charset="-127"/>
                <a:ea typeface="맑은 고딕" panose="020B0503020000020004" pitchFamily="50" charset="-127"/>
                <a:cs typeface="Times New Roman" panose="02020603050405020304" pitchFamily="18" charset="0"/>
              </a:rPr>
              <a:t>비교</a:t>
            </a:r>
            <a:endParaRPr lang="ko-KR" altLang="en-US" dirty="0"/>
          </a:p>
        </p:txBody>
      </p:sp>
    </p:spTree>
    <p:extLst>
      <p:ext uri="{BB962C8B-B14F-4D97-AF65-F5344CB8AC3E}">
        <p14:creationId xmlns:p14="http://schemas.microsoft.com/office/powerpoint/2010/main" val="128101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F757FAC7-F34D-4EF0-9B02-310EB6E7AF3F}"/>
              </a:ext>
            </a:extLst>
          </p:cNvPr>
          <p:cNvSpPr/>
          <p:nvPr/>
        </p:nvSpPr>
        <p:spPr>
          <a:xfrm>
            <a:off x="395536" y="1166843"/>
            <a:ext cx="8640960" cy="2246769"/>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 business model that can link a new technology to an emerging market need is the key to industry transformation.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Truly transformative businesses are never exclusively about the discovery and commercialization of a great technology. Their success comes from enveloping the new technology in an appropriate, powerful business model.</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Where we, venture capitalists, fail is when we back technology.</a:t>
            </a:r>
            <a:endPar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Where we succeed is when we back new business models.</a:t>
            </a:r>
            <a:endPar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endParaRPr>
          </a:p>
          <a:p>
            <a:pPr algn="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[Bob Higgins, Highland </a:t>
            </a:r>
            <a:r>
              <a:rPr lang="en-US" altLang="ko-KR" sz="1400" kern="100" dirty="0" err="1">
                <a:latin typeface="맑은 고딕" panose="020B0503020000020004" pitchFamily="50" charset="-127"/>
                <a:ea typeface="맑은 고딕" panose="020B0503020000020004" pitchFamily="50" charset="-127"/>
                <a:cs typeface="Times New Roman" panose="02020603050405020304" pitchFamily="18" charset="0"/>
              </a:rPr>
              <a:t>Captal</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Founder, Harvard Business School]</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33AABB2A-DCF4-4C99-869F-A48FA4DA33B6}"/>
              </a:ext>
            </a:extLst>
          </p:cNvPr>
          <p:cNvSpPr/>
          <p:nvPr/>
        </p:nvSpPr>
        <p:spPr>
          <a:xfrm>
            <a:off x="539552" y="345940"/>
            <a:ext cx="3550908"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Technology and Business Model</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025430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37AAF13-2673-4D35-B28B-7ACBC0DEC342}"/>
              </a:ext>
            </a:extLst>
          </p:cNvPr>
          <p:cNvSpPr/>
          <p:nvPr/>
        </p:nvSpPr>
        <p:spPr>
          <a:xfrm>
            <a:off x="500097" y="1196752"/>
            <a:ext cx="7848872" cy="2585323"/>
          </a:xfrm>
          <a:prstGeom prst="rect">
            <a:avLst/>
          </a:prstGeom>
        </p:spPr>
        <p:txBody>
          <a:bodyPr wrap="square">
            <a:spAutoFit/>
          </a:bodyPr>
          <a:lstStyle/>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Apple </a:t>
            </a:r>
            <a:r>
              <a:rPr lang="en-US" altLang="ko-KR" kern="100" dirty="0" err="1">
                <a:latin typeface="맑은 고딕" panose="020B0503020000020004" pitchFamily="50" charset="-127"/>
                <a:ea typeface="맑은 고딕" panose="020B0503020000020004" pitchFamily="50" charset="-127"/>
                <a:cs typeface="Times New Roman" panose="02020603050405020304" pitchFamily="18" charset="0"/>
              </a:rPr>
              <a:t>Ⅰ,Ⅱ</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 Advanced, but Closed to ecosystem</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MS-DOS PC : Open to ecosystem(API/SDK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개념 도입</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err="1">
                <a:latin typeface="맑은 고딕" panose="020B0503020000020004" pitchFamily="50" charset="-127"/>
                <a:ea typeface="맑은 고딕" panose="020B0503020000020004" pitchFamily="50" charset="-127"/>
                <a:cs typeface="Times New Roman" panose="02020603050405020304" pitchFamily="18" charset="0"/>
              </a:rPr>
              <a:t>iRiver</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MP3 : Great new technology, but…(</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기술에 머물다</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Apple iPod : New BM(iTunes) on the top of new technology</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Spotify : New BM (Streaming) with existing technology</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Google with PageRank : Yahoo’s search outsourcing</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Google with AdWords/AdSense : World #1 Ad Platform</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McDonalds before Franchise BM : Fast Food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품질</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속도 혁신</a:t>
            </a:r>
          </a:p>
          <a:p>
            <a:pPr marL="342900" lvl="0" indent="-342900">
              <a:buFont typeface="맑은 고딕" panose="020B0503020000020004" pitchFamily="50" charset="-127"/>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McDonalds after </a:t>
            </a:r>
            <a:r>
              <a:rPr lang="en-US" altLang="ko-KR" kern="100" dirty="0" err="1">
                <a:latin typeface="맑은 고딕" panose="020B0503020000020004" pitchFamily="50" charset="-127"/>
                <a:ea typeface="맑은 고딕" panose="020B0503020000020004" pitchFamily="50" charset="-127"/>
                <a:cs typeface="Times New Roman" panose="02020603050405020304" pitchFamily="18" charset="0"/>
              </a:rPr>
              <a:t>Francise</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BM :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동네 식당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-&gt;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세계 식당</a:t>
            </a:r>
          </a:p>
        </p:txBody>
      </p:sp>
      <p:sp>
        <p:nvSpPr>
          <p:cNvPr id="3" name="직사각형 2">
            <a:extLst>
              <a:ext uri="{FF2B5EF4-FFF2-40B4-BE49-F238E27FC236}">
                <a16:creationId xmlns:a16="http://schemas.microsoft.com/office/drawing/2014/main" id="{18013E6F-B529-42C1-B37B-FBE30DBDFF72}"/>
              </a:ext>
            </a:extLst>
          </p:cNvPr>
          <p:cNvSpPr/>
          <p:nvPr/>
        </p:nvSpPr>
        <p:spPr>
          <a:xfrm>
            <a:off x="448808" y="323071"/>
            <a:ext cx="4243406"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Business Models Made The Difference.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5477551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4782296E-114F-49DD-89E0-4AA5AE4CF1AD}"/>
              </a:ext>
            </a:extLst>
          </p:cNvPr>
          <p:cNvSpPr/>
          <p:nvPr/>
        </p:nvSpPr>
        <p:spPr>
          <a:xfrm>
            <a:off x="539552" y="275842"/>
            <a:ext cx="357104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Good Business Models in Short </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457E2C2B-4571-48A7-B491-946F2E4B5580}"/>
              </a:ext>
            </a:extLst>
          </p:cNvPr>
          <p:cNvSpPr/>
          <p:nvPr/>
        </p:nvSpPr>
        <p:spPr>
          <a:xfrm>
            <a:off x="539552" y="1124744"/>
            <a:ext cx="7632848" cy="2308324"/>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Good BMs will lead to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Better, Cheaper, and Faster experiences</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Do the business better than anyone else.</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Get more for less.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Designed for faster speed and agility.</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새로운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이 이전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과 동떨어져 생겨나기 보다는</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이전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이 추구하던 가치를 기술 발전으로 변화</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진전 시켜</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그 가치를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Better, Cheaper, Faster </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하게 하는 새로운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을 탄생</a:t>
            </a:r>
          </a:p>
          <a:p>
            <a:pPr marL="342900" lvl="0" indent="-342900">
              <a:buFont typeface="Wingdings" panose="05000000000000000000" pitchFamily="2" charset="2"/>
              <a:buChar char=""/>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Old BMs + New Technologies -&gt; New BMs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152113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graphicFrame>
        <p:nvGraphicFramePr>
          <p:cNvPr id="3" name="다이어그램 2">
            <a:extLst>
              <a:ext uri="{FF2B5EF4-FFF2-40B4-BE49-F238E27FC236}">
                <a16:creationId xmlns:a16="http://schemas.microsoft.com/office/drawing/2014/main" id="{92842C6D-EA23-4C90-AE10-C66808DE712B}"/>
              </a:ext>
            </a:extLst>
          </p:cNvPr>
          <p:cNvGraphicFramePr/>
          <p:nvPr>
            <p:extLst>
              <p:ext uri="{D42A27DB-BD31-4B8C-83A1-F6EECF244321}">
                <p14:modId xmlns:p14="http://schemas.microsoft.com/office/powerpoint/2010/main" val="1645356202"/>
              </p:ext>
            </p:extLst>
          </p:nvPr>
        </p:nvGraphicFramePr>
        <p:xfrm>
          <a:off x="2915816" y="2420888"/>
          <a:ext cx="7848872"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직사각형 1">
            <a:extLst>
              <a:ext uri="{FF2B5EF4-FFF2-40B4-BE49-F238E27FC236}">
                <a16:creationId xmlns:a16="http://schemas.microsoft.com/office/drawing/2014/main" id="{842D0E4F-BEDD-46CC-B164-48FDAF5BCD64}"/>
              </a:ext>
            </a:extLst>
          </p:cNvPr>
          <p:cNvSpPr/>
          <p:nvPr/>
        </p:nvSpPr>
        <p:spPr>
          <a:xfrm>
            <a:off x="1475656" y="243852"/>
            <a:ext cx="5219699" cy="461665"/>
          </a:xfrm>
          <a:prstGeom prst="rect">
            <a:avLst/>
          </a:prstGeom>
        </p:spPr>
        <p:txBody>
          <a:bodyPr wrap="none">
            <a:spAutoFit/>
          </a:bodyPr>
          <a:lstStyle/>
          <a:p>
            <a:pPr latinLnBrk="0"/>
            <a:r>
              <a:rPr lang="ko-KR" altLang="en-US" sz="2400" dirty="0">
                <a:latin typeface="Noto Sans KR"/>
              </a:rPr>
              <a:t>프로젝트를 </a:t>
            </a:r>
            <a:r>
              <a:rPr lang="ko-KR" altLang="en-US" sz="2400">
                <a:latin typeface="Noto Sans KR"/>
              </a:rPr>
              <a:t>통해 무엇을 </a:t>
            </a:r>
            <a:r>
              <a:rPr lang="ko-KR" altLang="en-US" sz="2400" dirty="0">
                <a:latin typeface="Noto Sans KR"/>
              </a:rPr>
              <a:t>얻을 것인가</a:t>
            </a:r>
            <a:r>
              <a:rPr lang="en-US" altLang="ko-KR" sz="2400" dirty="0">
                <a:latin typeface="Noto Sans KR"/>
              </a:rPr>
              <a:t>?</a:t>
            </a:r>
            <a:endParaRPr lang="en-US" altLang="ko-KR" sz="2400" b="0" i="0" dirty="0">
              <a:effectLst/>
              <a:latin typeface="Noto Sans KR"/>
            </a:endParaRPr>
          </a:p>
        </p:txBody>
      </p:sp>
      <p:graphicFrame>
        <p:nvGraphicFramePr>
          <p:cNvPr id="8" name="다이어그램 7">
            <a:extLst>
              <a:ext uri="{FF2B5EF4-FFF2-40B4-BE49-F238E27FC236}">
                <a16:creationId xmlns:a16="http://schemas.microsoft.com/office/drawing/2014/main" id="{2B93F152-8411-49AC-815A-F0584C34B430}"/>
              </a:ext>
            </a:extLst>
          </p:cNvPr>
          <p:cNvGraphicFramePr/>
          <p:nvPr>
            <p:extLst>
              <p:ext uri="{D42A27DB-BD31-4B8C-83A1-F6EECF244321}">
                <p14:modId xmlns:p14="http://schemas.microsoft.com/office/powerpoint/2010/main" val="1373304104"/>
              </p:ext>
            </p:extLst>
          </p:nvPr>
        </p:nvGraphicFramePr>
        <p:xfrm>
          <a:off x="-396552" y="1772816"/>
          <a:ext cx="6096000" cy="2880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화살표: 아래쪽 5">
            <a:extLst>
              <a:ext uri="{FF2B5EF4-FFF2-40B4-BE49-F238E27FC236}">
                <a16:creationId xmlns:a16="http://schemas.microsoft.com/office/drawing/2014/main" id="{7A36D211-54DE-4ACF-91A5-9B4763AD8547}"/>
              </a:ext>
            </a:extLst>
          </p:cNvPr>
          <p:cNvSpPr/>
          <p:nvPr/>
        </p:nvSpPr>
        <p:spPr>
          <a:xfrm>
            <a:off x="2883091" y="4293096"/>
            <a:ext cx="120241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0150731-272C-410A-9807-5FA16BADFEC8}"/>
              </a:ext>
            </a:extLst>
          </p:cNvPr>
          <p:cNvSpPr txBox="1"/>
          <p:nvPr/>
        </p:nvSpPr>
        <p:spPr>
          <a:xfrm>
            <a:off x="6156176" y="2013069"/>
            <a:ext cx="1224136" cy="369332"/>
          </a:xfrm>
          <a:prstGeom prst="rect">
            <a:avLst/>
          </a:prstGeom>
          <a:noFill/>
        </p:spPr>
        <p:txBody>
          <a:bodyPr wrap="square" rtlCol="0">
            <a:spAutoFit/>
          </a:bodyPr>
          <a:lstStyle/>
          <a:p>
            <a:r>
              <a:rPr lang="en-US" altLang="ko-KR" dirty="0"/>
              <a:t>Project 2</a:t>
            </a:r>
            <a:endParaRPr lang="ko-KR" altLang="en-US" dirty="0"/>
          </a:p>
        </p:txBody>
      </p:sp>
      <p:sp>
        <p:nvSpPr>
          <p:cNvPr id="14" name="설명선: 아래쪽 화살표 13">
            <a:extLst>
              <a:ext uri="{FF2B5EF4-FFF2-40B4-BE49-F238E27FC236}">
                <a16:creationId xmlns:a16="http://schemas.microsoft.com/office/drawing/2014/main" id="{63CFEC68-65A9-40F0-9B07-E7DEECDD3BBA}"/>
              </a:ext>
            </a:extLst>
          </p:cNvPr>
          <p:cNvSpPr/>
          <p:nvPr/>
        </p:nvSpPr>
        <p:spPr>
          <a:xfrm>
            <a:off x="1115616" y="1102725"/>
            <a:ext cx="2880320" cy="811945"/>
          </a:xfrm>
          <a:prstGeom prst="downArrow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rPr>
              <a:t>프로젝트</a:t>
            </a:r>
            <a:endParaRPr lang="en-US" altLang="ko-KR" sz="1600" dirty="0">
              <a:solidFill>
                <a:schemeClr val="tx1"/>
              </a:solidFill>
            </a:endParaRPr>
          </a:p>
          <a:p>
            <a:pPr algn="ctr"/>
            <a:r>
              <a:rPr lang="ko-KR" altLang="en-US" sz="1600" dirty="0">
                <a:solidFill>
                  <a:schemeClr val="tx1"/>
                </a:solidFill>
              </a:rPr>
              <a:t>데이터분석</a:t>
            </a:r>
            <a:r>
              <a:rPr lang="en-US" altLang="ko-KR" sz="1600" dirty="0">
                <a:solidFill>
                  <a:schemeClr val="tx1"/>
                </a:solidFill>
                <a:sym typeface="Wingdings" panose="05000000000000000000" pitchFamily="2" charset="2"/>
              </a:rPr>
              <a:t></a:t>
            </a:r>
            <a:r>
              <a:rPr lang="ko-KR" altLang="en-US" sz="1600" dirty="0">
                <a:solidFill>
                  <a:schemeClr val="tx1"/>
                </a:solidFill>
                <a:sym typeface="Wingdings" panose="05000000000000000000" pitchFamily="2" charset="2"/>
              </a:rPr>
              <a:t>결과</a:t>
            </a:r>
            <a:endParaRPr lang="ko-KR" altLang="en-US" sz="1600" dirty="0">
              <a:solidFill>
                <a:schemeClr val="tx1"/>
              </a:solidFill>
            </a:endParaRPr>
          </a:p>
        </p:txBody>
      </p:sp>
      <p:sp>
        <p:nvSpPr>
          <p:cNvPr id="15" name="직사각형 14">
            <a:extLst>
              <a:ext uri="{FF2B5EF4-FFF2-40B4-BE49-F238E27FC236}">
                <a16:creationId xmlns:a16="http://schemas.microsoft.com/office/drawing/2014/main" id="{0F89B828-A722-4874-BA90-E16790BE6E8F}"/>
              </a:ext>
            </a:extLst>
          </p:cNvPr>
          <p:cNvSpPr/>
          <p:nvPr/>
        </p:nvSpPr>
        <p:spPr>
          <a:xfrm>
            <a:off x="2883090" y="4926359"/>
            <a:ext cx="2264973" cy="461665"/>
          </a:xfrm>
          <a:prstGeom prst="rect">
            <a:avLst/>
          </a:prstGeom>
        </p:spPr>
        <p:txBody>
          <a:bodyPr wrap="square">
            <a:spAutoFit/>
          </a:bodyPr>
          <a:lstStyle/>
          <a:p>
            <a:r>
              <a:rPr lang="ko-KR" altLang="en-US" sz="1200" dirty="0"/>
              <a:t>비즈니스 모델 접근법</a:t>
            </a:r>
            <a:endParaRPr lang="en-US" altLang="ko-KR" sz="1200" dirty="0"/>
          </a:p>
          <a:p>
            <a:r>
              <a:rPr lang="en-US" altLang="ko-KR" sz="1200" dirty="0"/>
              <a:t>9 Building Blocks</a:t>
            </a:r>
            <a:endParaRPr lang="ko-KR" altLang="en-US" sz="1200" dirty="0"/>
          </a:p>
        </p:txBody>
      </p:sp>
    </p:spTree>
    <p:extLst>
      <p:ext uri="{BB962C8B-B14F-4D97-AF65-F5344CB8AC3E}">
        <p14:creationId xmlns:p14="http://schemas.microsoft.com/office/powerpoint/2010/main" val="25877262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72244C04-696B-41E8-8820-E47D8C53ABE7}"/>
              </a:ext>
            </a:extLst>
          </p:cNvPr>
          <p:cNvSpPr/>
          <p:nvPr/>
        </p:nvSpPr>
        <p:spPr>
          <a:xfrm>
            <a:off x="467544" y="346152"/>
            <a:ext cx="3397084" cy="369332"/>
          </a:xfrm>
          <a:prstGeom prst="rect">
            <a:avLst/>
          </a:prstGeom>
        </p:spPr>
        <p:txBody>
          <a:bodyPr wrap="none">
            <a:spAutoFit/>
          </a:bodyPr>
          <a:lstStyle/>
          <a:p>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성공한 기업들의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BM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활용 사례</a:t>
            </a:r>
          </a:p>
        </p:txBody>
      </p:sp>
      <p:sp>
        <p:nvSpPr>
          <p:cNvPr id="3" name="직사각형 2">
            <a:extLst>
              <a:ext uri="{FF2B5EF4-FFF2-40B4-BE49-F238E27FC236}">
                <a16:creationId xmlns:a16="http://schemas.microsoft.com/office/drawing/2014/main" id="{5ECF1B34-A094-44AA-8B46-AC0A9487C6E9}"/>
              </a:ext>
            </a:extLst>
          </p:cNvPr>
          <p:cNvSpPr/>
          <p:nvPr/>
        </p:nvSpPr>
        <p:spPr>
          <a:xfrm>
            <a:off x="467544" y="1166843"/>
            <a:ext cx="7920880" cy="2308324"/>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The Six Keys to Success : </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indent="-342900">
              <a:buAutoNum type="arabicPeriod"/>
            </a:pP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Personalized</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Products or Services</a:t>
            </a:r>
          </a:p>
          <a:p>
            <a:pPr marL="342900" indent="-342900">
              <a:buAutoNum type="arabicPeriod"/>
            </a:pP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Closed</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-Loop Process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3. Asset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Sharing</a:t>
            </a:r>
            <a:endParaRPr lang="ko-KR"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4.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Usage</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-based Pricing(Pay-as-you-go)</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5. More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Collaborative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Ecosystem</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6</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 Agile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and </a:t>
            </a:r>
            <a:r>
              <a:rPr lang="en-US" altLang="ko-KR" kern="100" dirty="0">
                <a:solidFill>
                  <a:srgbClr val="FF0000"/>
                </a:solidFill>
                <a:latin typeface="맑은 고딕" panose="020B0503020000020004" pitchFamily="50" charset="-127"/>
                <a:ea typeface="맑은 고딕" panose="020B0503020000020004" pitchFamily="50" charset="-127"/>
                <a:cs typeface="Times New Roman" panose="02020603050405020304" pitchFamily="18" charset="0"/>
              </a:rPr>
              <a:t>Adaptive</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Organization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(The Transformative Business Model, HBR, 2016)</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0401134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C0E2A7E1-DA41-40DA-A55D-043CAE924F02}"/>
              </a:ext>
            </a:extLst>
          </p:cNvPr>
          <p:cNvSpPr/>
          <p:nvPr/>
        </p:nvSpPr>
        <p:spPr>
          <a:xfrm>
            <a:off x="414337" y="346152"/>
            <a:ext cx="3315331" cy="369332"/>
          </a:xfrm>
          <a:prstGeom prst="rect">
            <a:avLst/>
          </a:prstGeom>
        </p:spPr>
        <p:txBody>
          <a:bodyPr wrap="none">
            <a:spAutoFit/>
          </a:bodyPr>
          <a:lstStyle/>
          <a:p>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성공한 기업들의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활용 사례</a:t>
            </a:r>
          </a:p>
        </p:txBody>
      </p:sp>
      <p:graphicFrame>
        <p:nvGraphicFramePr>
          <p:cNvPr id="3" name="표 2">
            <a:extLst>
              <a:ext uri="{FF2B5EF4-FFF2-40B4-BE49-F238E27FC236}">
                <a16:creationId xmlns:a16="http://schemas.microsoft.com/office/drawing/2014/main" id="{F20ADB86-BFAD-4F67-91F6-A31C29360839}"/>
              </a:ext>
            </a:extLst>
          </p:cNvPr>
          <p:cNvGraphicFramePr>
            <a:graphicFrameLocks noGrp="1"/>
          </p:cNvGraphicFramePr>
          <p:nvPr>
            <p:extLst/>
          </p:nvPr>
        </p:nvGraphicFramePr>
        <p:xfrm>
          <a:off x="539552" y="1243300"/>
          <a:ext cx="7272810" cy="4371400"/>
        </p:xfrm>
        <a:graphic>
          <a:graphicData uri="http://schemas.openxmlformats.org/drawingml/2006/table">
            <a:tbl>
              <a:tblPr firstRow="1" firstCol="1" bandRow="1">
                <a:tableStyleId>{5C22544A-7EE6-4342-B048-85BDC9FD1C3A}</a:tableStyleId>
              </a:tblPr>
              <a:tblGrid>
                <a:gridCol w="1211597">
                  <a:extLst>
                    <a:ext uri="{9D8B030D-6E8A-4147-A177-3AD203B41FA5}">
                      <a16:colId xmlns:a16="http://schemas.microsoft.com/office/drawing/2014/main" val="643340414"/>
                    </a:ext>
                  </a:extLst>
                </a:gridCol>
                <a:gridCol w="1211597">
                  <a:extLst>
                    <a:ext uri="{9D8B030D-6E8A-4147-A177-3AD203B41FA5}">
                      <a16:colId xmlns:a16="http://schemas.microsoft.com/office/drawing/2014/main" val="2501428129"/>
                    </a:ext>
                  </a:extLst>
                </a:gridCol>
                <a:gridCol w="1212404">
                  <a:extLst>
                    <a:ext uri="{9D8B030D-6E8A-4147-A177-3AD203B41FA5}">
                      <a16:colId xmlns:a16="http://schemas.microsoft.com/office/drawing/2014/main" val="896059782"/>
                    </a:ext>
                  </a:extLst>
                </a:gridCol>
                <a:gridCol w="1212404">
                  <a:extLst>
                    <a:ext uri="{9D8B030D-6E8A-4147-A177-3AD203B41FA5}">
                      <a16:colId xmlns:a16="http://schemas.microsoft.com/office/drawing/2014/main" val="3694504653"/>
                    </a:ext>
                  </a:extLst>
                </a:gridCol>
                <a:gridCol w="1212404">
                  <a:extLst>
                    <a:ext uri="{9D8B030D-6E8A-4147-A177-3AD203B41FA5}">
                      <a16:colId xmlns:a16="http://schemas.microsoft.com/office/drawing/2014/main" val="4027503785"/>
                    </a:ext>
                  </a:extLst>
                </a:gridCol>
                <a:gridCol w="1212404">
                  <a:extLst>
                    <a:ext uri="{9D8B030D-6E8A-4147-A177-3AD203B41FA5}">
                      <a16:colId xmlns:a16="http://schemas.microsoft.com/office/drawing/2014/main" val="1256418"/>
                    </a:ext>
                  </a:extLst>
                </a:gridCol>
              </a:tblGrid>
              <a:tr h="437140">
                <a:tc>
                  <a:txBody>
                    <a:bodyPr/>
                    <a:lstStyle/>
                    <a:p>
                      <a:pPr algn="ctr" latinLnBrk="1">
                        <a:spcAft>
                          <a:spcPts val="0"/>
                        </a:spcAft>
                      </a:pPr>
                      <a:r>
                        <a:rPr lang="en-US" sz="1600" kern="100" dirty="0">
                          <a:effectLst/>
                        </a:rPr>
                        <a:t> </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ko-KR" sz="1600" kern="100" dirty="0">
                          <a:effectLst/>
                        </a:rPr>
                        <a:t>맞춤형</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ko-KR" sz="1600" kern="100">
                          <a:effectLst/>
                        </a:rPr>
                        <a:t>자산공유</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ko-KR" sz="1600" kern="100">
                          <a:effectLst/>
                        </a:rPr>
                        <a:t>사용량 가격</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ko-KR" sz="1600" kern="100">
                          <a:effectLst/>
                        </a:rPr>
                        <a:t>협력 생태계</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ko-KR" sz="1600" kern="100">
                          <a:effectLst/>
                        </a:rPr>
                        <a:t>점수</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989567541"/>
                  </a:ext>
                </a:extLst>
              </a:tr>
              <a:tr h="437140">
                <a:tc>
                  <a:txBody>
                    <a:bodyPr/>
                    <a:lstStyle/>
                    <a:p>
                      <a:pPr algn="ctr" latinLnBrk="1">
                        <a:spcAft>
                          <a:spcPts val="0"/>
                        </a:spcAft>
                      </a:pPr>
                      <a:r>
                        <a:rPr lang="en-US" sz="1600" kern="100">
                          <a:effectLst/>
                        </a:rPr>
                        <a:t>Airbnb</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O</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 </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O</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3/4</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540242797"/>
                  </a:ext>
                </a:extLst>
              </a:tr>
              <a:tr h="437140">
                <a:tc>
                  <a:txBody>
                    <a:bodyPr/>
                    <a:lstStyle/>
                    <a:p>
                      <a:pPr algn="ctr" latinLnBrk="1">
                        <a:spcAft>
                          <a:spcPts val="0"/>
                        </a:spcAft>
                      </a:pPr>
                      <a:r>
                        <a:rPr lang="en-US" sz="1600" kern="100">
                          <a:effectLst/>
                        </a:rPr>
                        <a:t>Amazon</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O</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3/4</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83878758"/>
                  </a:ext>
                </a:extLst>
              </a:tr>
              <a:tr h="437140">
                <a:tc>
                  <a:txBody>
                    <a:bodyPr/>
                    <a:lstStyle/>
                    <a:p>
                      <a:pPr algn="ctr" latinLnBrk="1">
                        <a:spcAft>
                          <a:spcPts val="0"/>
                        </a:spcAft>
                      </a:pPr>
                      <a:r>
                        <a:rPr lang="en-US" sz="1600" kern="100">
                          <a:effectLst/>
                        </a:rPr>
                        <a:t>Apple</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O</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3/4</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14899455"/>
                  </a:ext>
                </a:extLst>
              </a:tr>
              <a:tr h="437140">
                <a:tc>
                  <a:txBody>
                    <a:bodyPr/>
                    <a:lstStyle/>
                    <a:p>
                      <a:pPr algn="ctr" latinLnBrk="1">
                        <a:spcAft>
                          <a:spcPts val="0"/>
                        </a:spcAft>
                      </a:pPr>
                      <a:r>
                        <a:rPr lang="en-US" sz="1600" kern="100">
                          <a:effectLst/>
                        </a:rPr>
                        <a:t>Google</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O</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3/4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865573968"/>
                  </a:ext>
                </a:extLst>
              </a:tr>
              <a:tr h="437140">
                <a:tc>
                  <a:txBody>
                    <a:bodyPr/>
                    <a:lstStyle/>
                    <a:p>
                      <a:pPr algn="ctr" latinLnBrk="1">
                        <a:spcAft>
                          <a:spcPts val="0"/>
                        </a:spcAft>
                      </a:pPr>
                      <a:r>
                        <a:rPr lang="en-US" sz="1600" kern="100">
                          <a:effectLst/>
                        </a:rPr>
                        <a:t>Uber</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4/4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414082807"/>
                  </a:ext>
                </a:extLst>
              </a:tr>
              <a:tr h="437140">
                <a:tc>
                  <a:txBody>
                    <a:bodyPr/>
                    <a:lstStyle/>
                    <a:p>
                      <a:pPr algn="ctr" latinLnBrk="1">
                        <a:spcAft>
                          <a:spcPts val="0"/>
                        </a:spcAft>
                      </a:pPr>
                      <a:r>
                        <a:rPr lang="en-US" sz="1600" kern="100">
                          <a:effectLst/>
                        </a:rPr>
                        <a:t>Zipcar</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3/4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9572021"/>
                  </a:ext>
                </a:extLst>
              </a:tr>
              <a:tr h="437140">
                <a:tc>
                  <a:txBody>
                    <a:bodyPr/>
                    <a:lstStyle/>
                    <a:p>
                      <a:pPr algn="ctr" latinLnBrk="1">
                        <a:spcAft>
                          <a:spcPts val="0"/>
                        </a:spcAft>
                      </a:pPr>
                      <a:r>
                        <a:rPr lang="en-US" sz="1600" kern="100">
                          <a:effectLst/>
                        </a:rPr>
                        <a:t>Xerox</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1/4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717286175"/>
                  </a:ext>
                </a:extLst>
              </a:tr>
              <a:tr h="437140">
                <a:tc>
                  <a:txBody>
                    <a:bodyPr/>
                    <a:lstStyle/>
                    <a:p>
                      <a:pPr algn="ctr" latinLnBrk="1">
                        <a:spcAft>
                          <a:spcPts val="0"/>
                        </a:spcAft>
                      </a:pPr>
                      <a:r>
                        <a:rPr lang="en-US" sz="1600" kern="100">
                          <a:effectLst/>
                        </a:rPr>
                        <a:t>Nike</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1/4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659886842"/>
                  </a:ext>
                </a:extLst>
              </a:tr>
              <a:tr h="437140">
                <a:tc>
                  <a:txBody>
                    <a:bodyPr/>
                    <a:lstStyle/>
                    <a:p>
                      <a:pPr algn="ctr" latinLnBrk="1">
                        <a:spcAft>
                          <a:spcPts val="0"/>
                        </a:spcAft>
                      </a:pPr>
                      <a:r>
                        <a:rPr lang="en-US" sz="1600" kern="100">
                          <a:effectLst/>
                        </a:rPr>
                        <a:t>Ikea</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 </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a:effectLst/>
                        </a:rPr>
                        <a:t>O</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tc>
                  <a:txBody>
                    <a:bodyPr/>
                    <a:lstStyle/>
                    <a:p>
                      <a:pPr algn="ctr" latinLnBrk="1">
                        <a:spcAft>
                          <a:spcPts val="0"/>
                        </a:spcAft>
                      </a:pPr>
                      <a:r>
                        <a:rPr lang="en-US" sz="1600" kern="100" dirty="0">
                          <a:effectLst/>
                        </a:rPr>
                        <a:t>2/4</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678829846"/>
                  </a:ext>
                </a:extLst>
              </a:tr>
            </a:tbl>
          </a:graphicData>
        </a:graphic>
      </p:graphicFrame>
    </p:spTree>
    <p:extLst>
      <p:ext uri="{BB962C8B-B14F-4D97-AF65-F5344CB8AC3E}">
        <p14:creationId xmlns:p14="http://schemas.microsoft.com/office/powerpoint/2010/main" val="1903803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1B29F106-9E5A-404F-ABF8-E887FE38B6BC}"/>
              </a:ext>
            </a:extLst>
          </p:cNvPr>
          <p:cNvSpPr/>
          <p:nvPr/>
        </p:nvSpPr>
        <p:spPr>
          <a:xfrm>
            <a:off x="339964" y="292857"/>
            <a:ext cx="3048335"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Lesser Known Mega Trends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AC26B84E-E42F-4506-B805-B96D5910749D}"/>
              </a:ext>
            </a:extLst>
          </p:cNvPr>
          <p:cNvSpPr/>
          <p:nvPr/>
        </p:nvSpPr>
        <p:spPr>
          <a:xfrm>
            <a:off x="683568" y="1127983"/>
            <a:ext cx="7992888" cy="4401205"/>
          </a:xfrm>
          <a:prstGeom prst="rect">
            <a:avLst/>
          </a:prstGeom>
        </p:spPr>
        <p:txBody>
          <a:bodyPr wrap="square">
            <a:spAutoFit/>
          </a:bodyPr>
          <a:lstStyle/>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1. Society &amp; Culture</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Continued Increase in Global Abundance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Needs -&gt; Wants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Denial of Authority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Proliferation of Subcultures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Private Social Trust </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Move away from an always-on public existence to a more private personal social circle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Only the brands that build trust with consumers will have relevance.(Trust Economy)</a:t>
            </a:r>
          </a:p>
          <a:p>
            <a:pPr marL="342900" lvl="0" indent="-342900">
              <a:buFont typeface="Wingdings" panose="05000000000000000000" pitchFamily="2" charset="2"/>
              <a:buChar char=""/>
            </a:pP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285750" indent="-285750">
              <a:buFontTx/>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Privacy Importance</a:t>
            </a:r>
          </a:p>
          <a:p>
            <a:r>
              <a:rPr lang="en-US" altLang="ko-KR" sz="1400" dirty="0">
                <a:solidFill>
                  <a:schemeClr val="tx2">
                    <a:lumMod val="60000"/>
                    <a:lumOff val="40000"/>
                  </a:schemeClr>
                </a:solidFill>
              </a:rPr>
              <a:t>2. Marketing</a:t>
            </a:r>
            <a:endParaRPr lang="ko-KR" altLang="ko-KR" sz="1400" dirty="0">
              <a:solidFill>
                <a:schemeClr val="tx2">
                  <a:lumMod val="60000"/>
                  <a:lumOff val="40000"/>
                </a:schemeClr>
              </a:solidFill>
            </a:endParaRPr>
          </a:p>
          <a:p>
            <a:r>
              <a:rPr lang="en-US" altLang="ko-KR" sz="1400" dirty="0"/>
              <a:t>- Micro-moments</a:t>
            </a:r>
            <a:endParaRPr lang="ko-KR" altLang="ko-KR" sz="1400" dirty="0"/>
          </a:p>
          <a:p>
            <a:r>
              <a:rPr lang="en-US" altLang="ko-KR" sz="1400" dirty="0"/>
              <a:t>- </a:t>
            </a:r>
            <a:r>
              <a:rPr lang="en-US" altLang="ko-KR" sz="1400" dirty="0" err="1"/>
              <a:t>Demetrication</a:t>
            </a:r>
            <a:r>
              <a:rPr lang="en-US" altLang="ko-KR" sz="1400" dirty="0"/>
              <a:t> and Trust Economy </a:t>
            </a:r>
            <a:endParaRPr lang="ko-KR" altLang="ko-KR" sz="1400" dirty="0"/>
          </a:p>
          <a:p>
            <a:pPr lvl="0"/>
            <a:r>
              <a:rPr lang="en-US" altLang="ko-KR" sz="1400" dirty="0"/>
              <a:t>The usual ad metrics such as Likes, Retweets, Views, Followers, and </a:t>
            </a:r>
            <a:r>
              <a:rPr lang="en-US" altLang="ko-KR" sz="1400" dirty="0" err="1"/>
              <a:t>Subcribers</a:t>
            </a:r>
            <a:r>
              <a:rPr lang="en-US" altLang="ko-KR" sz="1400" dirty="0"/>
              <a:t> get less important.</a:t>
            </a:r>
            <a:endParaRPr lang="ko-KR" altLang="ko-KR" sz="1400" dirty="0"/>
          </a:p>
          <a:p>
            <a:pPr lvl="0"/>
            <a:r>
              <a:rPr lang="ko-KR" altLang="ko-KR" sz="1400" dirty="0" err="1"/>
              <a:t>가불구취</a:t>
            </a:r>
            <a:r>
              <a:rPr lang="en-US" altLang="ko-KR" sz="1400" dirty="0"/>
              <a:t>, “</a:t>
            </a:r>
            <a:r>
              <a:rPr lang="ko-KR" altLang="ko-KR" sz="1400" dirty="0"/>
              <a:t>가치관과 불일치하면 구독을 취소합니다</a:t>
            </a:r>
            <a:r>
              <a:rPr lang="en-US" altLang="ko-KR" sz="1400" dirty="0"/>
              <a:t>.”</a:t>
            </a:r>
            <a:endParaRPr lang="ko-KR" altLang="ko-KR" sz="1400" dirty="0"/>
          </a:p>
          <a:p>
            <a:r>
              <a:rPr lang="en-US" altLang="ko-KR" sz="1400" dirty="0"/>
              <a:t>- Attention Economy Diverging into Two : </a:t>
            </a:r>
            <a:r>
              <a:rPr lang="ko-KR" altLang="ko-KR" sz="1400" dirty="0"/>
              <a:t>광고의 변화</a:t>
            </a:r>
          </a:p>
          <a:p>
            <a:pPr lvl="0"/>
            <a:r>
              <a:rPr lang="en-US" altLang="ko-KR" sz="1400" dirty="0"/>
              <a:t>Human attention vs Machine attention</a:t>
            </a:r>
            <a:endParaRPr lang="ko-KR" altLang="ko-KR" sz="1400" dirty="0"/>
          </a:p>
          <a:p>
            <a:pPr lvl="0"/>
            <a:r>
              <a:rPr lang="en-US" altLang="ko-KR" sz="1400" dirty="0"/>
              <a:t>Disruption of Advertising</a:t>
            </a:r>
            <a:endParaRPr lang="ko-KR" altLang="ko-KR" sz="1400" dirty="0"/>
          </a:p>
          <a:p>
            <a:pPr lvl="0"/>
            <a:r>
              <a:rPr lang="en-US" altLang="ko-KR" sz="1400" dirty="0"/>
              <a:t>Human : AI-based Interactive Ad &amp; Personal Concierge</a:t>
            </a:r>
            <a:endParaRPr lang="ko-KR" altLang="ko-KR" sz="1400" dirty="0"/>
          </a:p>
          <a:p>
            <a:pPr lvl="0"/>
            <a:r>
              <a:rPr lang="en-US" altLang="ko-KR" sz="1400" dirty="0"/>
              <a:t>Machine : How to get machine </a:t>
            </a:r>
            <a:r>
              <a:rPr lang="en-US" altLang="ko-KR" sz="1400" dirty="0" err="1"/>
              <a:t>atteation</a:t>
            </a:r>
            <a:r>
              <a:rPr lang="en-US" altLang="ko-KR" sz="1400" dirty="0"/>
              <a: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1218446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1B29F106-9E5A-404F-ABF8-E887FE38B6BC}"/>
              </a:ext>
            </a:extLst>
          </p:cNvPr>
          <p:cNvSpPr/>
          <p:nvPr/>
        </p:nvSpPr>
        <p:spPr>
          <a:xfrm>
            <a:off x="339964" y="292857"/>
            <a:ext cx="3048335"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Lesser Known Mega Trends</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52E289C4-476A-47F5-BE2E-1FC66B399893}"/>
              </a:ext>
            </a:extLst>
          </p:cNvPr>
          <p:cNvSpPr/>
          <p:nvPr/>
        </p:nvSpPr>
        <p:spPr>
          <a:xfrm>
            <a:off x="467544" y="961275"/>
            <a:ext cx="8208912" cy="5478423"/>
          </a:xfrm>
          <a:prstGeom prst="rect">
            <a:avLst/>
          </a:prstGeom>
        </p:spPr>
        <p:txBody>
          <a:bodyPr wrap="square">
            <a:spAutoFit/>
          </a:bodyPr>
          <a:lstStyle/>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3. Technology</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The Victory of AI-based Defaults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AI-Human Collaboration</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AR/VR Comes into the Real Life.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Smart Edge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Back-office B2B Industry </a:t>
            </a:r>
            <a:r>
              <a:rPr lang="en-US" altLang="ko-KR" sz="1400" kern="100" dirty="0" err="1">
                <a:latin typeface="맑은 고딕" panose="020B0503020000020004" pitchFamily="50" charset="-127"/>
                <a:ea typeface="맑은 고딕" panose="020B0503020000020004" pitchFamily="50" charset="-127"/>
                <a:cs typeface="Times New Roman" panose="02020603050405020304" pitchFamily="18" charset="0"/>
              </a:rPr>
              <a:t>Smartization</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No longer staying as digital laggards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Areas like Insurance, Logistics, Industrial technologies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Smart interactive intelligent UI</a:t>
            </a:r>
          </a:p>
          <a:p>
            <a:pPr marL="342900" lvl="0" indent="-342900">
              <a:buFont typeface="맑은 고딕" panose="020B0503020000020004" pitchFamily="50" charset="-127"/>
              <a:buChar char="-"/>
            </a:pP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4. Economics</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An Age of Capital Abundance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Democratization of capital access for entrepreneurs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투자 </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cycle</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이 길어지는 경향</a:t>
            </a:r>
          </a:p>
          <a:p>
            <a:pPr marL="342900" lvl="0" indent="-342900">
              <a:buFont typeface="맑은 고딕" panose="020B0503020000020004" pitchFamily="50" charset="-127"/>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Human-centric Philosophy and Technologies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ESG/SDG</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Protocol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1. Smartness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2. Crowd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3 Free Data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4. Multiple World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5. All-Encompassing Digital Platform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6. Human-Centric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416408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A11F9824-ED81-4C1E-9D58-44D56AE9BF4A}"/>
              </a:ext>
            </a:extLst>
          </p:cNvPr>
          <p:cNvSpPr/>
          <p:nvPr/>
        </p:nvSpPr>
        <p:spPr>
          <a:xfrm>
            <a:off x="323528" y="275842"/>
            <a:ext cx="275742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8D469EB0-D069-4C39-A9F3-C4127C2F742C}"/>
              </a:ext>
            </a:extLst>
          </p:cNvPr>
          <p:cNvSpPr/>
          <p:nvPr/>
        </p:nvSpPr>
        <p:spPr>
          <a:xfrm>
            <a:off x="827584" y="1392162"/>
            <a:ext cx="7200800" cy="2308324"/>
          </a:xfrm>
          <a:prstGeom prst="rect">
            <a:avLst/>
          </a:prstGeom>
        </p:spPr>
        <p:txBody>
          <a:bodyPr wrap="square">
            <a:spAutoFit/>
          </a:bodyPr>
          <a:lstStyle/>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1. Smartness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2. Crowd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3 Free Data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4. Multiple World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5. All-Encompassing Digital Platform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6. Human-Centric Economy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818685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2222DDE-B4B4-4632-9D40-9A728DB84C1C}"/>
              </a:ext>
            </a:extLst>
          </p:cNvPr>
          <p:cNvSpPr/>
          <p:nvPr/>
        </p:nvSpPr>
        <p:spPr>
          <a:xfrm>
            <a:off x="485421" y="275842"/>
            <a:ext cx="275742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CD07EAE0-55C2-48EC-9948-4BD9E3EEADB2}"/>
              </a:ext>
            </a:extLst>
          </p:cNvPr>
          <p:cNvSpPr/>
          <p:nvPr/>
        </p:nvSpPr>
        <p:spPr>
          <a:xfrm>
            <a:off x="682569" y="1336119"/>
            <a:ext cx="7632848" cy="4185761"/>
          </a:xfrm>
          <a:prstGeom prst="rect">
            <a:avLst/>
          </a:prstGeom>
        </p:spPr>
        <p:txBody>
          <a:bodyPr wrap="square">
            <a:spAutoFit/>
          </a:bodyPr>
          <a:lstStyle/>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1. Smartness Economy</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AI is New Electricity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New fundamental tool for any kinds of business operations.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AI is the source of new business competitiveness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At every corner of a business, there is a room for AI to Improve the smartness of services, products and operations.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AI</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에 관한 한</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모든 기업은</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를 활용하는 </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Tech </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기업</a:t>
            </a: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The Age of Developments -&gt; The Age of Applications</a:t>
            </a:r>
          </a:p>
          <a:p>
            <a:pPr marL="342900" lvl="0" indent="-342900">
              <a:buFont typeface="Wingdings" panose="05000000000000000000" pitchFamily="2" charset="2"/>
              <a:buChar char=""/>
            </a:pP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2. Crowd Economy </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Crowd Sourcing </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Crowd Funding, ICO</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Asset Leveraging</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Uber</a:t>
            </a:r>
            <a:r>
              <a:rPr lang="en-US" altLang="ko-KR" sz="1400" kern="100">
                <a:latin typeface="맑은 고딕" panose="020B0503020000020004" pitchFamily="50" charset="-127"/>
                <a:ea typeface="맑은 고딕" panose="020B0503020000020004" pitchFamily="50" charset="-127"/>
                <a:cs typeface="Times New Roman" panose="02020603050405020304" pitchFamily="18" charset="0"/>
              </a:rPr>
              <a:t>, Airbnb</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Staff-on-demand</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Amazon’s Mechanical Turk(Low end)</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Kaggle’s Data Scientist-on-demand(High end)</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Social Product Development Platform : Open Innovation</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Quirky, </a:t>
            </a:r>
            <a:r>
              <a:rPr lang="en-US" altLang="ko-KR" sz="1400" kern="100" dirty="0" err="1">
                <a:latin typeface="맑은 고딕" panose="020B0503020000020004" pitchFamily="50" charset="-127"/>
                <a:ea typeface="맑은 고딕" panose="020B0503020000020004" pitchFamily="50" charset="-127"/>
                <a:cs typeface="Times New Roman" panose="02020603050405020304" pitchFamily="18" charset="0"/>
              </a:rPr>
              <a:t>Innocentive</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 Prize-X</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794132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2222DDE-B4B4-4632-9D40-9A728DB84C1C}"/>
              </a:ext>
            </a:extLst>
          </p:cNvPr>
          <p:cNvSpPr/>
          <p:nvPr/>
        </p:nvSpPr>
        <p:spPr>
          <a:xfrm>
            <a:off x="485421" y="275842"/>
            <a:ext cx="275742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C897E1A8-4499-411C-B236-4DCC95173857}"/>
              </a:ext>
            </a:extLst>
          </p:cNvPr>
          <p:cNvSpPr/>
          <p:nvPr/>
        </p:nvSpPr>
        <p:spPr>
          <a:xfrm>
            <a:off x="587881" y="1052736"/>
            <a:ext cx="7704856" cy="3539430"/>
          </a:xfrm>
          <a:prstGeom prst="rect">
            <a:avLst/>
          </a:prstGeom>
        </p:spPr>
        <p:txBody>
          <a:bodyPr wrap="square">
            <a:spAutoFit/>
          </a:bodyPr>
          <a:lstStyle/>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3. Free Data Economy</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Platform version of the “Bait &amp; Hook” model</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Freemium BM</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과 연계</a:t>
            </a: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AII the development spurred by the Big Data revolution</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Micro-demographics exploitation</a:t>
            </a:r>
          </a:p>
          <a:p>
            <a:pPr marL="342900" lvl="0" indent="-342900">
              <a:buFont typeface="Wingdings" panose="05000000000000000000" pitchFamily="2" charset="2"/>
              <a:buChar char=""/>
            </a:pP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4. Multiple World Economy : Metaverse</a:t>
            </a: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Metaverse : </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차세대 </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Web</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With the rise of AR/VR glasses and Metaverse Platform,</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People to have Real-world personae and Online Personae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 new virtual World implies a new Entire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 New Second Life, </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가상공간 설계사무소</a:t>
            </a: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Avatar</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에 </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Chanel</a:t>
            </a:r>
            <a:r>
              <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rPr>
              <a:t>을</a:t>
            </a: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Financial/Asset transaction in Metaverse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Digital Currency and NFT, based on Blockchain</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NFT for every items in a Metaverse</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4F524553-EEAB-4F08-9538-AF04782DA016}"/>
              </a:ext>
            </a:extLst>
          </p:cNvPr>
          <p:cNvSpPr/>
          <p:nvPr/>
        </p:nvSpPr>
        <p:spPr>
          <a:xfrm>
            <a:off x="755576" y="5271974"/>
            <a:ext cx="7272808" cy="800219"/>
          </a:xfrm>
          <a:prstGeom prst="rect">
            <a:avLst/>
          </a:prstGeom>
        </p:spPr>
        <p:txBody>
          <a:bodyPr wrap="square">
            <a:spAutoFit/>
          </a:bodyPr>
          <a:lstStyle/>
          <a:p>
            <a:r>
              <a:rPr lang="en-US" altLang="ko-KR" dirty="0"/>
              <a:t>(</a:t>
            </a:r>
            <a:r>
              <a:rPr lang="ko-KR" altLang="en-US" dirty="0"/>
              <a:t>참고</a:t>
            </a:r>
            <a:r>
              <a:rPr lang="en-US" altLang="ko-KR" dirty="0"/>
              <a:t>)</a:t>
            </a:r>
          </a:p>
          <a:p>
            <a:r>
              <a:rPr lang="en-US" altLang="ko-KR" sz="1400" dirty="0"/>
              <a:t>https://brandongaille.com/explanation-of-the-bait-and-hook-business-model/</a:t>
            </a:r>
          </a:p>
          <a:p>
            <a:r>
              <a:rPr lang="en-US" altLang="ko-KR" sz="1400" dirty="0"/>
              <a:t>https://www.goodbadmarketing.com/keith/razor-blade-or-bait-hook-business-model-examples/</a:t>
            </a:r>
            <a:endParaRPr lang="ko-KR" altLang="en-US" sz="1400" dirty="0"/>
          </a:p>
        </p:txBody>
      </p:sp>
    </p:spTree>
    <p:extLst>
      <p:ext uri="{BB962C8B-B14F-4D97-AF65-F5344CB8AC3E}">
        <p14:creationId xmlns:p14="http://schemas.microsoft.com/office/powerpoint/2010/main" val="3182837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2222DDE-B4B4-4632-9D40-9A728DB84C1C}"/>
              </a:ext>
            </a:extLst>
          </p:cNvPr>
          <p:cNvSpPr/>
          <p:nvPr/>
        </p:nvSpPr>
        <p:spPr>
          <a:xfrm>
            <a:off x="485421" y="275842"/>
            <a:ext cx="275742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A74E62B1-FFAA-4053-909C-6FD2CDCB4342}"/>
              </a:ext>
            </a:extLst>
          </p:cNvPr>
          <p:cNvSpPr/>
          <p:nvPr/>
        </p:nvSpPr>
        <p:spPr>
          <a:xfrm>
            <a:off x="827584" y="1197620"/>
            <a:ext cx="6912768" cy="4031873"/>
          </a:xfrm>
          <a:prstGeom prst="rect">
            <a:avLst/>
          </a:prstGeom>
        </p:spPr>
        <p:txBody>
          <a:bodyPr wrap="square">
            <a:spAutoFit/>
          </a:bodyPr>
          <a:lstStyle/>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5. All-Encompassing Digital Platform Economy</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Demand has risen for all-in-one platforms providing curation, financial transactions, banking needs, security, and infrastructure solutions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Save business owner’s time to create a more convenient experience for customers.</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Brokerage/Concierge BM -&gt; Disintermediation BM -&gt; Curational Platform Intermediation BM</a:t>
            </a:r>
          </a:p>
          <a:p>
            <a:pPr marL="342900" lvl="0" indent="-342900">
              <a:buFont typeface="Wingdings" panose="05000000000000000000" pitchFamily="2" charset="2"/>
              <a:buChar char=""/>
            </a:pP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rPr>
              <a:t>6. Human-Centric Economy</a:t>
            </a:r>
            <a:endParaRPr lang="ko-KR" altLang="ko-KR" sz="1400" kern="100" dirty="0">
              <a:solidFill>
                <a:schemeClr val="tx2">
                  <a:lumMod val="60000"/>
                  <a:lumOff val="40000"/>
                </a:schemeClr>
              </a:solidFill>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Closed-Loop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The rise of environmentally-conscious consumer</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The cost benefit of closed-loop system : The Plastic Bank</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ESG/SDG</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Human-centric philosophy and the technology that empowers it.</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Protocol Economy : based on Smart Contract</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New kinds of incentive structure for the involved</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en-US" altLang="ko-KR" sz="1400" kern="100" dirty="0">
                <a:latin typeface="맑은 고딕" panose="020B0503020000020004" pitchFamily="50" charset="-127"/>
                <a:ea typeface="맑은 고딕" panose="020B0503020000020004" pitchFamily="50" charset="-127"/>
                <a:cs typeface="Times New Roman" panose="02020603050405020304" pitchFamily="18" charset="0"/>
              </a:rPr>
              <a:t>C.f., DAO Economy</a:t>
            </a:r>
            <a:endParaRPr lang="ko-KR" altLang="ko-KR" sz="14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890551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02222DDE-B4B4-4632-9D40-9A728DB84C1C}"/>
              </a:ext>
            </a:extLst>
          </p:cNvPr>
          <p:cNvSpPr/>
          <p:nvPr/>
        </p:nvSpPr>
        <p:spPr>
          <a:xfrm>
            <a:off x="485421" y="275842"/>
            <a:ext cx="2757422" cy="369332"/>
          </a:xfrm>
          <a:prstGeom prst="rect">
            <a:avLst/>
          </a:prstGeom>
        </p:spPr>
        <p:txBody>
          <a:bodyPr wrap="non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Emerging BMs in DX Era</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6260816D-EE04-4617-9CEA-DE5C67DBB50E}"/>
              </a:ext>
            </a:extLst>
          </p:cNvPr>
          <p:cNvSpPr/>
          <p:nvPr/>
        </p:nvSpPr>
        <p:spPr>
          <a:xfrm>
            <a:off x="487388" y="1268760"/>
            <a:ext cx="7560840" cy="2585323"/>
          </a:xfrm>
          <a:prstGeom prst="rect">
            <a:avLst/>
          </a:prstGeom>
        </p:spPr>
        <p:txBody>
          <a:bodyPr wrap="square">
            <a:spAutoFit/>
          </a:bodyPr>
          <a:lstStyle/>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In Short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We usually associate an industry’s transformation with the adoption of a new technology. But although new technologies are often major factors, they have never transformed an industry on their own.</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What does achieve such a transformation is a business model that can link a new technology to an emerging market need.</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가능한 여러 가치</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있는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들을 다 가져다 활용한다</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Lean </a:t>
            </a:r>
            <a:r>
              <a:rPr lang="en-US" altLang="ko-KR" kern="100" dirty="0" err="1">
                <a:latin typeface="맑은 고딕" panose="020B0503020000020004" pitchFamily="50" charset="-127"/>
                <a:ea typeface="맑은 고딕" panose="020B0503020000020004" pitchFamily="50" charset="-127"/>
                <a:cs typeface="Times New Roman" panose="02020603050405020304" pitchFamily="18" charset="0"/>
              </a:rPr>
              <a:t>Strartup</a:t>
            </a:r>
            <a:endParaRPr lang="ko-KR"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buFont typeface="Wingdings" panose="05000000000000000000" pitchFamily="2" charset="2"/>
              <a:buChar char=""/>
            </a:pP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자기 사업에 적합한 </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BM</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을 찾아 나가는 방법론</a:t>
            </a:r>
          </a:p>
        </p:txBody>
      </p:sp>
    </p:spTree>
    <p:extLst>
      <p:ext uri="{BB962C8B-B14F-4D97-AF65-F5344CB8AC3E}">
        <p14:creationId xmlns:p14="http://schemas.microsoft.com/office/powerpoint/2010/main" val="38205046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B4BDBD39-BED1-4968-9D4B-66ABBBD16A98}"/>
              </a:ext>
            </a:extLst>
          </p:cNvPr>
          <p:cNvSpPr/>
          <p:nvPr/>
        </p:nvSpPr>
        <p:spPr>
          <a:xfrm>
            <a:off x="3347864" y="2197894"/>
            <a:ext cx="4968552" cy="1231106"/>
          </a:xfrm>
          <a:prstGeom prst="rect">
            <a:avLst/>
          </a:prstGeom>
        </p:spPr>
        <p:txBody>
          <a:bodyPr wrap="square">
            <a:spAutoFit/>
          </a:bodyPr>
          <a:lstStyle/>
          <a:p>
            <a:r>
              <a:rPr lang="en-US" altLang="ko-KR" sz="2800" dirty="0"/>
              <a:t>“The future can’t be </a:t>
            </a:r>
            <a:r>
              <a:rPr lang="en-US" altLang="ko-KR" sz="2800" dirty="0">
                <a:solidFill>
                  <a:srgbClr val="FF0000"/>
                </a:solidFill>
              </a:rPr>
              <a:t>predicted,</a:t>
            </a:r>
          </a:p>
          <a:p>
            <a:r>
              <a:rPr lang="en-US" altLang="ko-KR" sz="2800" dirty="0"/>
              <a:t>but future can be </a:t>
            </a:r>
            <a:r>
              <a:rPr lang="en-US" altLang="ko-KR" sz="2800" dirty="0">
                <a:solidFill>
                  <a:srgbClr val="FF0000"/>
                </a:solidFill>
              </a:rPr>
              <a:t>invented.”</a:t>
            </a:r>
          </a:p>
          <a:p>
            <a:r>
              <a:rPr lang="en-US" altLang="ko-KR" dirty="0"/>
              <a:t>Dennis Gabor(1900~1979) </a:t>
            </a:r>
          </a:p>
        </p:txBody>
      </p:sp>
      <p:pic>
        <p:nvPicPr>
          <p:cNvPr id="3" name="그림 2">
            <a:extLst>
              <a:ext uri="{FF2B5EF4-FFF2-40B4-BE49-F238E27FC236}">
                <a16:creationId xmlns:a16="http://schemas.microsoft.com/office/drawing/2014/main" id="{225290B0-BB59-467A-8A26-71CB40D9853C}"/>
              </a:ext>
            </a:extLst>
          </p:cNvPr>
          <p:cNvPicPr>
            <a:picLocks noChangeAspect="1"/>
          </p:cNvPicPr>
          <p:nvPr/>
        </p:nvPicPr>
        <p:blipFill>
          <a:blip r:embed="rId2"/>
          <a:stretch>
            <a:fillRect/>
          </a:stretch>
        </p:blipFill>
        <p:spPr>
          <a:xfrm>
            <a:off x="611560" y="1124744"/>
            <a:ext cx="2610214" cy="3639058"/>
          </a:xfrm>
          <a:prstGeom prst="rect">
            <a:avLst/>
          </a:prstGeom>
        </p:spPr>
      </p:pic>
    </p:spTree>
    <p:extLst>
      <p:ext uri="{BB962C8B-B14F-4D97-AF65-F5344CB8AC3E}">
        <p14:creationId xmlns:p14="http://schemas.microsoft.com/office/powerpoint/2010/main" val="197105488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Times New Roman"/>
        <a:ea typeface="맑은 고딕"/>
        <a:cs typeface=""/>
      </a:majorFont>
      <a:minorFont>
        <a:latin typeface="Times New Roman"/>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21838</TotalTime>
  <Words>7250</Words>
  <Application>Microsoft Office PowerPoint</Application>
  <PresentationFormat>화면 슬라이드 쇼(4:3)</PresentationFormat>
  <Paragraphs>1310</Paragraphs>
  <Slides>99</Slides>
  <Notes>2</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99</vt:i4>
      </vt:variant>
    </vt:vector>
  </HeadingPairs>
  <TitlesOfParts>
    <vt:vector size="117" baseType="lpstr">
      <vt:lpstr>Apple SD Gothic Neo</vt:lpstr>
      <vt:lpstr>HY울릉도M</vt:lpstr>
      <vt:lpstr>NanumSquare-EB</vt:lpstr>
      <vt:lpstr>NanumSquare-R</vt:lpstr>
      <vt:lpstr>Noto Sans KR</vt:lpstr>
      <vt:lpstr>NotoSans</vt:lpstr>
      <vt:lpstr>돋움</vt:lpstr>
      <vt:lpstr>맑은 고딕</vt:lpstr>
      <vt:lpstr>-윤고딕150</vt:lpstr>
      <vt:lpstr>한양신명조</vt:lpstr>
      <vt:lpstr>함초롬바탕</vt:lpstr>
      <vt:lpstr>휴먼명조</vt:lpstr>
      <vt:lpstr>휴먼엑스포</vt:lpstr>
      <vt:lpstr>Arial</vt:lpstr>
      <vt:lpstr>Cambria Math</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Timing  and  Capital Structure   Malcolm Baker  and  Jeffrey Wurgler (JF 2002)</dc:title>
  <dc:creator>Owner</dc:creator>
  <cp:lastModifiedBy>전윤범</cp:lastModifiedBy>
  <cp:revision>600</cp:revision>
  <dcterms:created xsi:type="dcterms:W3CDTF">2012-03-20T05:42:39Z</dcterms:created>
  <dcterms:modified xsi:type="dcterms:W3CDTF">2021-11-14T04:26:51Z</dcterms:modified>
</cp:coreProperties>
</file>